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260" r:id="rId3"/>
    <p:sldId id="310" r:id="rId4"/>
    <p:sldId id="312" r:id="rId5"/>
    <p:sldId id="258" r:id="rId6"/>
    <p:sldId id="313" r:id="rId7"/>
    <p:sldId id="314" r:id="rId8"/>
    <p:sldId id="31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ltoo, Dina (NIH/OD) [E]" initials="PD([" lastIdx="3" clrIdx="0"/>
  <p:cmAuthor id="1" name="Erin Luetkemeier" initials="ES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9" autoAdjust="0"/>
    <p:restoredTop sz="94660"/>
  </p:normalViewPr>
  <p:slideViewPr>
    <p:cSldViewPr>
      <p:cViewPr>
        <p:scale>
          <a:sx n="99" d="100"/>
          <a:sy n="99" d="100"/>
        </p:scale>
        <p:origin x="634" y="-8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E2B4-0674-49EB-9B44-1CF8797E2595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5968-3246-4DDD-BBB8-5B27C14EC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1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07386-0337-4A06-AEE0-E78CDB0E6193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15A7E-2A96-4062-815A-14378AD63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3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D950-D0CC-4F85-A856-B62CE6D09D02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B14D-D999-4E58-B71B-85A9F6544EB2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5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E01B-B07B-4589-A6A9-11C2BB38F539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7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082B-05C2-48F4-B130-B1EECA68325C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F39F-6C9E-4ADD-B20A-8BD26DAC374E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7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CCAC-6F86-42C8-B777-FF8B7CFADFD4}" type="datetime1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4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9142-4705-4F97-AADD-DAD01B6520F2}" type="datetime1">
              <a:rPr lang="en-US" smtClean="0"/>
              <a:t>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5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6330-1A45-4095-86ED-404976D27C8F}" type="datetime1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A90B-AC53-4CC1-A691-5A81E41360F8}" type="datetime1">
              <a:rPr lang="en-US" smtClean="0"/>
              <a:t>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6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B095-F8FF-4E5D-9A64-84EBCA08788C}" type="datetime1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E0D-47B1-43DE-A682-C1DDDA1C30A9}" type="datetime1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3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7C34-A50E-4D66-BE53-F024869B94E2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3B31F-5C2F-406D-9706-1F83DADA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+mn-lt"/>
              </a:rPr>
              <a:t>Attachment 1: Documentation of the dbGaP registration and access system, including changes since 2015 PRA approval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3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latin typeface="+mn-lt"/>
              </a:rPr>
              <a:t>Study Registration Web Forms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5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50607"/>
            <a:ext cx="8229600" cy="26251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"/>
            <a:ext cx="131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70166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OMB Control Number: 0925-0607</a:t>
            </a:r>
          </a:p>
          <a:p>
            <a:r>
              <a:rPr lang="en-US" sz="600" dirty="0"/>
              <a:t>Expiration Date: July 31, 2019</a:t>
            </a:r>
          </a:p>
          <a:p>
            <a:endParaRPr lang="en-US" sz="600" dirty="0"/>
          </a:p>
          <a:p>
            <a:r>
              <a:rPr lang="en-US" sz="600" dirty="0"/>
              <a:t>Public reporting burden for this collection of information is estimated to vary from 15 to 45 minutes per response, including the time for reviewing instructions, searching existing data sources,</a:t>
            </a:r>
          </a:p>
          <a:p>
            <a:r>
              <a:rPr lang="en-US" sz="600" dirty="0"/>
              <a:t>gathering and maintaining the data needed, and completing and reviewing the collection of information. </a:t>
            </a:r>
            <a:r>
              <a:rPr lang="en-US" sz="600" b="1" dirty="0"/>
              <a:t>An agency may not conduct or sponsor, and a person is not required to</a:t>
            </a:r>
          </a:p>
          <a:p>
            <a:r>
              <a:rPr lang="en-US" sz="600" b="1" dirty="0"/>
              <a:t>respond to, a collection of information unless it displays a currently valid OMB control number. </a:t>
            </a:r>
            <a:r>
              <a:rPr lang="en-US" sz="600" dirty="0"/>
              <a:t>Send comments regarding this burden estimate or any other aspect of this</a:t>
            </a:r>
          </a:p>
          <a:p>
            <a:r>
              <a:rPr lang="en-US" sz="600" dirty="0"/>
              <a:t>collection of information, including suggestions for reducing this burden, to: NIH, Project Clearance Branch, 6705 Rockledge Drive, MSC 7974, Bethesda, MD 20892-7974, ATTN: PRA (0925-</a:t>
            </a:r>
          </a:p>
          <a:p>
            <a:r>
              <a:rPr lang="en-US" sz="600" dirty="0"/>
              <a:t>0670). Do not return the completed form to this address.</a:t>
            </a:r>
          </a:p>
        </p:txBody>
      </p:sp>
    </p:spTree>
    <p:extLst>
      <p:ext uri="{BB962C8B-B14F-4D97-AF65-F5344CB8AC3E}">
        <p14:creationId xmlns:p14="http://schemas.microsoft.com/office/powerpoint/2010/main" val="229123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345" y="1764261"/>
            <a:ext cx="8229600" cy="4178445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2603098" y="1773959"/>
            <a:ext cx="1971673" cy="764381"/>
          </a:xfrm>
          <a:prstGeom prst="wedgeRectCallout">
            <a:avLst>
              <a:gd name="adj1" fmla="val -103977"/>
              <a:gd name="adj2" fmla="val 4644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Deletion of additional questions on publication embargo because it is no longer applicable.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3429000" y="2727211"/>
            <a:ext cx="2971800" cy="616327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Added ability for investigator to add additional investigators that are notified when a submitted dataset is </a:t>
            </a:r>
            <a:r>
              <a:rPr lang="en-US" sz="1000" dirty="0" err="1"/>
              <a:t>uesd</a:t>
            </a:r>
            <a:endParaRPr lang="en-US" sz="1000" dirty="0"/>
          </a:p>
        </p:txBody>
      </p:sp>
      <p:sp>
        <p:nvSpPr>
          <p:cNvPr id="9" name="Rectangular Callout 8"/>
          <p:cNvSpPr/>
          <p:nvPr/>
        </p:nvSpPr>
        <p:spPr>
          <a:xfrm>
            <a:off x="3200400" y="3690161"/>
            <a:ext cx="2209800" cy="396989"/>
          </a:xfrm>
          <a:prstGeom prst="wedgeRectCallout">
            <a:avLst>
              <a:gd name="adj1" fmla="val -87605"/>
              <a:gd name="adj2" fmla="val 523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Can review previously entered submission information for accuracy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2400"/>
            <a:ext cx="131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</a:t>
            </a:r>
          </a:p>
        </p:txBody>
      </p:sp>
    </p:spTree>
    <p:extLst>
      <p:ext uri="{BB962C8B-B14F-4D97-AF65-F5344CB8AC3E}">
        <p14:creationId xmlns:p14="http://schemas.microsoft.com/office/powerpoint/2010/main" val="108817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3486"/>
            <a:ext cx="9144000" cy="5191027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3586163" y="3593307"/>
            <a:ext cx="1971673" cy="764381"/>
          </a:xfrm>
          <a:prstGeom prst="wedgeRectCallout">
            <a:avLst>
              <a:gd name="adj1" fmla="val -81210"/>
              <a:gd name="adj2" fmla="val -18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Added ability to auto-create the DUC from existing information in the submission package.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334000" y="4876800"/>
            <a:ext cx="1971673" cy="764381"/>
          </a:xfrm>
          <a:prstGeom prst="wedgeRectCallout">
            <a:avLst>
              <a:gd name="adj1" fmla="val -174807"/>
              <a:gd name="adj2" fmla="val -166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Fillable Institutional </a:t>
            </a:r>
            <a:r>
              <a:rPr lang="en-US" sz="1000" dirty="0" err="1"/>
              <a:t>Certiification</a:t>
            </a:r>
            <a:r>
              <a:rPr lang="en-US" sz="1000" dirty="0"/>
              <a:t> Submission Form (PDF) has additional features (see slide 8 for specifics)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52400"/>
            <a:ext cx="131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</a:t>
            </a:r>
          </a:p>
        </p:txBody>
      </p:sp>
    </p:spTree>
    <p:extLst>
      <p:ext uri="{BB962C8B-B14F-4D97-AF65-F5344CB8AC3E}">
        <p14:creationId xmlns:p14="http://schemas.microsoft.com/office/powerpoint/2010/main" val="147819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5" y="565150"/>
            <a:ext cx="4435479" cy="579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668" y="685078"/>
            <a:ext cx="4429435" cy="5495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52400"/>
            <a:ext cx="131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9585" y="4114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OMB Control Number: 0925-0607</a:t>
            </a:r>
          </a:p>
          <a:p>
            <a:r>
              <a:rPr lang="en-US" sz="600" dirty="0"/>
              <a:t>Expiration Date: July 31, 2019</a:t>
            </a:r>
          </a:p>
          <a:p>
            <a:endParaRPr lang="en-US" sz="600" dirty="0"/>
          </a:p>
          <a:p>
            <a:r>
              <a:rPr lang="en-US" sz="600" dirty="0"/>
              <a:t>Public reporting burden for this collection of information is estimated to vary from 15 to 45 minutes per response, including the time for reviewing instructions, searching existing data sources,</a:t>
            </a:r>
          </a:p>
          <a:p>
            <a:r>
              <a:rPr lang="en-US" sz="600" dirty="0"/>
              <a:t>gathering and maintaining the data needed, and completing and reviewing the collection of information. </a:t>
            </a:r>
            <a:r>
              <a:rPr lang="en-US" sz="600" b="1" dirty="0"/>
              <a:t>An agency may not conduct or sponsor, and a person is not required to</a:t>
            </a:r>
          </a:p>
          <a:p>
            <a:r>
              <a:rPr lang="en-US" sz="600" b="1" dirty="0"/>
              <a:t>respond to, a collection of information unless it displays a currently valid OMB control number. </a:t>
            </a:r>
            <a:r>
              <a:rPr lang="en-US" sz="600" dirty="0"/>
              <a:t>Send comments regarding this burden estimate or any other aspect of this</a:t>
            </a:r>
          </a:p>
          <a:p>
            <a:r>
              <a:rPr lang="en-US" sz="600" dirty="0"/>
              <a:t>collection of information, including suggestions for reducing this burden, to: NIH, Project Clearance Branch, 6705 Rockledge Drive, MSC 7974, Bethesda, MD 20892-7974, ATTN: PRA (0925-</a:t>
            </a:r>
          </a:p>
          <a:p>
            <a:r>
              <a:rPr lang="en-US" sz="600" dirty="0"/>
              <a:t>0670). Do not return the completed form to this address.</a:t>
            </a:r>
          </a:p>
        </p:txBody>
      </p:sp>
    </p:spTree>
    <p:extLst>
      <p:ext uri="{BB962C8B-B14F-4D97-AF65-F5344CB8AC3E}">
        <p14:creationId xmlns:p14="http://schemas.microsoft.com/office/powerpoint/2010/main" val="1075977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790575"/>
            <a:ext cx="6896100" cy="5276850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5105400" y="5768989"/>
            <a:ext cx="1971673" cy="764381"/>
          </a:xfrm>
          <a:prstGeom prst="wedgeRectCallout">
            <a:avLst>
              <a:gd name="adj1" fmla="val -173964"/>
              <a:gd name="adj2" fmla="val -21347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Column “Collaborating Site” automatically adds additional rows to form when information is entered for all rows and columns.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131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</a:t>
            </a:r>
          </a:p>
        </p:txBody>
      </p:sp>
    </p:spTree>
    <p:extLst>
      <p:ext uri="{BB962C8B-B14F-4D97-AF65-F5344CB8AC3E}">
        <p14:creationId xmlns:p14="http://schemas.microsoft.com/office/powerpoint/2010/main" val="167147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B31F-5C2F-406D-9706-1F83DADA91EE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685800"/>
            <a:ext cx="4136779" cy="5410200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685800" y="1752600"/>
            <a:ext cx="1971673" cy="764381"/>
          </a:xfrm>
          <a:prstGeom prst="wedgeRectCallout">
            <a:avLst>
              <a:gd name="adj1" fmla="val 89541"/>
              <a:gd name="adj2" fmla="val 312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New ability for investigators and Institutional Officials to digitally sign 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367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Investigator and Institutional Official</a:t>
            </a:r>
          </a:p>
        </p:txBody>
      </p:sp>
    </p:spTree>
    <p:extLst>
      <p:ext uri="{BB962C8B-B14F-4D97-AF65-F5344CB8AC3E}">
        <p14:creationId xmlns:p14="http://schemas.microsoft.com/office/powerpoint/2010/main" val="88712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446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Study Registration Web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NIH\OD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Luetkemeier</dc:creator>
  <cp:lastModifiedBy>Langlais, Kristofor (NIH/OD) [E]</cp:lastModifiedBy>
  <cp:revision>36</cp:revision>
  <cp:lastPrinted>2012-08-09T16:42:30Z</cp:lastPrinted>
  <dcterms:created xsi:type="dcterms:W3CDTF">2012-08-09T15:59:38Z</dcterms:created>
  <dcterms:modified xsi:type="dcterms:W3CDTF">2019-06-28T19:31:30Z</dcterms:modified>
</cp:coreProperties>
</file>