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78E6E-1F63-44C0-8F31-53BE1D024FC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BD33A-37CE-4898-8530-92230B106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BD33A-37CE-4898-8530-92230B106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274F-9F48-4E4F-AF10-00D3A895FA54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8F0-E000-43CE-840A-5C9DE47FCC24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9980-B4AA-496B-A0B9-FB11DB200DC7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D8D6-27C2-4478-A43F-F11FAEEB4774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A564-A897-4A78-BF78-7982B98CEE26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417-B1B2-40BD-AFCF-D19372CAE88E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25EC-6A34-45D1-8B87-BEE25A2529A0}" type="datetime1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14D5-034C-4F6C-9E21-58EA57314806}" type="datetime1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903E-9FF2-474F-8225-533920BCCF69}" type="datetime1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DA64-F807-482C-A78C-3984B53E4E3A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1223-0BE5-47AF-9504-A8CC240E662D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73BF-C544-4528-AAF2-DEAECC220235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BFB6-210B-40DF-9888-772D47E0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+mn-lt"/>
              </a:rPr>
              <a:t>Attachment 2: Documentation of the dbGaP access system, including changes since 2013 PRA approval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7" y="1831013"/>
            <a:ext cx="10705106" cy="2848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2EF8-C7AD-41EF-9E25-2C56BEAA68EF}"/>
              </a:ext>
            </a:extLst>
          </p:cNvPr>
          <p:cNvSpPr txBox="1"/>
          <p:nvPr/>
        </p:nvSpPr>
        <p:spPr>
          <a:xfrm>
            <a:off x="7972647" y="2169042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50426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4" y="1081862"/>
            <a:ext cx="11334676" cy="430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2D7C8-56DF-4E5A-954B-8D1CBBB2FFFD}"/>
              </a:ext>
            </a:extLst>
          </p:cNvPr>
          <p:cNvSpPr txBox="1"/>
          <p:nvPr/>
        </p:nvSpPr>
        <p:spPr>
          <a:xfrm>
            <a:off x="8132135" y="1467852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76396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4" y="1642949"/>
            <a:ext cx="10880035" cy="3088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C02F7-62D7-43DE-B038-1D120A4A62C2}"/>
              </a:ext>
            </a:extLst>
          </p:cNvPr>
          <p:cNvSpPr txBox="1"/>
          <p:nvPr/>
        </p:nvSpPr>
        <p:spPr>
          <a:xfrm>
            <a:off x="8057707" y="195639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40324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2" y="1424854"/>
            <a:ext cx="11015207" cy="3578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53660-1EAF-4BCB-9BEA-54D0048AA71F}"/>
              </a:ext>
            </a:extLst>
          </p:cNvPr>
          <p:cNvSpPr txBox="1"/>
          <p:nvPr/>
        </p:nvSpPr>
        <p:spPr>
          <a:xfrm>
            <a:off x="8057707" y="1669311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420509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5" y="1542553"/>
            <a:ext cx="9144000" cy="2802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CA9AF-3961-4291-98BB-DDAB2B3AB38C}"/>
              </a:ext>
            </a:extLst>
          </p:cNvPr>
          <p:cNvSpPr txBox="1"/>
          <p:nvPr/>
        </p:nvSpPr>
        <p:spPr>
          <a:xfrm>
            <a:off x="7547344" y="1786269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08478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5231" y="151074"/>
            <a:ext cx="28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" y="1086289"/>
            <a:ext cx="11333259" cy="426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2A829-0092-4A45-8361-2C6BEF1BCD2D}"/>
              </a:ext>
            </a:extLst>
          </p:cNvPr>
          <p:cNvSpPr txBox="1"/>
          <p:nvPr/>
        </p:nvSpPr>
        <p:spPr>
          <a:xfrm>
            <a:off x="8057707" y="1289557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36852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550" y="2590803"/>
            <a:ext cx="4857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</a:t>
            </a:r>
            <a:r>
              <a:rPr lang="en-US" sz="2000" b="1" dirty="0"/>
              <a:t>dbGaP Authorized Access</a:t>
            </a:r>
          </a:p>
          <a:p>
            <a:endParaRPr lang="en-US" sz="2000" b="1" dirty="0"/>
          </a:p>
          <a:p>
            <a:r>
              <a:rPr lang="en-US" sz="2400" b="1" dirty="0"/>
              <a:t>              Project Renewal Web Forms</a:t>
            </a:r>
          </a:p>
        </p:txBody>
      </p:sp>
    </p:spTree>
    <p:extLst>
      <p:ext uri="{BB962C8B-B14F-4D97-AF65-F5344CB8AC3E}">
        <p14:creationId xmlns:p14="http://schemas.microsoft.com/office/powerpoint/2010/main" val="40919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1" y="803240"/>
            <a:ext cx="7010185" cy="5849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C2B06-0CDB-4BC4-BB7F-D76B51141A81}"/>
              </a:ext>
            </a:extLst>
          </p:cNvPr>
          <p:cNvSpPr txBox="1"/>
          <p:nvPr/>
        </p:nvSpPr>
        <p:spPr>
          <a:xfrm>
            <a:off x="5707603" y="99946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67079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11430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4" y="1143000"/>
            <a:ext cx="6031589" cy="47071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7788" y="5986645"/>
            <a:ext cx="2218764" cy="674132"/>
            <a:chOff x="3505201" y="5986645"/>
            <a:chExt cx="2958352" cy="674132"/>
          </a:xfrm>
        </p:grpSpPr>
        <p:sp>
          <p:nvSpPr>
            <p:cNvPr id="6" name="Down Arrow 5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1" y="5986645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Page continues on next slide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29375-BEA8-41FF-8C78-071E1407FA81}"/>
              </a:ext>
            </a:extLst>
          </p:cNvPr>
          <p:cNvSpPr txBox="1"/>
          <p:nvPr/>
        </p:nvSpPr>
        <p:spPr>
          <a:xfrm>
            <a:off x="4123660" y="132907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74042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48" y="2046447"/>
            <a:ext cx="7543800" cy="37349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5005" y="1238236"/>
            <a:ext cx="2218764" cy="674132"/>
            <a:chOff x="3429001" y="5986645"/>
            <a:chExt cx="2958352" cy="674132"/>
          </a:xfrm>
        </p:grpSpPr>
        <p:sp>
          <p:nvSpPr>
            <p:cNvPr id="7" name="Down Arrow 6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1" y="5986645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Continuation of previous slide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</p:spTree>
    <p:extLst>
      <p:ext uri="{BB962C8B-B14F-4D97-AF65-F5344CB8AC3E}">
        <p14:creationId xmlns:p14="http://schemas.microsoft.com/office/powerpoint/2010/main" val="16747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5908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Screen Shots of Online Forms for</a:t>
            </a:r>
          </a:p>
          <a:p>
            <a:pPr algn="ctr"/>
            <a:r>
              <a:rPr lang="en-US" sz="2400" b="1" dirty="0"/>
              <a:t>Data Access Request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990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558618"/>
            <a:ext cx="7543800" cy="5831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220C4-4447-4DEB-8ECF-329A30C9F962}"/>
              </a:ext>
            </a:extLst>
          </p:cNvPr>
          <p:cNvSpPr txBox="1"/>
          <p:nvPr/>
        </p:nvSpPr>
        <p:spPr>
          <a:xfrm>
            <a:off x="6300344" y="882878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14166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5853" y="304800"/>
            <a:ext cx="566313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6" y="1673519"/>
            <a:ext cx="7543800" cy="3967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C75AE-5F41-41AF-8D77-BFE20537FF8A}"/>
              </a:ext>
            </a:extLst>
          </p:cNvPr>
          <p:cNvSpPr txBox="1"/>
          <p:nvPr/>
        </p:nvSpPr>
        <p:spPr>
          <a:xfrm>
            <a:off x="6186446" y="1924493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14141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762000"/>
            <a:ext cx="665454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85" y="830927"/>
            <a:ext cx="7543800" cy="5401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Oval 4"/>
          <p:cNvSpPr/>
          <p:nvPr/>
        </p:nvSpPr>
        <p:spPr>
          <a:xfrm>
            <a:off x="1948249" y="3905053"/>
            <a:ext cx="7848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10085172" y="4462849"/>
            <a:ext cx="1991497" cy="177007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Section removed to reduce redundant information entered in the “Research Progress” section and the “Research Plans with Approved Datasets” section.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89E18-42DB-45B3-A1C8-42CA19C633CB}"/>
              </a:ext>
            </a:extLst>
          </p:cNvPr>
          <p:cNvSpPr txBox="1"/>
          <p:nvPr/>
        </p:nvSpPr>
        <p:spPr>
          <a:xfrm>
            <a:off x="6611679" y="1092625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38881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9" y="1956021"/>
            <a:ext cx="7543800" cy="3334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9FC91-6E66-4C07-A274-F5D18FB0385A}"/>
              </a:ext>
            </a:extLst>
          </p:cNvPr>
          <p:cNvSpPr txBox="1"/>
          <p:nvPr/>
        </p:nvSpPr>
        <p:spPr>
          <a:xfrm>
            <a:off x="6781800" y="2339163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40884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990600"/>
            <a:ext cx="664540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52939"/>
            <a:ext cx="7543800" cy="464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FC2C6-B168-49B1-BC53-0FF709D0AEA0}"/>
              </a:ext>
            </a:extLst>
          </p:cNvPr>
          <p:cNvSpPr txBox="1"/>
          <p:nvPr/>
        </p:nvSpPr>
        <p:spPr>
          <a:xfrm>
            <a:off x="6579808" y="1499056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76489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4" y="732534"/>
            <a:ext cx="6403667" cy="5564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444B1-685D-49A3-B6BD-D3110A525470}"/>
              </a:ext>
            </a:extLst>
          </p:cNvPr>
          <p:cNvSpPr txBox="1"/>
          <p:nvPr/>
        </p:nvSpPr>
        <p:spPr>
          <a:xfrm>
            <a:off x="5920563" y="882502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865959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1" y="838200"/>
            <a:ext cx="671997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84506" y="4378831"/>
            <a:ext cx="3160058" cy="646331"/>
            <a:chOff x="3593322" y="6014446"/>
            <a:chExt cx="2958352" cy="646331"/>
          </a:xfrm>
        </p:grpSpPr>
        <p:sp>
          <p:nvSpPr>
            <p:cNvPr id="7" name="Down Arrow 6"/>
            <p:cNvSpPr/>
            <p:nvPr/>
          </p:nvSpPr>
          <p:spPr>
            <a:xfrm>
              <a:off x="4831977" y="6355977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3322" y="6014446"/>
              <a:ext cx="295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Multiple studies are not shown for brevity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14" y="5216553"/>
            <a:ext cx="6160185" cy="1384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87" y="838200"/>
            <a:ext cx="6221612" cy="3382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807D4-0EFE-49CD-A16B-ADE4CF7E551B}"/>
              </a:ext>
            </a:extLst>
          </p:cNvPr>
          <p:cNvSpPr txBox="1"/>
          <p:nvPr/>
        </p:nvSpPr>
        <p:spPr>
          <a:xfrm>
            <a:off x="5622851" y="978195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406719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609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36753"/>
            <a:ext cx="7543800" cy="3137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1EDC0-48D8-419A-A8E3-598C558712B1}"/>
              </a:ext>
            </a:extLst>
          </p:cNvPr>
          <p:cNvSpPr txBox="1"/>
          <p:nvPr/>
        </p:nvSpPr>
        <p:spPr>
          <a:xfrm>
            <a:off x="6488596" y="205740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738686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6858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7" y="1225918"/>
            <a:ext cx="7543800" cy="475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B41C9-FB08-4F50-8141-75F84A52503A}"/>
              </a:ext>
            </a:extLst>
          </p:cNvPr>
          <p:cNvSpPr txBox="1"/>
          <p:nvPr/>
        </p:nvSpPr>
        <p:spPr>
          <a:xfrm>
            <a:off x="6615817" y="154172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844014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51" y="1685678"/>
            <a:ext cx="7543800" cy="3362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27B4E-0C77-4C3D-88E1-2B650FB85E42}"/>
              </a:ext>
            </a:extLst>
          </p:cNvPr>
          <p:cNvSpPr txBox="1"/>
          <p:nvPr/>
        </p:nvSpPr>
        <p:spPr>
          <a:xfrm>
            <a:off x="6822551" y="1967023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7675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86" y="659958"/>
            <a:ext cx="9649610" cy="547844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684763" y="826937"/>
            <a:ext cx="4351647" cy="966610"/>
          </a:xfrm>
          <a:prstGeom prst="wedgeRectCallout">
            <a:avLst>
              <a:gd name="adj1" fmla="val -51663"/>
              <a:gd name="adj2" fmla="val 706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Reorganized and consolidated information and made application information more apparent and prominent.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</p:spTree>
    <p:extLst>
      <p:ext uri="{BB962C8B-B14F-4D97-AF65-F5344CB8AC3E}">
        <p14:creationId xmlns:p14="http://schemas.microsoft.com/office/powerpoint/2010/main" val="935725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6858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51" y="771279"/>
            <a:ext cx="7543800" cy="5838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E9B53-ABAA-49E1-BF42-0F6B47F64EA7}"/>
              </a:ext>
            </a:extLst>
          </p:cNvPr>
          <p:cNvSpPr txBox="1"/>
          <p:nvPr/>
        </p:nvSpPr>
        <p:spPr>
          <a:xfrm>
            <a:off x="6662251" y="1020726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885777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1566409"/>
            <a:ext cx="7543800" cy="3706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AAFC7-F96F-4BA4-895B-2C60A1AE8360}"/>
              </a:ext>
            </a:extLst>
          </p:cNvPr>
          <p:cNvSpPr txBox="1"/>
          <p:nvPr/>
        </p:nvSpPr>
        <p:spPr>
          <a:xfrm>
            <a:off x="6687378" y="1871330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011325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5231" y="151074"/>
            <a:ext cx="28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" y="1086289"/>
            <a:ext cx="11333259" cy="426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F049F-9368-41A5-BC3D-C4CBE7877004}"/>
              </a:ext>
            </a:extLst>
          </p:cNvPr>
          <p:cNvSpPr txBox="1"/>
          <p:nvPr/>
        </p:nvSpPr>
        <p:spPr>
          <a:xfrm>
            <a:off x="7079512" y="1289557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4251701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349" y="2514603"/>
            <a:ext cx="4144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</a:t>
            </a:r>
            <a:r>
              <a:rPr lang="en-US" sz="2000" b="1" dirty="0"/>
              <a:t>dbGaP Authorized Access</a:t>
            </a:r>
          </a:p>
          <a:p>
            <a:endParaRPr lang="en-US" sz="1600" b="1" dirty="0"/>
          </a:p>
          <a:p>
            <a:r>
              <a:rPr lang="en-US" b="1" dirty="0"/>
              <a:t>      </a:t>
            </a:r>
            <a:r>
              <a:rPr lang="en-US" sz="2400" b="1" dirty="0"/>
              <a:t>Project Closeout Web Forms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23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16764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6" y="1676400"/>
            <a:ext cx="7543800" cy="3087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4DDFB-6004-41DE-A23C-125F1AD0DEEE}"/>
              </a:ext>
            </a:extLst>
          </p:cNvPr>
          <p:cNvSpPr txBox="1"/>
          <p:nvPr/>
        </p:nvSpPr>
        <p:spPr>
          <a:xfrm>
            <a:off x="6264690" y="1977655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53113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6509" y="364629"/>
            <a:ext cx="5622564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1" y="1919416"/>
            <a:ext cx="7543800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6757D-4C2C-480E-9565-FE0A62943330}"/>
              </a:ext>
            </a:extLst>
          </p:cNvPr>
          <p:cNvSpPr txBox="1"/>
          <p:nvPr/>
        </p:nvSpPr>
        <p:spPr>
          <a:xfrm>
            <a:off x="6383366" y="2190306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014835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9906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3" y="1268629"/>
            <a:ext cx="7543800" cy="4403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F992F-42CC-4EE4-A205-FDF2E4D8286F}"/>
              </a:ext>
            </a:extLst>
          </p:cNvPr>
          <p:cNvSpPr txBox="1"/>
          <p:nvPr/>
        </p:nvSpPr>
        <p:spPr>
          <a:xfrm>
            <a:off x="6499468" y="1606778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865167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1300" y="762000"/>
            <a:ext cx="657225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14" y="1548716"/>
            <a:ext cx="7543800" cy="3566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A93EE-7C3E-430B-A5A4-1B201C954259}"/>
              </a:ext>
            </a:extLst>
          </p:cNvPr>
          <p:cNvSpPr txBox="1"/>
          <p:nvPr/>
        </p:nvSpPr>
        <p:spPr>
          <a:xfrm>
            <a:off x="6432793" y="1807534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4062041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1079159"/>
            <a:ext cx="7543800" cy="487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719E8-88CE-46D5-BEE4-96AB8FF9068D}"/>
              </a:ext>
            </a:extLst>
          </p:cNvPr>
          <p:cNvSpPr txBox="1"/>
          <p:nvPr/>
        </p:nvSpPr>
        <p:spPr>
          <a:xfrm>
            <a:off x="6377763" y="1392865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677968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95" y="1680520"/>
            <a:ext cx="7543800" cy="3488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0537C-F3C7-4EA2-9C43-95872B9AACA1}"/>
              </a:ext>
            </a:extLst>
          </p:cNvPr>
          <p:cNvSpPr txBox="1"/>
          <p:nvPr/>
        </p:nvSpPr>
        <p:spPr>
          <a:xfrm>
            <a:off x="6611679" y="1988288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92616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8" y="643404"/>
            <a:ext cx="10355249" cy="467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</p:spTree>
    <p:extLst>
      <p:ext uri="{BB962C8B-B14F-4D97-AF65-F5344CB8AC3E}">
        <p14:creationId xmlns:p14="http://schemas.microsoft.com/office/powerpoint/2010/main" val="3885497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51"/>
          <a:stretch/>
        </p:blipFill>
        <p:spPr>
          <a:xfrm>
            <a:off x="1704975" y="664368"/>
            <a:ext cx="8686800" cy="595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28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</a:t>
            </a:r>
          </a:p>
        </p:txBody>
      </p:sp>
    </p:spTree>
    <p:extLst>
      <p:ext uri="{BB962C8B-B14F-4D97-AF65-F5344CB8AC3E}">
        <p14:creationId xmlns:p14="http://schemas.microsoft.com/office/powerpoint/2010/main" val="24684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36" y="849611"/>
            <a:ext cx="9146649" cy="4395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</p:spTree>
    <p:extLst>
      <p:ext uri="{BB962C8B-B14F-4D97-AF65-F5344CB8AC3E}">
        <p14:creationId xmlns:p14="http://schemas.microsoft.com/office/powerpoint/2010/main" val="410146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6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734816" y="5246379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5" y="5703579"/>
            <a:ext cx="7365835" cy="65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28" y="460449"/>
            <a:ext cx="7763002" cy="4814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417FAF-4411-4B06-B608-77BE94B714E9}"/>
              </a:ext>
            </a:extLst>
          </p:cNvPr>
          <p:cNvSpPr txBox="1"/>
          <p:nvPr/>
        </p:nvSpPr>
        <p:spPr>
          <a:xfrm>
            <a:off x="6686107" y="978195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136485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50" y="821793"/>
            <a:ext cx="10420845" cy="4919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88" y="5006663"/>
            <a:ext cx="3450970" cy="17148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56953" y="5064981"/>
            <a:ext cx="1359673" cy="222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44417" y="5502303"/>
            <a:ext cx="1272209" cy="1144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7392428" y="5466777"/>
            <a:ext cx="1862890" cy="764381"/>
          </a:xfrm>
          <a:prstGeom prst="wedgeRectCallout">
            <a:avLst>
              <a:gd name="adj1" fmla="val -81210"/>
              <a:gd name="adj2" fmla="val -188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 pop-up reminders to alert requester additional information is needed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D3246-C98F-4171-858F-5E24D178D9E7}"/>
              </a:ext>
            </a:extLst>
          </p:cNvPr>
          <p:cNvSpPr txBox="1"/>
          <p:nvPr/>
        </p:nvSpPr>
        <p:spPr>
          <a:xfrm>
            <a:off x="8057707" y="901713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+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259537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34" y="1320477"/>
            <a:ext cx="10731019" cy="3879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390A1-B2B0-4C91-BB80-6792E1EF9139}"/>
              </a:ext>
            </a:extLst>
          </p:cNvPr>
          <p:cNvSpPr txBox="1"/>
          <p:nvPr/>
        </p:nvSpPr>
        <p:spPr>
          <a:xfrm>
            <a:off x="8057707" y="1743739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70213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01" y="1159248"/>
            <a:ext cx="10387054" cy="4057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231" y="15107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2413E-D5FF-43C9-A092-32ACCAA56428}"/>
              </a:ext>
            </a:extLst>
          </p:cNvPr>
          <p:cNvSpPr txBox="1"/>
          <p:nvPr/>
        </p:nvSpPr>
        <p:spPr>
          <a:xfrm>
            <a:off x="8895907" y="1405204"/>
            <a:ext cx="3296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6600FF"/>
                </a:solidFill>
              </a:rPr>
              <a:t>- OMB control number: 0925-0670 Expiration data: 7/31/2019</a:t>
            </a:r>
          </a:p>
        </p:txBody>
      </p:sp>
    </p:spTree>
    <p:extLst>
      <p:ext uri="{BB962C8B-B14F-4D97-AF65-F5344CB8AC3E}">
        <p14:creationId xmlns:p14="http://schemas.microsoft.com/office/powerpoint/2010/main" val="368731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476</Words>
  <Application>Microsoft Office PowerPoint</Application>
  <PresentationFormat>Widescreen</PresentationFormat>
  <Paragraphs>99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Langlais, Kristofor (NIH/OD) [E]</cp:lastModifiedBy>
  <cp:revision>14</cp:revision>
  <dcterms:created xsi:type="dcterms:W3CDTF">2019-03-21T15:58:27Z</dcterms:created>
  <dcterms:modified xsi:type="dcterms:W3CDTF">2019-06-28T19:32:06Z</dcterms:modified>
</cp:coreProperties>
</file>