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87" r:id="rId2"/>
    <p:sldId id="290" r:id="rId3"/>
    <p:sldId id="315" r:id="rId4"/>
    <p:sldId id="354" r:id="rId5"/>
    <p:sldId id="344" r:id="rId6"/>
    <p:sldId id="343" r:id="rId7"/>
    <p:sldId id="286" r:id="rId8"/>
    <p:sldId id="325" r:id="rId9"/>
    <p:sldId id="324" r:id="rId10"/>
    <p:sldId id="326" r:id="rId11"/>
    <p:sldId id="346" r:id="rId12"/>
    <p:sldId id="328" r:id="rId13"/>
    <p:sldId id="345" r:id="rId14"/>
    <p:sldId id="258" r:id="rId15"/>
    <p:sldId id="296" r:id="rId16"/>
    <p:sldId id="327" r:id="rId17"/>
    <p:sldId id="331" r:id="rId18"/>
    <p:sldId id="330" r:id="rId19"/>
    <p:sldId id="298" r:id="rId20"/>
    <p:sldId id="332" r:id="rId21"/>
    <p:sldId id="333" r:id="rId22"/>
    <p:sldId id="347" r:id="rId23"/>
    <p:sldId id="334" r:id="rId24"/>
    <p:sldId id="350" r:id="rId25"/>
    <p:sldId id="351" r:id="rId26"/>
    <p:sldId id="349" r:id="rId27"/>
    <p:sldId id="316" r:id="rId28"/>
    <p:sldId id="352" r:id="rId29"/>
    <p:sldId id="317" r:id="rId30"/>
    <p:sldId id="318" r:id="rId31"/>
    <p:sldId id="319" r:id="rId32"/>
    <p:sldId id="353" r:id="rId33"/>
    <p:sldId id="355" r:id="rId34"/>
    <p:sldId id="320" r:id="rId35"/>
    <p:sldId id="294" r:id="rId36"/>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7F7F7F"/>
    <a:srgbClr val="990033"/>
    <a:srgbClr val="002060"/>
    <a:srgbClr val="025B98"/>
    <a:srgbClr val="9A0000"/>
    <a:srgbClr val="8A0000"/>
    <a:srgbClr val="FFFF99"/>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6" autoAdjust="0"/>
    <p:restoredTop sz="99886" autoAdjust="0"/>
  </p:normalViewPr>
  <p:slideViewPr>
    <p:cSldViewPr>
      <p:cViewPr>
        <p:scale>
          <a:sx n="100" d="100"/>
          <a:sy n="100" d="100"/>
        </p:scale>
        <p:origin x="1356" y="330"/>
      </p:cViewPr>
      <p:guideLst>
        <p:guide orient="horz" pos="2160"/>
        <p:guide pos="2880"/>
      </p:guideLst>
    </p:cSldViewPr>
  </p:slideViewPr>
  <p:outlineViewPr>
    <p:cViewPr>
      <p:scale>
        <a:sx n="33" d="100"/>
        <a:sy n="33" d="100"/>
      </p:scale>
      <p:origin x="0" y="91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1915" tIns="45958" rIns="91915" bIns="45958"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46435"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a:effectLst/>
        </p:spPr>
        <p:txBody>
          <a:bodyPr vert="horz" wrap="square" lIns="91915" tIns="45958" rIns="91915" bIns="45958"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46436"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a:effectLst/>
        </p:spPr>
        <p:txBody>
          <a:bodyPr vert="horz" wrap="square" lIns="91915" tIns="45958" rIns="91915" bIns="45958"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46437"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a:effectLst/>
        </p:spPr>
        <p:txBody>
          <a:bodyPr vert="horz" wrap="square" lIns="91915" tIns="45958" rIns="91915" bIns="45958" numCol="1" anchor="b" anchorCtr="0" compatLnSpc="1">
            <a:prstTxWarp prst="textNoShape">
              <a:avLst/>
            </a:prstTxWarp>
          </a:bodyPr>
          <a:lstStyle>
            <a:lvl1pPr algn="r" eaLnBrk="1" hangingPunct="1">
              <a:defRPr sz="1200"/>
            </a:lvl1pPr>
          </a:lstStyle>
          <a:p>
            <a:pPr>
              <a:defRPr/>
            </a:pPr>
            <a:fld id="{D3D546FC-E50E-4B40-98C8-5797719DA4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662" tIns="46831" rIns="93662" bIns="46831" numCol="1" anchor="t" anchorCtr="0" compatLnSpc="1">
            <a:prstTxWarp prst="textNoShape">
              <a:avLst/>
            </a:prstTxWarp>
          </a:bodyPr>
          <a:lstStyle>
            <a:lvl1pPr defTabSz="936709" eaLnBrk="1" hangingPunct="1">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978275" y="0"/>
            <a:ext cx="3043238" cy="465138"/>
          </a:xfrm>
          <a:prstGeom prst="rect">
            <a:avLst/>
          </a:prstGeom>
          <a:noFill/>
          <a:ln w="9525">
            <a:noFill/>
            <a:miter lim="800000"/>
            <a:headEnd/>
            <a:tailEnd/>
          </a:ln>
          <a:effectLst/>
        </p:spPr>
        <p:txBody>
          <a:bodyPr vert="horz" wrap="square" lIns="93662" tIns="46831" rIns="93662" bIns="46831" numCol="1" anchor="t" anchorCtr="0" compatLnSpc="1">
            <a:prstTxWarp prst="textNoShape">
              <a:avLst/>
            </a:prstTxWarp>
          </a:bodyPr>
          <a:lstStyle>
            <a:lvl1pPr algn="r" defTabSz="936709"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4275" y="696913"/>
            <a:ext cx="4656138"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3263" y="4422775"/>
            <a:ext cx="5616575" cy="4189413"/>
          </a:xfrm>
          <a:prstGeom prst="rect">
            <a:avLst/>
          </a:prstGeom>
          <a:noFill/>
          <a:ln w="9525">
            <a:noFill/>
            <a:miter lim="800000"/>
            <a:headEnd/>
            <a:tailEnd/>
          </a:ln>
          <a:effectLst/>
        </p:spPr>
        <p:txBody>
          <a:bodyPr vert="horz" wrap="square" lIns="93662" tIns="46831" rIns="93662" bIns="468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42375"/>
            <a:ext cx="3043238" cy="465138"/>
          </a:xfrm>
          <a:prstGeom prst="rect">
            <a:avLst/>
          </a:prstGeom>
          <a:noFill/>
          <a:ln w="9525">
            <a:noFill/>
            <a:miter lim="800000"/>
            <a:headEnd/>
            <a:tailEnd/>
          </a:ln>
          <a:effectLst/>
        </p:spPr>
        <p:txBody>
          <a:bodyPr vert="horz" wrap="square" lIns="93662" tIns="46831" rIns="93662" bIns="46831" numCol="1" anchor="b" anchorCtr="0" compatLnSpc="1">
            <a:prstTxWarp prst="textNoShape">
              <a:avLst/>
            </a:prstTxWarp>
          </a:bodyPr>
          <a:lstStyle>
            <a:lvl1pPr defTabSz="936709" eaLnBrk="1" hangingPunct="1">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978275" y="8842375"/>
            <a:ext cx="3043238" cy="465138"/>
          </a:xfrm>
          <a:prstGeom prst="rect">
            <a:avLst/>
          </a:prstGeom>
          <a:noFill/>
          <a:ln w="9525">
            <a:noFill/>
            <a:miter lim="800000"/>
            <a:headEnd/>
            <a:tailEnd/>
          </a:ln>
          <a:effectLst/>
        </p:spPr>
        <p:txBody>
          <a:bodyPr vert="horz" wrap="square" lIns="93662" tIns="46831" rIns="93662" bIns="46831" numCol="1" anchor="b" anchorCtr="0" compatLnSpc="1">
            <a:prstTxWarp prst="textNoShape">
              <a:avLst/>
            </a:prstTxWarp>
          </a:bodyPr>
          <a:lstStyle>
            <a:lvl1pPr algn="r" defTabSz="936709" eaLnBrk="1" hangingPunct="1">
              <a:defRPr sz="1200"/>
            </a:lvl1pPr>
          </a:lstStyle>
          <a:p>
            <a:pPr>
              <a:defRPr/>
            </a:pPr>
            <a:fld id="{2109676A-F796-4720-97B9-37CD48C4CC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DDA4F6-C298-4188-85F4-DB351CEAA08B}" type="slidenum">
              <a:rPr lang="en-US" altLang="en-US" smtClean="0"/>
              <a:pPr>
                <a:spcBef>
                  <a:spcPct val="0"/>
                </a:spcBef>
              </a:pPr>
              <a:t>1</a:t>
            </a:fld>
            <a:endParaRPr lang="en-US" alt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4AA74D-A80B-4640-BB50-1AF3CB64ECB1}" type="slidenum">
              <a:rPr lang="en-US" altLang="en-US" smtClean="0"/>
              <a:pPr>
                <a:spcBef>
                  <a:spcPct val="0"/>
                </a:spcBef>
              </a:pPr>
              <a:t>18</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548085-EB30-4993-8A45-CF24FBE3CC25}" type="slidenum">
              <a:rPr lang="en-US" altLang="en-US" smtClean="0"/>
              <a:pPr>
                <a:spcBef>
                  <a:spcPct val="0"/>
                </a:spcBef>
              </a:pPr>
              <a:t>19</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E8A718-D015-43B7-BD27-8F57C7759903}" type="slidenum">
              <a:rPr lang="en-US" altLang="en-US" smtClean="0"/>
              <a:pPr>
                <a:spcBef>
                  <a:spcPct val="0"/>
                </a:spcBef>
              </a:pPr>
              <a:t>20</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AA7AFA-7309-44CA-9047-2DE69593FF0C}" type="slidenum">
              <a:rPr lang="en-US" altLang="en-US" smtClean="0"/>
              <a:pPr>
                <a:spcBef>
                  <a:spcPct val="0"/>
                </a:spcBef>
              </a:pPr>
              <a:t>21</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2946E5-8F97-4EF3-B5C8-53DE7DF1C0B6}" type="slidenum">
              <a:rPr lang="en-US" altLang="en-US" smtClean="0"/>
              <a:pPr>
                <a:spcBef>
                  <a:spcPct val="0"/>
                </a:spcBef>
              </a:pPr>
              <a:t>22</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905933-DFA3-4BE2-82A1-629A861407D4}" type="slidenum">
              <a:rPr lang="en-US" altLang="en-US" smtClean="0"/>
              <a:pPr>
                <a:spcBef>
                  <a:spcPct val="0"/>
                </a:spcBef>
              </a:pPr>
              <a:t>23</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905933-DFA3-4BE2-82A1-629A861407D4}" type="slidenum">
              <a:rPr lang="en-US" altLang="en-US" smtClean="0"/>
              <a:pPr>
                <a:spcBef>
                  <a:spcPct val="0"/>
                </a:spcBef>
              </a:pPr>
              <a:t>24</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38708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905933-DFA3-4BE2-82A1-629A861407D4}" type="slidenum">
              <a:rPr lang="en-US" altLang="en-US" smtClean="0"/>
              <a:pPr>
                <a:spcBef>
                  <a:spcPct val="0"/>
                </a:spcBef>
              </a:pPr>
              <a:t>25</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48397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3B528F-7E1A-4658-B69D-A008E2F1CDA1}" type="slidenum">
              <a:rPr lang="en-US" altLang="en-US" smtClean="0"/>
              <a:pPr>
                <a:spcBef>
                  <a:spcPct val="0"/>
                </a:spcBef>
              </a:pPr>
              <a:t>26</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92285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5CE4D1-DDCB-4219-87A4-CAC16F8F555B}" type="slidenum">
              <a:rPr lang="en-US" altLang="en-US" smtClean="0"/>
              <a:pPr>
                <a:spcBef>
                  <a:spcPct val="0"/>
                </a:spcBef>
              </a:pPr>
              <a:t>27</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3864AE-1DA3-4868-B4BC-0A7CFD898CD1}" type="slidenum">
              <a:rPr lang="en-US" altLang="en-US" smtClean="0"/>
              <a:pPr>
                <a:spcBef>
                  <a:spcPct val="0"/>
                </a:spcBef>
              </a:pPr>
              <a:t>2</a:t>
            </a:fld>
            <a:endParaRPr lang="en-US" alt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5CE4D1-DDCB-4219-87A4-CAC16F8F555B}" type="slidenum">
              <a:rPr lang="en-US" altLang="en-US" smtClean="0"/>
              <a:pPr>
                <a:spcBef>
                  <a:spcPct val="0"/>
                </a:spcBef>
              </a:pPr>
              <a:t>28</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929890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24C55E-6280-4127-B1D6-C19E4D428AE8}" type="slidenum">
              <a:rPr lang="en-US" altLang="en-US" smtClean="0"/>
              <a:pPr>
                <a:spcBef>
                  <a:spcPct val="0"/>
                </a:spcBef>
              </a:pPr>
              <a:t>29</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BE5CD2-17E8-430A-8C04-1BE4BE58C200}" type="slidenum">
              <a:rPr lang="en-US" altLang="en-US" smtClean="0"/>
              <a:pPr>
                <a:spcBef>
                  <a:spcPct val="0"/>
                </a:spcBef>
              </a:pPr>
              <a:t>30</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5AB1BA-487C-4933-BD92-BFF692A13B87}" type="slidenum">
              <a:rPr lang="en-US" altLang="en-US" smtClean="0"/>
              <a:pPr>
                <a:spcBef>
                  <a:spcPct val="0"/>
                </a:spcBef>
              </a:pPr>
              <a:t>31</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5AB1BA-487C-4933-BD92-BFF692A13B87}" type="slidenum">
              <a:rPr lang="en-US" altLang="en-US" smtClean="0"/>
              <a:pPr>
                <a:spcBef>
                  <a:spcPct val="0"/>
                </a:spcBef>
              </a:pPr>
              <a:t>32</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97315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9F2FC9-EB51-442D-A9CB-F25F427E4227}" type="slidenum">
              <a:rPr lang="en-US" altLang="en-US" smtClean="0"/>
              <a:pPr>
                <a:spcBef>
                  <a:spcPct val="0"/>
                </a:spcBef>
              </a:pPr>
              <a:t>34</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BC7170-76DF-4C2F-9718-361A60899701}" type="slidenum">
              <a:rPr lang="en-US" altLang="en-US" smtClean="0"/>
              <a:pPr>
                <a:spcBef>
                  <a:spcPct val="0"/>
                </a:spcBef>
              </a:pPr>
              <a:t>35</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4D70F5-370A-48CD-B5CA-54432549B8E5}" type="slidenum">
              <a:rPr lang="en-US" altLang="en-US" smtClean="0"/>
              <a:pPr>
                <a:spcBef>
                  <a:spcPct val="0"/>
                </a:spcBef>
              </a:pPr>
              <a:t>3</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256E56-A473-4E70-94EE-05A999FCC7E0}" type="slidenum">
              <a:rPr lang="en-US" altLang="en-US" smtClean="0"/>
              <a:pPr>
                <a:spcBef>
                  <a:spcPct val="0"/>
                </a:spcBef>
              </a:pPr>
              <a:t>5</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A14EF7-77E8-471D-8CF7-29FF7CA995E7}" type="slidenum">
              <a:rPr lang="en-US" altLang="en-US" smtClean="0"/>
              <a:pPr>
                <a:spcBef>
                  <a:spcPct val="0"/>
                </a:spcBef>
              </a:pPr>
              <a:t>6</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1AA08A-F614-4ADF-B28B-B118770670B0}"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9C304D-BB68-46BB-A555-F9AFC4AAC8B1}" type="slidenum">
              <a:rPr lang="en-US" altLang="en-US" smtClean="0"/>
              <a:pPr>
                <a:spcBef>
                  <a:spcPct val="0"/>
                </a:spcBef>
              </a:pPr>
              <a:t>9</a:t>
            </a:fld>
            <a:endParaRPr lang="en-US" alt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55AC32-B883-46DD-9506-D65859CF118D}" type="slidenum">
              <a:rPr lang="en-US" altLang="en-US" smtClean="0"/>
              <a:pPr>
                <a:spcBef>
                  <a:spcPct val="0"/>
                </a:spcBef>
              </a:pPr>
              <a:t>14</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6F83BC-9DB0-4362-9B4B-2D8AF0FFF4B3}" type="slidenum">
              <a:rPr lang="en-US" altLang="en-US" smtClean="0"/>
              <a:pPr>
                <a:spcBef>
                  <a:spcPct val="0"/>
                </a:spcBef>
              </a:pPr>
              <a:t>15</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 name="Freeform 35"/>
          <p:cNvSpPr/>
          <p:nvPr/>
        </p:nvSpPr>
        <p:spPr>
          <a:xfrm>
            <a:off x="7696200" y="-152399"/>
            <a:ext cx="1445646" cy="7086599"/>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rgbClr val="025B9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nvGrpSpPr>
          <p:cNvPr id="9" name="Group 8"/>
          <p:cNvGrpSpPr/>
          <p:nvPr/>
        </p:nvGrpSpPr>
        <p:grpSpPr>
          <a:xfrm>
            <a:off x="5166688" y="-8466"/>
            <a:ext cx="4043915" cy="6858001"/>
            <a:chOff x="5166688" y="-8466"/>
            <a:chExt cx="4043915" cy="6858001"/>
          </a:xfrm>
        </p:grpSpPr>
        <p:cxnSp>
          <p:nvCxnSpPr>
            <p:cNvPr id="28" name="Straight Connector 27"/>
            <p:cNvCxnSpPr/>
            <p:nvPr/>
          </p:nvCxnSpPr>
          <p:spPr>
            <a:xfrm flipV="1">
              <a:off x="5166688" y="4167139"/>
              <a:ext cx="404391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88756" y="-8466"/>
              <a:ext cx="1225698"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4B1646-0181-4138-943C-9E635E19C84C}" type="slidenum">
              <a:rPr lang="en-US" altLang="en-US" smtClean="0"/>
              <a:pPr>
                <a:defRPr/>
              </a:pPr>
              <a:t>‹#›</a:t>
            </a:fld>
            <a:endParaRPr lang="en-US" altLang="en-US"/>
          </a:p>
        </p:txBody>
      </p:sp>
      <p:sp>
        <p:nvSpPr>
          <p:cNvPr id="16" name="Freeform 15"/>
          <p:cNvSpPr/>
          <p:nvPr userDrawn="1"/>
        </p:nvSpPr>
        <p:spPr>
          <a:xfrm>
            <a:off x="-1" y="-76200"/>
            <a:ext cx="1063993" cy="700708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1401" y="152401"/>
            <a:ext cx="1447800" cy="1447800"/>
          </a:xfrm>
          <a:prstGeom prst="rect">
            <a:avLst/>
          </a:prstGeom>
        </p:spPr>
      </p:pic>
    </p:spTree>
    <p:extLst>
      <p:ext uri="{BB962C8B-B14F-4D97-AF65-F5344CB8AC3E}">
        <p14:creationId xmlns:p14="http://schemas.microsoft.com/office/powerpoint/2010/main" val="298399172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458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3992" y="359601"/>
            <a:ext cx="6994814" cy="1356009"/>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20978" y="2160590"/>
            <a:ext cx="6347714" cy="388077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EDA89F40-5FE2-4509-A5DE-3E9EF35331B4}" type="slidenum">
              <a:rPr lang="en-US" altLang="en-US" smtClean="0"/>
              <a:pPr>
                <a:defRPr/>
              </a:pPr>
              <a:t>‹#›</a:t>
            </a:fld>
            <a:endParaRPr lang="en-US" altLang="en-US"/>
          </a:p>
        </p:txBody>
      </p:sp>
      <p:sp>
        <p:nvSpPr>
          <p:cNvPr id="18" name="Rectangle 12"/>
          <p:cNvSpPr txBox="1">
            <a:spLocks noChangeArrowheads="1"/>
          </p:cNvSpPr>
          <p:nvPr/>
        </p:nvSpPr>
        <p:spPr>
          <a:xfrm>
            <a:off x="0" y="6486342"/>
            <a:ext cx="9144000" cy="365127"/>
          </a:xfrm>
          <a:prstGeom prst="rect">
            <a:avLst/>
          </a:prstGeom>
          <a:noFill/>
          <a:effectLst/>
        </p:spPr>
        <p:txBody>
          <a:bodyPr vert="horz" lIns="91440" tIns="45720" rIns="91440" bIns="45720" rtlCol="0" anchor="ctr">
            <a:normAutofit fontScale="400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Office of Labor-Management Standards (OLMS)</a:t>
            </a:r>
            <a:br>
              <a:rPr lang="en-US" alt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en-US" sz="2800" b="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https://www.dol.gov/olms/</a:t>
            </a:r>
          </a:p>
        </p:txBody>
      </p:sp>
      <p:pic>
        <p:nvPicPr>
          <p:cNvPr id="27" name="Picture 26" title="Department of Labor Blue Seal"/>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25409" y="307691"/>
            <a:ext cx="603817" cy="603817"/>
          </a:xfrm>
          <a:prstGeom prst="rect">
            <a:avLst/>
          </a:prstGeom>
        </p:spPr>
      </p:pic>
      <p:sp>
        <p:nvSpPr>
          <p:cNvPr id="16" name="Freeform 15"/>
          <p:cNvSpPr/>
          <p:nvPr userDrawn="1"/>
        </p:nvSpPr>
        <p:spPr>
          <a:xfrm>
            <a:off x="-1" y="0"/>
            <a:ext cx="1063993" cy="6858002"/>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Freeform 16"/>
          <p:cNvSpPr/>
          <p:nvPr userDrawn="1"/>
        </p:nvSpPr>
        <p:spPr>
          <a:xfrm>
            <a:off x="7696200" y="-8467"/>
            <a:ext cx="1447800" cy="6866469"/>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rgbClr val="025B9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161030482"/>
      </p:ext>
    </p:extLst>
  </p:cSld>
  <p:clrMap bg1="lt1" tx1="dk1" bg2="lt2" tx2="dk2" accent1="accent1" accent2="accent2" accent3="accent3" accent4="accent4" accent5="accent5" accent6="accent6" hlink="hlink" folHlink="folHlink"/>
  <p:sldLayoutIdLst>
    <p:sldLayoutId id="2147483661" r:id="rId1"/>
    <p:sldLayoutId id="2147483664" r:id="rId2"/>
  </p:sldLayoutIdLst>
  <p:timing>
    <p:tnLst>
      <p:par>
        <p:cTn id="1" dur="indefinite" restart="never" nodeType="tmRoot"/>
      </p:par>
    </p:tnLst>
  </p:timing>
  <p:txStyles>
    <p:titleStyle>
      <a:lvl1pPr algn="l" defTabSz="457200" rtl="0" eaLnBrk="1" latinLnBrk="0" hangingPunct="1">
        <a:spcBef>
          <a:spcPct val="0"/>
        </a:spcBef>
        <a:buNone/>
        <a:defRPr sz="3600" b="1" i="0" kern="1200" cap="none" baseline="0">
          <a:solidFill>
            <a:schemeClr val="accent2">
              <a:lumMod val="7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dol.gov/olm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dol.gov/olms/regs/compliance/efs/efshelp.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olms-public@dol.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ol.gov/olm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altLang="en-US" dirty="0"/>
              <a:t>ELECTRONIC FORMS SYSTEM (EFS)</a:t>
            </a:r>
            <a:r>
              <a:rPr lang="en-US" altLang="en-US" sz="4400" dirty="0">
                <a:solidFill>
                  <a:srgbClr val="FF0000"/>
                </a:solidFill>
              </a:rPr>
              <a:t/>
            </a:r>
            <a:br>
              <a:rPr lang="en-US" altLang="en-US" sz="4400" dirty="0">
                <a:solidFill>
                  <a:srgbClr val="FF0000"/>
                </a:solidFill>
              </a:rPr>
            </a:br>
            <a:endParaRPr lang="en-US" sz="4400" dirty="0"/>
          </a:p>
        </p:txBody>
      </p:sp>
      <p:sp>
        <p:nvSpPr>
          <p:cNvPr id="4" name="Subtitle 3"/>
          <p:cNvSpPr>
            <a:spLocks noGrp="1"/>
          </p:cNvSpPr>
          <p:nvPr>
            <p:ph type="subTitle" idx="1"/>
          </p:nvPr>
        </p:nvSpPr>
        <p:spPr>
          <a:xfrm>
            <a:off x="1152366" y="3733800"/>
            <a:ext cx="5826719" cy="1905000"/>
          </a:xfrm>
        </p:spPr>
        <p:txBody>
          <a:bodyPr>
            <a:noAutofit/>
          </a:bodyPr>
          <a:lstStyle/>
          <a:p>
            <a:r>
              <a:rPr lang="en-US" sz="3600" dirty="0" smtClean="0">
                <a:solidFill>
                  <a:srgbClr val="FF0000"/>
                </a:solidFill>
              </a:rPr>
              <a:t>		</a:t>
            </a:r>
            <a:r>
              <a:rPr lang="en-US" sz="4400" dirty="0" smtClean="0">
                <a:solidFill>
                  <a:srgbClr val="7F7F7F"/>
                </a:solidFill>
              </a:rPr>
              <a:t>		</a:t>
            </a:r>
            <a:r>
              <a:rPr lang="en-US" altLang="en-US" sz="4400" b="1" dirty="0">
                <a:solidFill>
                  <a:srgbClr val="7F7F7F"/>
                </a:solidFill>
              </a:rPr>
              <a:t>Guide to </a:t>
            </a:r>
            <a:br>
              <a:rPr lang="en-US" altLang="en-US" sz="4400" b="1" dirty="0">
                <a:solidFill>
                  <a:srgbClr val="7F7F7F"/>
                </a:solidFill>
              </a:rPr>
            </a:br>
            <a:r>
              <a:rPr lang="en-US" altLang="en-US" sz="4400" b="1" dirty="0">
                <a:solidFill>
                  <a:srgbClr val="7F7F7F"/>
                </a:solidFill>
              </a:rPr>
              <a:t>Using EFS Preparing Form </a:t>
            </a:r>
            <a:r>
              <a:rPr lang="en-US" altLang="en-US" sz="4400" b="1" dirty="0" smtClean="0">
                <a:solidFill>
                  <a:srgbClr val="7F7F7F"/>
                </a:solidFill>
              </a:rPr>
              <a:t>LM-20</a:t>
            </a:r>
            <a:endParaRPr lang="en-US" sz="4400" b="1" dirty="0">
              <a:solidFill>
                <a:srgbClr val="7F7F7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31195" y="1905000"/>
            <a:ext cx="6096000" cy="4516437"/>
            <a:chOff x="1131195" y="1981200"/>
            <a:chExt cx="6096000" cy="4516437"/>
          </a:xfrm>
        </p:grpSpPr>
        <p:pic>
          <p:nvPicPr>
            <p:cNvPr id="21510" name="Picture 9"/>
            <p:cNvPicPr>
              <a:picLocks noChangeAspect="1" noChangeArrowheads="1"/>
            </p:cNvPicPr>
            <p:nvPr/>
          </p:nvPicPr>
          <p:blipFill>
            <a:blip r:embed="rId2">
              <a:extLst>
                <a:ext uri="{28A0092B-C50C-407E-A947-70E740481C1C}">
                  <a14:useLocalDpi xmlns:a14="http://schemas.microsoft.com/office/drawing/2010/main" val="0"/>
                </a:ext>
              </a:extLst>
            </a:blip>
            <a:srcRect l="9647" t="10204" r="59126" b="4073"/>
            <a:stretch>
              <a:fillRect/>
            </a:stretch>
          </p:blipFill>
          <p:spPr bwMode="auto">
            <a:xfrm>
              <a:off x="1131195" y="1981200"/>
              <a:ext cx="609600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2"/>
            <p:cNvSpPr>
              <a:spLocks noChangeArrowheads="1"/>
            </p:cNvSpPr>
            <p:nvPr/>
          </p:nvSpPr>
          <p:spPr bwMode="auto">
            <a:xfrm>
              <a:off x="1219200" y="4343400"/>
              <a:ext cx="1371600" cy="349250"/>
            </a:xfrm>
            <a:prstGeom prst="rect">
              <a:avLst/>
            </a:prstGeom>
            <a:noFill/>
            <a:ln w="38100"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 name="Title 2"/>
          <p:cNvSpPr>
            <a:spLocks noGrp="1"/>
          </p:cNvSpPr>
          <p:nvPr>
            <p:ph type="title"/>
          </p:nvPr>
        </p:nvSpPr>
        <p:spPr>
          <a:xfrm>
            <a:off x="1086393" y="304800"/>
            <a:ext cx="7123612" cy="681335"/>
          </a:xfrm>
        </p:spPr>
        <p:txBody>
          <a:bodyPr>
            <a:normAutofit/>
          </a:bodyPr>
          <a:lstStyle/>
          <a:p>
            <a:r>
              <a:rPr lang="en-US" sz="2800" dirty="0" smtClean="0">
                <a:solidFill>
                  <a:srgbClr val="002060"/>
                </a:solidFill>
              </a:rPr>
              <a:t>Start A New Form LM-20 Filer</a:t>
            </a:r>
            <a:endParaRPr lang="en-US" sz="2800" dirty="0">
              <a:solidFill>
                <a:srgbClr val="002060"/>
              </a:solidFill>
            </a:endParaRPr>
          </a:p>
        </p:txBody>
      </p:sp>
      <p:sp>
        <p:nvSpPr>
          <p:cNvPr id="4" name="TextBox 3"/>
          <p:cNvSpPr txBox="1"/>
          <p:nvPr/>
        </p:nvSpPr>
        <p:spPr>
          <a:xfrm>
            <a:off x="1122317" y="986135"/>
            <a:ext cx="6954883" cy="646331"/>
          </a:xfrm>
          <a:prstGeom prst="rect">
            <a:avLst/>
          </a:prstGeom>
          <a:noFill/>
        </p:spPr>
        <p:txBody>
          <a:bodyPr wrap="square" rtlCol="0">
            <a:spAutoFit/>
          </a:bodyPr>
          <a:lstStyle/>
          <a:p>
            <a:r>
              <a:rPr lang="en-US" altLang="en-US" dirty="0"/>
              <a:t>If you have previously filed a Form LM-20 report, select </a:t>
            </a:r>
            <a:r>
              <a:rPr lang="en-US" altLang="en-US" dirty="0" smtClean="0"/>
              <a:t>“Locate </a:t>
            </a:r>
            <a:r>
              <a:rPr lang="en-US" altLang="en-US" dirty="0"/>
              <a:t>An Existing LM-20/LM-21 </a:t>
            </a:r>
            <a:r>
              <a:rPr lang="en-US" altLang="en-US" dirty="0" smtClean="0"/>
              <a:t>Filer” </a:t>
            </a:r>
            <a:r>
              <a:rPr lang="en-US" altLang="en-US" dirty="0"/>
              <a:t>Tab.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20"/>
          <p:cNvSpPr txBox="1">
            <a:spLocks noChangeArrowheads="1"/>
          </p:cNvSpPr>
          <p:nvPr/>
        </p:nvSpPr>
        <p:spPr bwMode="auto">
          <a:xfrm>
            <a:off x="1143000" y="991222"/>
            <a:ext cx="701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smtClean="0"/>
              <a:t>If </a:t>
            </a:r>
            <a:r>
              <a:rPr lang="en-US" altLang="en-US" sz="1800" dirty="0"/>
              <a:t>you have not previously filed a Form LM-20, select the </a:t>
            </a:r>
            <a:r>
              <a:rPr lang="en-US" altLang="en-US" sz="1800" dirty="0" smtClean="0"/>
              <a:t>“Register </a:t>
            </a:r>
            <a:r>
              <a:rPr lang="en-US" altLang="en-US" sz="1800" dirty="0"/>
              <a:t>a New LM-20/LM-21 </a:t>
            </a:r>
            <a:r>
              <a:rPr lang="en-US" altLang="en-US" sz="1800" dirty="0" smtClean="0"/>
              <a:t>Filer” </a:t>
            </a:r>
            <a:r>
              <a:rPr lang="en-US" altLang="en-US" sz="1800" dirty="0"/>
              <a:t>Tab.</a:t>
            </a:r>
          </a:p>
        </p:txBody>
      </p:sp>
      <p:grpSp>
        <p:nvGrpSpPr>
          <p:cNvPr id="4" name="Group 3"/>
          <p:cNvGrpSpPr/>
          <p:nvPr/>
        </p:nvGrpSpPr>
        <p:grpSpPr>
          <a:xfrm>
            <a:off x="1219200" y="1876364"/>
            <a:ext cx="5791200" cy="3762436"/>
            <a:chOff x="1219200" y="1876364"/>
            <a:chExt cx="5791200" cy="3762436"/>
          </a:xfrm>
        </p:grpSpPr>
        <p:pic>
          <p:nvPicPr>
            <p:cNvPr id="22534"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9647" t="10204" r="59712" b="16035"/>
            <a:stretch/>
          </p:blipFill>
          <p:spPr bwMode="auto">
            <a:xfrm>
              <a:off x="1219200" y="1876364"/>
              <a:ext cx="5791200" cy="376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2"/>
            <p:cNvSpPr>
              <a:spLocks noChangeArrowheads="1"/>
            </p:cNvSpPr>
            <p:nvPr/>
          </p:nvSpPr>
          <p:spPr bwMode="auto">
            <a:xfrm>
              <a:off x="2590800" y="4191000"/>
              <a:ext cx="1254145" cy="295093"/>
            </a:xfrm>
            <a:prstGeom prst="rect">
              <a:avLst/>
            </a:prstGeom>
            <a:noFill/>
            <a:ln w="38100"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 name="Title 2"/>
          <p:cNvSpPr>
            <a:spLocks noGrp="1"/>
          </p:cNvSpPr>
          <p:nvPr>
            <p:ph type="title"/>
          </p:nvPr>
        </p:nvSpPr>
        <p:spPr>
          <a:xfrm>
            <a:off x="1078302" y="146879"/>
            <a:ext cx="7315200" cy="591155"/>
          </a:xfrm>
        </p:spPr>
        <p:txBody>
          <a:bodyPr>
            <a:normAutofit/>
          </a:bodyPr>
          <a:lstStyle/>
          <a:p>
            <a:r>
              <a:rPr lang="en-US" altLang="en-US" sz="2800" dirty="0">
                <a:solidFill>
                  <a:srgbClr val="002060"/>
                </a:solidFill>
              </a:rPr>
              <a:t>Registering A Form LM-20 </a:t>
            </a:r>
            <a:r>
              <a:rPr lang="en-US" altLang="en-US" sz="2800" dirty="0" smtClean="0">
                <a:solidFill>
                  <a:srgbClr val="002060"/>
                </a:solidFill>
              </a:rPr>
              <a:t>Filer</a:t>
            </a: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1600" y="2282493"/>
            <a:ext cx="5867400" cy="3869281"/>
            <a:chOff x="1592263" y="1685925"/>
            <a:chExt cx="6456362" cy="4257675"/>
          </a:xfrm>
        </p:grpSpPr>
        <p:pic>
          <p:nvPicPr>
            <p:cNvPr id="23557"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9187" t="9387" r="59013" b="22738"/>
            <a:stretch/>
          </p:blipFill>
          <p:spPr bwMode="auto">
            <a:xfrm>
              <a:off x="1592263" y="1685925"/>
              <a:ext cx="6456362"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Line 23"/>
            <p:cNvSpPr>
              <a:spLocks noChangeShapeType="1"/>
            </p:cNvSpPr>
            <p:nvPr/>
          </p:nvSpPr>
          <p:spPr bwMode="auto">
            <a:xfrm flipV="1">
              <a:off x="4610100" y="5410200"/>
              <a:ext cx="304800" cy="3810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 name="Title 2"/>
          <p:cNvSpPr>
            <a:spLocks noGrp="1"/>
          </p:cNvSpPr>
          <p:nvPr>
            <p:ph type="title"/>
          </p:nvPr>
        </p:nvSpPr>
        <p:spPr>
          <a:xfrm>
            <a:off x="1143000" y="167990"/>
            <a:ext cx="6994814" cy="1051209"/>
          </a:xfrm>
        </p:spPr>
        <p:txBody>
          <a:bodyPr>
            <a:normAutofit/>
          </a:bodyPr>
          <a:lstStyle/>
          <a:p>
            <a:pPr eaLnBrk="1" hangingPunct="1">
              <a:spcBef>
                <a:spcPct val="50000"/>
              </a:spcBef>
            </a:pPr>
            <a:r>
              <a:rPr lang="en-US" altLang="en-US" sz="2800" b="1" dirty="0">
                <a:solidFill>
                  <a:srgbClr val="002060"/>
                </a:solidFill>
              </a:rPr>
              <a:t>Start a New LM-20 – Registering the </a:t>
            </a:r>
            <a:r>
              <a:rPr lang="en-US" altLang="en-US" sz="2800" b="1" dirty="0" smtClean="0">
                <a:solidFill>
                  <a:srgbClr val="002060"/>
                </a:solidFill>
              </a:rPr>
              <a:t>Organization</a:t>
            </a:r>
            <a:endParaRPr lang="en-US" sz="2400" dirty="0">
              <a:solidFill>
                <a:srgbClr val="002060"/>
              </a:solidFill>
            </a:endParaRPr>
          </a:p>
        </p:txBody>
      </p:sp>
      <p:sp>
        <p:nvSpPr>
          <p:cNvPr id="5" name="TextBox 4"/>
          <p:cNvSpPr txBox="1"/>
          <p:nvPr/>
        </p:nvSpPr>
        <p:spPr>
          <a:xfrm>
            <a:off x="1151869" y="1289181"/>
            <a:ext cx="7547954" cy="923330"/>
          </a:xfrm>
          <a:prstGeom prst="rect">
            <a:avLst/>
          </a:prstGeom>
          <a:noFill/>
        </p:spPr>
        <p:txBody>
          <a:bodyPr wrap="square" rtlCol="0">
            <a:spAutoFit/>
          </a:bodyPr>
          <a:lstStyle/>
          <a:p>
            <a:r>
              <a:rPr lang="en-US" altLang="en-US" dirty="0"/>
              <a:t>Fill in the organization name and address to register the organization. Then select </a:t>
            </a:r>
            <a:r>
              <a:rPr lang="en-US" altLang="en-US" dirty="0" smtClean="0"/>
              <a:t>“Register </a:t>
            </a:r>
            <a:r>
              <a:rPr lang="en-US" altLang="en-US" dirty="0"/>
              <a:t>the </a:t>
            </a:r>
            <a:r>
              <a:rPr lang="en-US" altLang="en-US" dirty="0" smtClean="0"/>
              <a:t>organization”.  </a:t>
            </a:r>
            <a:r>
              <a:rPr lang="en-US" altLang="en-US" dirty="0" smtClean="0"/>
              <a:t>You </a:t>
            </a:r>
            <a:r>
              <a:rPr lang="en-US" altLang="en-US" dirty="0"/>
              <a:t>will be given the File Number and Access Key number.</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66800" y="2133600"/>
            <a:ext cx="6705600" cy="2819400"/>
            <a:chOff x="1371600" y="1676400"/>
            <a:chExt cx="6705600" cy="2819400"/>
          </a:xfrm>
        </p:grpSpPr>
        <p:pic>
          <p:nvPicPr>
            <p:cNvPr id="24581"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9187" t="10204" r="59357" b="41002"/>
            <a:stretch/>
          </p:blipFill>
          <p:spPr bwMode="auto">
            <a:xfrm>
              <a:off x="1371600" y="1676400"/>
              <a:ext cx="670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2286000" y="3657600"/>
              <a:ext cx="688975" cy="190500"/>
            </a:xfrm>
            <a:prstGeom prst="rect">
              <a:avLst/>
            </a:prstGeom>
            <a:solidFill>
              <a:schemeClr val="bg1">
                <a:lumMod val="75000"/>
              </a:schemeClr>
            </a:solidFill>
            <a:ln w="9525">
              <a:noFill/>
              <a:miter lim="800000"/>
              <a:headEnd/>
              <a:tailEnd/>
            </a:ln>
          </p:spPr>
          <p:txBody>
            <a:bodyPr/>
            <a:lstStyle/>
            <a:p>
              <a:pPr>
                <a:lnSpc>
                  <a:spcPct val="107000"/>
                </a:lnSpc>
                <a:spcBef>
                  <a:spcPts val="0"/>
                </a:spcBef>
                <a:spcAft>
                  <a:spcPts val="800"/>
                </a:spcAft>
                <a:defRPr/>
              </a:pPr>
              <a:r>
                <a:rPr lang="en-US" sz="700" dirty="0">
                  <a:ea typeface="Calibri" panose="020F0502020204030204" pitchFamily="34" charset="0"/>
                  <a:cs typeface="Times New Roman" panose="02020603050405020304" pitchFamily="18" charset="0"/>
                </a:rPr>
                <a:t>12345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5257800" y="3673475"/>
              <a:ext cx="688975" cy="190500"/>
            </a:xfrm>
            <a:prstGeom prst="rect">
              <a:avLst/>
            </a:prstGeom>
            <a:solidFill>
              <a:schemeClr val="bg1">
                <a:lumMod val="75000"/>
              </a:schemeClr>
            </a:solidFill>
            <a:ln w="9525">
              <a:noFill/>
              <a:miter lim="800000"/>
              <a:headEnd/>
              <a:tailEnd/>
            </a:ln>
          </p:spPr>
          <p:txBody>
            <a:bodyPr/>
            <a:lstStyle/>
            <a:p>
              <a:pPr>
                <a:lnSpc>
                  <a:spcPct val="107000"/>
                </a:lnSpc>
                <a:spcBef>
                  <a:spcPts val="0"/>
                </a:spcBef>
                <a:spcAft>
                  <a:spcPts val="800"/>
                </a:spcAft>
                <a:defRPr/>
              </a:pPr>
              <a:r>
                <a:rPr lang="en-US" sz="700" dirty="0">
                  <a:ea typeface="Calibri" panose="020F0502020204030204" pitchFamily="34" charset="0"/>
                  <a:cs typeface="Times New Roman" panose="02020603050405020304" pitchFamily="18" charset="0"/>
                </a:rPr>
                <a:t>123456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itle 1"/>
          <p:cNvSpPr>
            <a:spLocks noGrp="1"/>
          </p:cNvSpPr>
          <p:nvPr>
            <p:ph type="title"/>
          </p:nvPr>
        </p:nvSpPr>
        <p:spPr>
          <a:xfrm>
            <a:off x="1143000" y="218069"/>
            <a:ext cx="6994814" cy="630998"/>
          </a:xfrm>
        </p:spPr>
        <p:txBody>
          <a:bodyPr>
            <a:normAutofit/>
          </a:bodyPr>
          <a:lstStyle/>
          <a:p>
            <a:pPr eaLnBrk="1" hangingPunct="1">
              <a:spcBef>
                <a:spcPct val="50000"/>
              </a:spcBef>
            </a:pPr>
            <a:r>
              <a:rPr lang="en-US" altLang="en-US" sz="2800" b="1" dirty="0">
                <a:solidFill>
                  <a:srgbClr val="002060"/>
                </a:solidFill>
              </a:rPr>
              <a:t>Start a New </a:t>
            </a:r>
            <a:r>
              <a:rPr lang="en-US" altLang="en-US" sz="2800" b="1" dirty="0" smtClean="0">
                <a:solidFill>
                  <a:srgbClr val="002060"/>
                </a:solidFill>
              </a:rPr>
              <a:t>LM-20</a:t>
            </a:r>
            <a:endParaRPr lang="en-US" sz="2000" dirty="0">
              <a:solidFill>
                <a:srgbClr val="002060"/>
              </a:solidFill>
            </a:endParaRPr>
          </a:p>
        </p:txBody>
      </p:sp>
      <p:sp>
        <p:nvSpPr>
          <p:cNvPr id="3" name="TextBox 2"/>
          <p:cNvSpPr txBox="1"/>
          <p:nvPr/>
        </p:nvSpPr>
        <p:spPr>
          <a:xfrm>
            <a:off x="1066800" y="979038"/>
            <a:ext cx="6934475" cy="646331"/>
          </a:xfrm>
          <a:prstGeom prst="rect">
            <a:avLst/>
          </a:prstGeom>
          <a:noFill/>
        </p:spPr>
        <p:txBody>
          <a:bodyPr wrap="square" rtlCol="0">
            <a:spAutoFit/>
          </a:bodyPr>
          <a:lstStyle/>
          <a:p>
            <a:r>
              <a:rPr lang="en-US" altLang="en-US" dirty="0"/>
              <a:t>The File Number and Access Key will be filled in.  </a:t>
            </a:r>
            <a:r>
              <a:rPr lang="en-US" altLang="en-US" dirty="0" smtClean="0"/>
              <a:t>Now </a:t>
            </a:r>
            <a:r>
              <a:rPr lang="en-US" altLang="en-US" dirty="0"/>
              <a:t>you can begin a new form by selecting </a:t>
            </a:r>
            <a:r>
              <a:rPr lang="en-US" altLang="en-US" dirty="0" smtClean="0"/>
              <a:t>“Start </a:t>
            </a:r>
            <a:r>
              <a:rPr lang="en-US" altLang="en-US" dirty="0"/>
              <a:t>New </a:t>
            </a:r>
            <a:r>
              <a:rPr lang="en-US" altLang="en-US" dirty="0" smtClean="0"/>
              <a:t>LM-20”.</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10"/>
          <p:cNvSpPr>
            <a:spLocks noChangeArrowheads="1"/>
          </p:cNvSpPr>
          <p:nvPr/>
        </p:nvSpPr>
        <p:spPr bwMode="auto">
          <a:xfrm>
            <a:off x="1066800" y="1018996"/>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If you have previously started a Form </a:t>
            </a:r>
            <a:r>
              <a:rPr lang="en-US" altLang="en-US" sz="1800" dirty="0" smtClean="0"/>
              <a:t>LM-20</a:t>
            </a:r>
            <a:r>
              <a:rPr lang="en-US" altLang="en-US" sz="1800" dirty="0"/>
              <a:t>, select the </a:t>
            </a:r>
            <a:r>
              <a:rPr lang="en-US" altLang="en-US" sz="1800" dirty="0" smtClean="0"/>
              <a:t>“Forms </a:t>
            </a:r>
            <a:r>
              <a:rPr lang="en-US" altLang="en-US" sz="1800" dirty="0"/>
              <a:t>In </a:t>
            </a:r>
            <a:r>
              <a:rPr lang="en-US" altLang="en-US" sz="1800" dirty="0" smtClean="0"/>
              <a:t>Progress” </a:t>
            </a:r>
            <a:r>
              <a:rPr lang="en-US" altLang="en-US" sz="1800" dirty="0"/>
              <a:t>tab.  </a:t>
            </a:r>
            <a:r>
              <a:rPr lang="en-US" altLang="en-US" sz="1800" dirty="0" smtClean="0"/>
              <a:t>The available file number will appear.  Select the box next to the file number and the available forms will appear. Select the form and continue completing or editing the Form LM-20.  </a:t>
            </a:r>
            <a:endParaRPr lang="en-US" altLang="en-US" sz="1800" dirty="0">
              <a:solidFill>
                <a:srgbClr val="FF0000"/>
              </a:solidFill>
            </a:endParaRPr>
          </a:p>
        </p:txBody>
      </p:sp>
      <p:grpSp>
        <p:nvGrpSpPr>
          <p:cNvPr id="2" name="Group 1"/>
          <p:cNvGrpSpPr/>
          <p:nvPr/>
        </p:nvGrpSpPr>
        <p:grpSpPr>
          <a:xfrm>
            <a:off x="1294725" y="2590800"/>
            <a:ext cx="6364705" cy="2480539"/>
            <a:chOff x="1503947" y="2015261"/>
            <a:chExt cx="6364705" cy="2480539"/>
          </a:xfrm>
        </p:grpSpPr>
        <p:pic>
          <p:nvPicPr>
            <p:cNvPr id="9" name="Picture 8"/>
            <p:cNvPicPr>
              <a:picLocks noChangeAspect="1"/>
            </p:cNvPicPr>
            <p:nvPr/>
          </p:nvPicPr>
          <p:blipFill rotWithShape="1">
            <a:blip r:embed="rId3"/>
            <a:srcRect l="73379" t="18694" r="833" b="45569"/>
            <a:stretch/>
          </p:blipFill>
          <p:spPr>
            <a:xfrm>
              <a:off x="1503947" y="2015261"/>
              <a:ext cx="6364705" cy="2480539"/>
            </a:xfrm>
            <a:prstGeom prst="rect">
              <a:avLst/>
            </a:prstGeom>
          </p:spPr>
        </p:pic>
        <p:sp>
          <p:nvSpPr>
            <p:cNvPr id="26632" name="Oval 12"/>
            <p:cNvSpPr>
              <a:spLocks noChangeArrowheads="1"/>
            </p:cNvSpPr>
            <p:nvPr/>
          </p:nvSpPr>
          <p:spPr bwMode="auto">
            <a:xfrm>
              <a:off x="2286000" y="2687683"/>
              <a:ext cx="762000" cy="360317"/>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 name="Title 2"/>
          <p:cNvSpPr>
            <a:spLocks noGrp="1"/>
          </p:cNvSpPr>
          <p:nvPr>
            <p:ph type="title"/>
          </p:nvPr>
        </p:nvSpPr>
        <p:spPr>
          <a:xfrm>
            <a:off x="1095375" y="311797"/>
            <a:ext cx="6763406" cy="707199"/>
          </a:xfrm>
        </p:spPr>
        <p:txBody>
          <a:bodyPr>
            <a:normAutofit/>
          </a:bodyPr>
          <a:lstStyle/>
          <a:p>
            <a:r>
              <a:rPr lang="en-US" altLang="en-US" sz="2800" b="1" dirty="0">
                <a:solidFill>
                  <a:srgbClr val="002060"/>
                </a:solidFill>
              </a:rPr>
              <a:t>LM-20 Forms In </a:t>
            </a:r>
            <a:r>
              <a:rPr lang="en-US" altLang="en-US" sz="2800" b="1" dirty="0" smtClean="0">
                <a:solidFill>
                  <a:srgbClr val="002060"/>
                </a:solidFill>
              </a:rPr>
              <a:t>Progress</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8"/>
          <p:cNvSpPr>
            <a:spLocks noChangeArrowheads="1"/>
          </p:cNvSpPr>
          <p:nvPr/>
        </p:nvSpPr>
        <p:spPr bwMode="auto">
          <a:xfrm>
            <a:off x="1017815" y="990600"/>
            <a:ext cx="744038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eaLnBrk="1" hangingPunct="1">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smtClean="0"/>
              <a:t>If </a:t>
            </a:r>
            <a:r>
              <a:rPr lang="en-US" altLang="en-US" sz="1800" dirty="0"/>
              <a:t>you need to amend a Form </a:t>
            </a:r>
            <a:r>
              <a:rPr lang="en-US" altLang="en-US" sz="1800" dirty="0" smtClean="0"/>
              <a:t>LM-20 </a:t>
            </a:r>
            <a:r>
              <a:rPr lang="en-US" altLang="en-US" sz="1800" dirty="0"/>
              <a:t>report that you previously submitted </a:t>
            </a:r>
            <a:r>
              <a:rPr lang="en-US" altLang="en-US" sz="1800" i="1" dirty="0"/>
              <a:t>through EFS</a:t>
            </a:r>
            <a:r>
              <a:rPr lang="en-US" altLang="en-US" sz="1800" dirty="0"/>
              <a:t>, select the </a:t>
            </a:r>
            <a:r>
              <a:rPr lang="en-US" altLang="en-US" sz="1800" dirty="0" smtClean="0"/>
              <a:t>“Submitted Forms” </a:t>
            </a:r>
            <a:r>
              <a:rPr lang="en-US" altLang="en-US" sz="1800" dirty="0"/>
              <a:t>tab to view and retrieve it.  You may then amend your report and submit it</a:t>
            </a:r>
            <a:r>
              <a:rPr lang="en-US" altLang="en-US" sz="1800" dirty="0" smtClean="0"/>
              <a:t>.  </a:t>
            </a:r>
            <a:endParaRPr lang="en-US" altLang="en-US" sz="1800" dirty="0"/>
          </a:p>
          <a:p>
            <a:pPr marL="285750" indent="-285750" eaLnBrk="1" hangingPunct="1">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a:t>If you need to amend a Form </a:t>
            </a:r>
            <a:r>
              <a:rPr lang="en-US" altLang="en-US" sz="1800" dirty="0" smtClean="0"/>
              <a:t>LM-20 </a:t>
            </a:r>
            <a:r>
              <a:rPr lang="en-US" altLang="en-US" sz="1800" dirty="0"/>
              <a:t>report that you originally submitted by </a:t>
            </a:r>
            <a:r>
              <a:rPr lang="en-US" altLang="en-US" sz="1800" i="1" dirty="0"/>
              <a:t>mail</a:t>
            </a:r>
            <a:r>
              <a:rPr lang="en-US" altLang="en-US" sz="1800" dirty="0"/>
              <a:t>, you may use EFS to file your amended report. </a:t>
            </a:r>
            <a:endParaRPr lang="en-US" altLang="en-US" sz="1800" dirty="0" smtClean="0"/>
          </a:p>
          <a:p>
            <a:pPr marL="285750" indent="-285750" eaLnBrk="1" hangingPunct="1">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smtClean="0"/>
              <a:t> </a:t>
            </a:r>
            <a:r>
              <a:rPr lang="en-US" altLang="en-US" sz="1800" dirty="0"/>
              <a:t>However, you will have to start a new report and re-enter information on the form, since reports that were previously filed manually may not be viewed and retrieved in EFS.</a:t>
            </a:r>
          </a:p>
        </p:txBody>
      </p:sp>
      <p:grpSp>
        <p:nvGrpSpPr>
          <p:cNvPr id="2" name="Group 1"/>
          <p:cNvGrpSpPr/>
          <p:nvPr/>
        </p:nvGrpSpPr>
        <p:grpSpPr>
          <a:xfrm>
            <a:off x="1401362" y="3548062"/>
            <a:ext cx="6325690" cy="2719388"/>
            <a:chOff x="1984248" y="2486772"/>
            <a:chExt cx="5559551" cy="2390028"/>
          </a:xfrm>
        </p:grpSpPr>
        <p:pic>
          <p:nvPicPr>
            <p:cNvPr id="9" name="Picture 8"/>
            <p:cNvPicPr>
              <a:picLocks noChangeAspect="1"/>
            </p:cNvPicPr>
            <p:nvPr/>
          </p:nvPicPr>
          <p:blipFill rotWithShape="1">
            <a:blip r:embed="rId3"/>
            <a:srcRect l="68947" t="24932" r="9430" b="42017"/>
            <a:stretch/>
          </p:blipFill>
          <p:spPr>
            <a:xfrm>
              <a:off x="1984248" y="2486772"/>
              <a:ext cx="5559551" cy="2390028"/>
            </a:xfrm>
            <a:prstGeom prst="rect">
              <a:avLst/>
            </a:prstGeom>
          </p:spPr>
        </p:pic>
        <p:sp>
          <p:nvSpPr>
            <p:cNvPr id="28680" name="Oval 1"/>
            <p:cNvSpPr>
              <a:spLocks noChangeArrowheads="1"/>
            </p:cNvSpPr>
            <p:nvPr/>
          </p:nvSpPr>
          <p:spPr bwMode="auto">
            <a:xfrm>
              <a:off x="3200400" y="3048000"/>
              <a:ext cx="685800" cy="304800"/>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 name="Title 2"/>
          <p:cNvSpPr>
            <a:spLocks noGrp="1"/>
          </p:cNvSpPr>
          <p:nvPr>
            <p:ph type="title"/>
          </p:nvPr>
        </p:nvSpPr>
        <p:spPr>
          <a:xfrm>
            <a:off x="1066800" y="228601"/>
            <a:ext cx="6994814" cy="685800"/>
          </a:xfrm>
        </p:spPr>
        <p:txBody>
          <a:bodyPr>
            <a:normAutofit/>
          </a:bodyPr>
          <a:lstStyle/>
          <a:p>
            <a:r>
              <a:rPr lang="en-US" altLang="en-US" sz="2800" b="1" dirty="0">
                <a:solidFill>
                  <a:srgbClr val="002060"/>
                </a:solidFill>
              </a:rPr>
              <a:t>Form LM-20 – Submitted </a:t>
            </a:r>
            <a:r>
              <a:rPr lang="en-US" altLang="en-US" sz="2800" b="1" dirty="0" smtClean="0">
                <a:solidFill>
                  <a:srgbClr val="002060"/>
                </a:solidFill>
              </a:rPr>
              <a:t>Forms</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Box 1"/>
          <p:cNvSpPr txBox="1">
            <a:spLocks noChangeArrowheads="1"/>
          </p:cNvSpPr>
          <p:nvPr/>
        </p:nvSpPr>
        <p:spPr bwMode="auto">
          <a:xfrm>
            <a:off x="990600" y="838200"/>
            <a:ext cx="7543800" cy="266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eaLnBrk="1" hangingPunct="1">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a:t>The </a:t>
            </a:r>
            <a:r>
              <a:rPr lang="en-US" altLang="en-US" sz="1800" b="1" dirty="0"/>
              <a:t>Access Key </a:t>
            </a:r>
            <a:r>
              <a:rPr lang="en-US" altLang="en-US" sz="1800" dirty="0"/>
              <a:t>is a private key that gives filers the ability to allow others to help prepare the Form </a:t>
            </a:r>
            <a:r>
              <a:rPr lang="en-US" altLang="en-US" sz="1800" dirty="0" smtClean="0"/>
              <a:t>LM-20 </a:t>
            </a:r>
            <a:r>
              <a:rPr lang="en-US" altLang="en-US" sz="1800" dirty="0"/>
              <a:t>report.  A </a:t>
            </a:r>
            <a:r>
              <a:rPr lang="en-US" altLang="en-US" sz="1800" dirty="0" smtClean="0"/>
              <a:t>filer can </a:t>
            </a:r>
            <a:r>
              <a:rPr lang="en-US" altLang="en-US" sz="1800" dirty="0"/>
              <a:t>log into the EFS system using his or her own user ID and password, and can use the filer’s Access Key to </a:t>
            </a:r>
            <a:r>
              <a:rPr lang="en-US" altLang="en-US" sz="1800" dirty="0" smtClean="0"/>
              <a:t>view </a:t>
            </a:r>
            <a:r>
              <a:rPr lang="en-US" altLang="en-US" sz="1800" dirty="0"/>
              <a:t>and edit reports.  If forgotten, the Access Key can always be retrieved by </a:t>
            </a:r>
            <a:r>
              <a:rPr lang="en-US" altLang="en-US" sz="1800" dirty="0" smtClean="0"/>
              <a:t>selecting </a:t>
            </a:r>
            <a:r>
              <a:rPr lang="en-US" altLang="en-US" sz="1800" dirty="0"/>
              <a:t>the Access Key tab. </a:t>
            </a:r>
          </a:p>
          <a:p>
            <a:pPr marL="285750" indent="-285750" eaLnBrk="1" hangingPunct="1">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a:t>A filer should only share this Access Key with individuals who are authorized to have access to the form. </a:t>
            </a:r>
            <a:r>
              <a:rPr lang="en-US" altLang="en-US" sz="1800" b="1" dirty="0"/>
              <a:t>At no time should filers </a:t>
            </a:r>
            <a:r>
              <a:rPr lang="en-US" altLang="en-US" sz="1800" b="1" dirty="0" smtClean="0"/>
              <a:t>share </a:t>
            </a:r>
            <a:r>
              <a:rPr lang="en-US" altLang="en-US" sz="1800" b="1" dirty="0"/>
              <a:t>their user name and password with anyone else.  </a:t>
            </a:r>
            <a:r>
              <a:rPr lang="en-US" altLang="en-US" sz="1800" dirty="0"/>
              <a:t>Every user of EFS should have his or her own user ID and password. </a:t>
            </a:r>
          </a:p>
        </p:txBody>
      </p:sp>
      <p:grpSp>
        <p:nvGrpSpPr>
          <p:cNvPr id="2" name="Group 1"/>
          <p:cNvGrpSpPr/>
          <p:nvPr/>
        </p:nvGrpSpPr>
        <p:grpSpPr>
          <a:xfrm>
            <a:off x="1143000" y="3810000"/>
            <a:ext cx="6553200" cy="2603325"/>
            <a:chOff x="1524000" y="3492675"/>
            <a:chExt cx="6553200" cy="2603325"/>
          </a:xfrm>
        </p:grpSpPr>
        <p:pic>
          <p:nvPicPr>
            <p:cNvPr id="7" name="Picture 6"/>
            <p:cNvPicPr>
              <a:picLocks noChangeAspect="1"/>
            </p:cNvPicPr>
            <p:nvPr/>
          </p:nvPicPr>
          <p:blipFill rotWithShape="1">
            <a:blip r:embed="rId2"/>
            <a:srcRect l="67368" t="26026" r="8553" b="39964"/>
            <a:stretch/>
          </p:blipFill>
          <p:spPr>
            <a:xfrm>
              <a:off x="1524000" y="3492675"/>
              <a:ext cx="6553200" cy="2603325"/>
            </a:xfrm>
            <a:prstGeom prst="rect">
              <a:avLst/>
            </a:prstGeom>
          </p:spPr>
        </p:pic>
        <p:sp>
          <p:nvSpPr>
            <p:cNvPr id="8" name="Oval 1"/>
            <p:cNvSpPr>
              <a:spLocks noChangeArrowheads="1"/>
            </p:cNvSpPr>
            <p:nvPr/>
          </p:nvSpPr>
          <p:spPr bwMode="auto">
            <a:xfrm>
              <a:off x="4648200" y="4343400"/>
              <a:ext cx="914400" cy="457200"/>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 name="Title 2"/>
          <p:cNvSpPr>
            <a:spLocks noGrp="1"/>
          </p:cNvSpPr>
          <p:nvPr>
            <p:ph type="title"/>
          </p:nvPr>
        </p:nvSpPr>
        <p:spPr>
          <a:xfrm>
            <a:off x="990600" y="170417"/>
            <a:ext cx="7239000" cy="591584"/>
          </a:xfrm>
        </p:spPr>
        <p:txBody>
          <a:bodyPr>
            <a:normAutofit/>
          </a:bodyPr>
          <a:lstStyle/>
          <a:p>
            <a:r>
              <a:rPr lang="en-US" altLang="en-US" sz="2800" b="1" dirty="0">
                <a:solidFill>
                  <a:srgbClr val="002060"/>
                </a:solidFill>
              </a:rPr>
              <a:t>LM-20 Access Key – How To Share Forms </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extBox 1"/>
          <p:cNvSpPr txBox="1">
            <a:spLocks noChangeArrowheads="1"/>
          </p:cNvSpPr>
          <p:nvPr/>
        </p:nvSpPr>
        <p:spPr bwMode="auto">
          <a:xfrm>
            <a:off x="1143000" y="1074003"/>
            <a:ext cx="762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A filer may need to change the Access Key to prevent unauthorized access to reports. </a:t>
            </a:r>
            <a:r>
              <a:rPr lang="en-US" altLang="en-US" sz="1800" dirty="0" smtClean="0"/>
              <a:t>To reset the Access Key, select the </a:t>
            </a:r>
            <a:r>
              <a:rPr lang="en-US" altLang="en-US" sz="1800" dirty="0" smtClean="0"/>
              <a:t>“Generate </a:t>
            </a:r>
            <a:r>
              <a:rPr lang="en-US" altLang="en-US" sz="1800" dirty="0"/>
              <a:t>New Access </a:t>
            </a:r>
            <a:r>
              <a:rPr lang="en-US" altLang="en-US" sz="1800" dirty="0" smtClean="0"/>
              <a:t>Key” </a:t>
            </a:r>
            <a:r>
              <a:rPr lang="en-US" altLang="en-US" sz="1800" dirty="0"/>
              <a:t>button under the Access Key tab. </a:t>
            </a:r>
            <a:endParaRPr lang="en-US" altLang="en-US" sz="1800" b="1" dirty="0"/>
          </a:p>
        </p:txBody>
      </p:sp>
      <p:grpSp>
        <p:nvGrpSpPr>
          <p:cNvPr id="4" name="Group 3"/>
          <p:cNvGrpSpPr/>
          <p:nvPr/>
        </p:nvGrpSpPr>
        <p:grpSpPr>
          <a:xfrm>
            <a:off x="1143000" y="2514600"/>
            <a:ext cx="6736081" cy="2590800"/>
            <a:chOff x="1589598" y="3657601"/>
            <a:chExt cx="5943601" cy="2286000"/>
          </a:xfrm>
        </p:grpSpPr>
        <p:pic>
          <p:nvPicPr>
            <p:cNvPr id="7" name="Picture 6"/>
            <p:cNvPicPr>
              <a:picLocks noChangeAspect="1"/>
            </p:cNvPicPr>
            <p:nvPr/>
          </p:nvPicPr>
          <p:blipFill rotWithShape="1">
            <a:blip r:embed="rId2"/>
            <a:srcRect l="67369" t="26026" r="8810" b="41397"/>
            <a:stretch/>
          </p:blipFill>
          <p:spPr>
            <a:xfrm>
              <a:off x="1589598" y="3657601"/>
              <a:ext cx="5943601" cy="2286000"/>
            </a:xfrm>
            <a:prstGeom prst="rect">
              <a:avLst/>
            </a:prstGeom>
          </p:spPr>
        </p:pic>
        <p:sp>
          <p:nvSpPr>
            <p:cNvPr id="8" name="Oval 1"/>
            <p:cNvSpPr>
              <a:spLocks noChangeArrowheads="1"/>
            </p:cNvSpPr>
            <p:nvPr/>
          </p:nvSpPr>
          <p:spPr bwMode="auto">
            <a:xfrm>
              <a:off x="5714999" y="4495799"/>
              <a:ext cx="1219200" cy="457200"/>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 name="Title 2"/>
          <p:cNvSpPr>
            <a:spLocks noGrp="1"/>
          </p:cNvSpPr>
          <p:nvPr>
            <p:ph type="title"/>
          </p:nvPr>
        </p:nvSpPr>
        <p:spPr>
          <a:xfrm>
            <a:off x="1066800" y="228600"/>
            <a:ext cx="6839606" cy="630999"/>
          </a:xfrm>
        </p:spPr>
        <p:txBody>
          <a:bodyPr>
            <a:noAutofit/>
          </a:bodyPr>
          <a:lstStyle/>
          <a:p>
            <a:r>
              <a:rPr lang="en-US" altLang="en-US" sz="2800" b="1" dirty="0" smtClean="0">
                <a:solidFill>
                  <a:srgbClr val="002060"/>
                </a:solidFill>
              </a:rPr>
              <a:t>Resetting </a:t>
            </a:r>
            <a:r>
              <a:rPr lang="en-US" altLang="en-US" sz="2800" b="1" dirty="0">
                <a:solidFill>
                  <a:srgbClr val="002060"/>
                </a:solidFill>
              </a:rPr>
              <a:t>the Access </a:t>
            </a:r>
            <a:r>
              <a:rPr lang="en-US" altLang="en-US" sz="2800" b="1" dirty="0" smtClean="0">
                <a:solidFill>
                  <a:srgbClr val="002060"/>
                </a:solidFill>
              </a:rPr>
              <a:t>Key</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66800" y="1001374"/>
            <a:ext cx="6694715" cy="4713626"/>
            <a:chOff x="1143000" y="990600"/>
            <a:chExt cx="7467600" cy="5257800"/>
          </a:xfrm>
        </p:grpSpPr>
        <p:pic>
          <p:nvPicPr>
            <p:cNvPr id="32774"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61219" t="9798" r="11301" b="15746"/>
            <a:stretch/>
          </p:blipFill>
          <p:spPr bwMode="auto">
            <a:xfrm>
              <a:off x="1143000" y="990600"/>
              <a:ext cx="7467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2079625" y="3292475"/>
              <a:ext cx="2895600" cy="1235075"/>
            </a:xfrm>
            <a:prstGeom prst="rect">
              <a:avLst/>
            </a:prstGeom>
            <a:solidFill>
              <a:srgbClr val="FFC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eaLnBrk="1" hangingPunct="1">
                <a:defRPr/>
              </a:pPr>
              <a:r>
                <a:rPr lang="en-US" sz="1200" b="1" dirty="0">
                  <a:solidFill>
                    <a:schemeClr val="tx1"/>
                  </a:solidFill>
                </a:rPr>
                <a:t>Navigate forward and backward through the form by using the navigation arrows, or jump directly to a section by clicking on the page title on the left navigation pane. </a:t>
              </a:r>
            </a:p>
          </p:txBody>
        </p:sp>
        <p:cxnSp>
          <p:nvCxnSpPr>
            <p:cNvPr id="32776" name="Straight Arrow Connector 5"/>
            <p:cNvCxnSpPr>
              <a:cxnSpLocks noChangeShapeType="1"/>
            </p:cNvCxnSpPr>
            <p:nvPr/>
          </p:nvCxnSpPr>
          <p:spPr bwMode="auto">
            <a:xfrm flipV="1">
              <a:off x="4975225" y="1828801"/>
              <a:ext cx="3025775" cy="1943099"/>
            </a:xfrm>
            <a:prstGeom prst="straightConnector1">
              <a:avLst/>
            </a:prstGeom>
            <a:noFill/>
            <a:ln w="38100"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32777" name="Straight Arrow Connector 3"/>
            <p:cNvCxnSpPr>
              <a:cxnSpLocks noChangeShapeType="1"/>
            </p:cNvCxnSpPr>
            <p:nvPr/>
          </p:nvCxnSpPr>
          <p:spPr bwMode="auto">
            <a:xfrm flipH="1" flipV="1">
              <a:off x="1752601" y="2209800"/>
              <a:ext cx="1142999" cy="990600"/>
            </a:xfrm>
            <a:prstGeom prst="straightConnector1">
              <a:avLst/>
            </a:prstGeom>
            <a:noFill/>
            <a:ln w="38100"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grpSp>
      <p:sp>
        <p:nvSpPr>
          <p:cNvPr id="3" name="Title 2"/>
          <p:cNvSpPr>
            <a:spLocks noGrp="1"/>
          </p:cNvSpPr>
          <p:nvPr>
            <p:ph type="title"/>
          </p:nvPr>
        </p:nvSpPr>
        <p:spPr>
          <a:xfrm>
            <a:off x="1088571" y="184150"/>
            <a:ext cx="7598229" cy="1143000"/>
          </a:xfrm>
        </p:spPr>
        <p:txBody>
          <a:bodyPr>
            <a:normAutofit/>
          </a:bodyPr>
          <a:lstStyle/>
          <a:p>
            <a:r>
              <a:rPr lang="en-US" altLang="en-US" sz="2800" b="1" dirty="0">
                <a:solidFill>
                  <a:srgbClr val="002060"/>
                </a:solidFill>
              </a:rPr>
              <a:t>Navigating the Form LM-20 in </a:t>
            </a:r>
            <a:r>
              <a:rPr lang="en-US" altLang="en-US" sz="2800" b="1" dirty="0" smtClean="0">
                <a:solidFill>
                  <a:srgbClr val="002060"/>
                </a:solidFill>
              </a:rPr>
              <a:t>EFS</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7"/>
          <p:cNvSpPr>
            <a:spLocks noChangeArrowheads="1"/>
          </p:cNvSpPr>
          <p:nvPr/>
        </p:nvSpPr>
        <p:spPr bwMode="auto">
          <a:xfrm>
            <a:off x="1043758" y="1090396"/>
            <a:ext cx="74906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While working on the Form LM-20 in EFS, you can </a:t>
            </a:r>
            <a:r>
              <a:rPr lang="en-US" altLang="en-US" sz="1800" dirty="0" smtClean="0"/>
              <a:t>select the </a:t>
            </a:r>
            <a:r>
              <a:rPr lang="en-US" altLang="en-US" sz="1800" dirty="0" smtClean="0"/>
              <a:t>“Form Instructions” </a:t>
            </a:r>
            <a:r>
              <a:rPr lang="en-US" altLang="en-US" sz="1800" dirty="0"/>
              <a:t>button to view the complete Form LM-20 instructions in a new window.</a:t>
            </a:r>
          </a:p>
        </p:txBody>
      </p:sp>
      <p:grpSp>
        <p:nvGrpSpPr>
          <p:cNvPr id="4" name="Group 3"/>
          <p:cNvGrpSpPr/>
          <p:nvPr/>
        </p:nvGrpSpPr>
        <p:grpSpPr>
          <a:xfrm>
            <a:off x="914400" y="2166137"/>
            <a:ext cx="6618515" cy="4310863"/>
            <a:chOff x="1077685" y="2013726"/>
            <a:chExt cx="6618515" cy="4310863"/>
          </a:xfrm>
        </p:grpSpPr>
        <p:pic>
          <p:nvPicPr>
            <p:cNvPr id="34823"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61117" t="9798" r="11021" b="17203"/>
            <a:stretch/>
          </p:blipFill>
          <p:spPr bwMode="auto">
            <a:xfrm>
              <a:off x="1077685" y="2013726"/>
              <a:ext cx="6618515" cy="43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Oval 7"/>
            <p:cNvSpPr>
              <a:spLocks noChangeArrowheads="1"/>
            </p:cNvSpPr>
            <p:nvPr/>
          </p:nvSpPr>
          <p:spPr bwMode="auto">
            <a:xfrm>
              <a:off x="3466614" y="2514600"/>
              <a:ext cx="876786" cy="331839"/>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2" name="Title 1"/>
          <p:cNvSpPr>
            <a:spLocks noGrp="1"/>
          </p:cNvSpPr>
          <p:nvPr>
            <p:ph type="title"/>
          </p:nvPr>
        </p:nvSpPr>
        <p:spPr>
          <a:xfrm>
            <a:off x="1043758" y="152400"/>
            <a:ext cx="6804842" cy="937996"/>
          </a:xfrm>
        </p:spPr>
        <p:txBody>
          <a:bodyPr>
            <a:noAutofit/>
          </a:bodyPr>
          <a:lstStyle/>
          <a:p>
            <a:r>
              <a:rPr lang="en-US" altLang="en-US" sz="2800" b="1" dirty="0">
                <a:solidFill>
                  <a:srgbClr val="002060"/>
                </a:solidFill>
              </a:rPr>
              <a:t>Accessing Form LM-20 </a:t>
            </a:r>
            <a:r>
              <a:rPr lang="en-US" altLang="en-US" sz="2800" b="1" dirty="0" smtClean="0">
                <a:solidFill>
                  <a:srgbClr val="002060"/>
                </a:solidFill>
              </a:rPr>
              <a:t>Instructions in EFS</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457200"/>
            <a:ext cx="6784608" cy="935799"/>
          </a:xfrm>
        </p:spPr>
        <p:txBody>
          <a:bodyPr>
            <a:noAutofit/>
          </a:bodyPr>
          <a:lstStyle/>
          <a:p>
            <a:pPr eaLnBrk="1" hangingPunct="1">
              <a:spcBef>
                <a:spcPct val="50000"/>
              </a:spcBef>
            </a:pPr>
            <a:r>
              <a:rPr lang="en-US" altLang="en-US" sz="2800" b="1" dirty="0">
                <a:solidFill>
                  <a:srgbClr val="002060"/>
                </a:solidFill>
              </a:rPr>
              <a:t>ELECTRONIC FORMS SYSTEM (EFS)</a:t>
            </a:r>
            <a:br>
              <a:rPr lang="en-US" altLang="en-US" sz="2800" b="1" dirty="0">
                <a:solidFill>
                  <a:srgbClr val="002060"/>
                </a:solidFill>
              </a:rPr>
            </a:br>
            <a:r>
              <a:rPr lang="en-US" altLang="en-US" sz="2800" b="1" dirty="0">
                <a:solidFill>
                  <a:srgbClr val="002060"/>
                </a:solidFill>
              </a:rPr>
              <a:t>FORM LM-20</a:t>
            </a:r>
            <a:r>
              <a:rPr lang="en-US" altLang="en-US" sz="2800" b="1" dirty="0">
                <a:solidFill>
                  <a:srgbClr val="002060"/>
                </a:solidFill>
                <a:latin typeface="Times New Roman" panose="02020603050405020304" pitchFamily="18" charset="0"/>
              </a:rPr>
              <a:t> </a:t>
            </a:r>
            <a:r>
              <a:rPr lang="en-US" altLang="en-US" sz="2800" dirty="0">
                <a:latin typeface="Times New Roman" panose="02020603050405020304" pitchFamily="18" charset="0"/>
              </a:rPr>
              <a:t/>
            </a:r>
            <a:br>
              <a:rPr lang="en-US" altLang="en-US" sz="2800" dirty="0">
                <a:latin typeface="Times New Roman" panose="02020603050405020304" pitchFamily="18" charset="0"/>
              </a:rPr>
            </a:br>
            <a:endParaRPr lang="en-US" sz="2800" dirty="0"/>
          </a:p>
        </p:txBody>
      </p:sp>
      <p:sp>
        <p:nvSpPr>
          <p:cNvPr id="6148" name="Text Box 6"/>
          <p:cNvSpPr txBox="1">
            <a:spLocks noChangeArrowheads="1"/>
          </p:cNvSpPr>
          <p:nvPr/>
        </p:nvSpPr>
        <p:spPr bwMode="auto">
          <a:xfrm>
            <a:off x="609600" y="1715610"/>
            <a:ext cx="7010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en-US" altLang="en-US" sz="1800" dirty="0"/>
              <a:t>	EFS is a web-based system for completing and filing forms required under the Labor-Management Reporting and Disclosure Act (LMRDA), including the Form LM-20 Labor Organization Officer and Employee Report.</a:t>
            </a:r>
          </a:p>
          <a:p>
            <a:pPr eaLnBrk="1" hangingPunct="1">
              <a:spcBef>
                <a:spcPct val="0"/>
              </a:spcBef>
              <a:buFont typeface="Wingdings" panose="05000000000000000000" pitchFamily="2" charset="2"/>
              <a:buNone/>
            </a:pPr>
            <a:endParaRPr lang="en-US" altLang="en-US" sz="1800" dirty="0"/>
          </a:p>
          <a:p>
            <a:pPr eaLnBrk="1" hangingPunct="1">
              <a:spcBef>
                <a:spcPct val="0"/>
              </a:spcBef>
              <a:buFont typeface="Wingdings" panose="05000000000000000000" pitchFamily="2" charset="2"/>
              <a:buNone/>
            </a:pPr>
            <a:r>
              <a:rPr lang="en-US" altLang="en-US" sz="1800" dirty="0"/>
              <a:t>	This tutorial demonstrates basic features and functionality of the EFS Form LM-20. It does not contain instructions for what information should be provided on your report.  Please consult the Form LM-20 instructions if you have questions about what information should be entered on the report.</a:t>
            </a:r>
          </a:p>
          <a:p>
            <a:pPr eaLnBrk="1" hangingPunct="1">
              <a:spcBef>
                <a:spcPct val="0"/>
              </a:spcBef>
              <a:buFont typeface="Wingdings" panose="05000000000000000000" pitchFamily="2" charset="2"/>
              <a:buNone/>
            </a:pPr>
            <a:r>
              <a:rPr lang="en-US" altLang="en-US" sz="1800" dirty="0"/>
              <a:t> </a:t>
            </a:r>
          </a:p>
          <a:p>
            <a:pPr eaLnBrk="1" hangingPunct="1">
              <a:spcBef>
                <a:spcPct val="0"/>
              </a:spcBef>
              <a:buFont typeface="Wingdings" panose="05000000000000000000" pitchFamily="2" charset="2"/>
              <a:buNone/>
            </a:pPr>
            <a:r>
              <a:rPr lang="en-US" altLang="en-US" sz="1800" dirty="0"/>
              <a:t>	You can download a complete set of Form LM-20 instructions from the </a:t>
            </a:r>
            <a:r>
              <a:rPr lang="en-US" altLang="en-US" sz="1800" dirty="0">
                <a:hlinkClick r:id="rId3" action="ppaction://hlinkfile"/>
              </a:rPr>
              <a:t>OLMS </a:t>
            </a:r>
            <a:r>
              <a:rPr lang="en-US" altLang="en-US" sz="1800" dirty="0" smtClean="0">
                <a:hlinkClick r:id="rId3" action="ppaction://hlinkfile"/>
              </a:rPr>
              <a:t>website.</a:t>
            </a:r>
            <a:endParaRPr lang="en-US" altLang="en-US" sz="1800" dirty="0"/>
          </a:p>
          <a:p>
            <a:pPr eaLnBrk="1" hangingPunct="1">
              <a:spcBef>
                <a:spcPct val="0"/>
              </a:spcBef>
              <a:buFont typeface="Wingdings" panose="05000000000000000000" pitchFamily="2" charset="2"/>
              <a:buNone/>
            </a:pPr>
            <a:endParaRPr lang="en-US" altLang="en-US" sz="1800" dirty="0"/>
          </a:p>
          <a:p>
            <a:pPr eaLnBrk="1" hangingPunct="1">
              <a:spcBef>
                <a:spcPct val="0"/>
              </a:spcBef>
              <a:buFont typeface="Wingdings" panose="05000000000000000000" pitchFamily="2" charset="2"/>
              <a:buNone/>
            </a:pPr>
            <a:r>
              <a:rPr lang="en-US" altLang="en-US" sz="1800" dirty="0"/>
              <a:t>	</a:t>
            </a:r>
            <a:endParaRPr lang="en-US" altLang="en-US" sz="1800" dirty="0">
              <a:solidFill>
                <a:srgbClr val="0000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4"/>
          <p:cNvSpPr txBox="1">
            <a:spLocks noChangeArrowheads="1"/>
          </p:cNvSpPr>
          <p:nvPr/>
        </p:nvSpPr>
        <p:spPr bwMode="auto">
          <a:xfrm>
            <a:off x="-854075" y="26050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0" name="Rectangle 7"/>
          <p:cNvSpPr>
            <a:spLocks noChangeArrowheads="1"/>
          </p:cNvSpPr>
          <p:nvPr/>
        </p:nvSpPr>
        <p:spPr bwMode="auto">
          <a:xfrm>
            <a:off x="990600" y="942945"/>
            <a:ext cx="739140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eaLnBrk="1" hangingPunct="1">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a:t>Enter data in all fields.  Fields that are “grayed out” </a:t>
            </a:r>
            <a:r>
              <a:rPr lang="en-US" altLang="en-US" sz="1800" dirty="0" smtClean="0"/>
              <a:t>may </a:t>
            </a:r>
            <a:r>
              <a:rPr lang="en-US" altLang="en-US" sz="1800" dirty="0"/>
              <a:t>not </a:t>
            </a:r>
            <a:r>
              <a:rPr lang="en-US" altLang="en-US" sz="1800" dirty="0" smtClean="0"/>
              <a:t>be edited.  </a:t>
            </a:r>
            <a:endParaRPr lang="en-US" altLang="en-US" sz="1800" dirty="0"/>
          </a:p>
          <a:p>
            <a:pPr marL="285750" indent="-285750" eaLnBrk="1" hangingPunct="1">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a:t>It is important to save your work often by </a:t>
            </a:r>
            <a:r>
              <a:rPr lang="en-US" altLang="en-US" sz="1800" dirty="0" smtClean="0"/>
              <a:t>selecting </a:t>
            </a:r>
            <a:r>
              <a:rPr lang="en-US" altLang="en-US" sz="1800" dirty="0"/>
              <a:t>the </a:t>
            </a:r>
            <a:r>
              <a:rPr lang="en-US" altLang="en-US" sz="1800" dirty="0" smtClean="0"/>
              <a:t>“Save” </a:t>
            </a:r>
            <a:r>
              <a:rPr lang="en-US" altLang="en-US" sz="1800" dirty="0" smtClean="0"/>
              <a:t>tab. The </a:t>
            </a:r>
            <a:r>
              <a:rPr lang="en-US" altLang="en-US" sz="1800" dirty="0"/>
              <a:t>form automatically saves your work when moving between pages. If you do not save your work, you risk losing unsaved </a:t>
            </a:r>
            <a:r>
              <a:rPr lang="en-US" altLang="en-US" sz="1800" dirty="0" smtClean="0"/>
              <a:t>data</a:t>
            </a:r>
            <a:r>
              <a:rPr lang="en-US" altLang="en-US" sz="1800" dirty="0"/>
              <a:t>. </a:t>
            </a:r>
          </a:p>
        </p:txBody>
      </p:sp>
      <p:pic>
        <p:nvPicPr>
          <p:cNvPr id="36871" name="Picture 9" descr="Page one of the Form LM 20"/>
          <p:cNvPicPr>
            <a:picLocks noChangeAspect="1" noChangeArrowheads="1"/>
          </p:cNvPicPr>
          <p:nvPr/>
        </p:nvPicPr>
        <p:blipFill rotWithShape="1">
          <a:blip r:embed="rId3">
            <a:extLst>
              <a:ext uri="{28A0092B-C50C-407E-A947-70E740481C1C}">
                <a14:useLocalDpi xmlns:a14="http://schemas.microsoft.com/office/drawing/2010/main" val="0"/>
              </a:ext>
            </a:extLst>
          </a:blip>
          <a:srcRect l="61196" t="9797" r="11021" b="22595"/>
          <a:stretch/>
        </p:blipFill>
        <p:spPr bwMode="auto">
          <a:xfrm>
            <a:off x="1524000" y="2605089"/>
            <a:ext cx="5105400" cy="349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5400" y="44136"/>
            <a:ext cx="7010400" cy="898809"/>
          </a:xfrm>
        </p:spPr>
        <p:txBody>
          <a:bodyPr>
            <a:normAutofit fontScale="90000"/>
          </a:bodyPr>
          <a:lstStyle/>
          <a:p>
            <a:r>
              <a:rPr lang="en-US" altLang="en-US" sz="3100" b="1" dirty="0">
                <a:solidFill>
                  <a:srgbClr val="002060"/>
                </a:solidFill>
              </a:rPr>
              <a:t>Entering Data into the Form LM-20 in </a:t>
            </a:r>
            <a:r>
              <a:rPr lang="en-US" altLang="en-US" sz="3100" b="1" dirty="0" smtClean="0">
                <a:solidFill>
                  <a:srgbClr val="002060"/>
                </a:solidFill>
              </a:rPr>
              <a:t>EFS</a:t>
            </a:r>
            <a:endParaRPr lang="en-US" sz="3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4"/>
          <p:cNvSpPr txBox="1">
            <a:spLocks noChangeArrowheads="1"/>
          </p:cNvSpPr>
          <p:nvPr/>
        </p:nvSpPr>
        <p:spPr bwMode="auto">
          <a:xfrm>
            <a:off x="-854075" y="26050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18" name="Rectangle 7"/>
          <p:cNvSpPr>
            <a:spLocks noChangeArrowheads="1"/>
          </p:cNvSpPr>
          <p:nvPr/>
        </p:nvSpPr>
        <p:spPr bwMode="auto">
          <a:xfrm>
            <a:off x="990600" y="762000"/>
            <a:ext cx="739140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spcAft>
                <a:spcPts val="600"/>
              </a:spcAft>
              <a:buClr>
                <a:schemeClr val="accent1">
                  <a:lumMod val="40000"/>
                  <a:lumOff val="60000"/>
                </a:schemeClr>
              </a:buClr>
              <a:buFont typeface="Wingdings" panose="05000000000000000000" pitchFamily="2" charset="2"/>
              <a:buChar char="Ø"/>
            </a:pPr>
            <a:r>
              <a:rPr lang="en-US" altLang="en-US" sz="1600" dirty="0"/>
              <a:t>For Item 6 either enter or search for the Employer with whom the agreement and arrangement was made.  If searching, type part of the name of the employer and </a:t>
            </a:r>
            <a:r>
              <a:rPr lang="en-US" altLang="en-US" sz="1600" dirty="0" smtClean="0"/>
              <a:t>select search</a:t>
            </a:r>
            <a:r>
              <a:rPr lang="en-US" altLang="en-US" sz="1600" dirty="0"/>
              <a:t>. Scroll through the list and if you find the Employer, </a:t>
            </a:r>
            <a:r>
              <a:rPr lang="en-US" altLang="en-US" sz="1600" dirty="0" smtClean="0"/>
              <a:t>select </a:t>
            </a:r>
            <a:r>
              <a:rPr lang="en-US" altLang="en-US" sz="1600" dirty="0"/>
              <a:t>the box next to the Employer name. </a:t>
            </a:r>
            <a:r>
              <a:rPr lang="en-US" altLang="en-US" sz="1600" dirty="0" smtClean="0"/>
              <a:t>Select </a:t>
            </a:r>
            <a:r>
              <a:rPr lang="en-US" altLang="en-US" sz="1600" dirty="0" smtClean="0"/>
              <a:t>“Add </a:t>
            </a:r>
            <a:r>
              <a:rPr lang="en-US" altLang="en-US" sz="1600" dirty="0"/>
              <a:t>Selected </a:t>
            </a:r>
            <a:r>
              <a:rPr lang="en-US" altLang="en-US" sz="1600" dirty="0" smtClean="0"/>
              <a:t>Employer” </a:t>
            </a:r>
            <a:r>
              <a:rPr lang="en-US" altLang="en-US" sz="1600" dirty="0"/>
              <a:t>and all information related to the Employer will be filled in.  </a:t>
            </a:r>
          </a:p>
          <a:p>
            <a:pPr marL="285750" indent="-285750">
              <a:spcBef>
                <a:spcPct val="0"/>
              </a:spcBef>
              <a:spcAft>
                <a:spcPts val="600"/>
              </a:spcAft>
              <a:buClr>
                <a:schemeClr val="accent1">
                  <a:lumMod val="40000"/>
                  <a:lumOff val="60000"/>
                </a:schemeClr>
              </a:buClr>
              <a:buFont typeface="Wingdings" panose="05000000000000000000" pitchFamily="2" charset="2"/>
              <a:buChar char="Ø"/>
            </a:pPr>
            <a:r>
              <a:rPr lang="en-US" altLang="en-US" sz="1600" dirty="0"/>
              <a:t>If the exact Employer is not listed there, </a:t>
            </a:r>
            <a:r>
              <a:rPr lang="en-US" altLang="en-US" sz="1600" dirty="0" smtClean="0"/>
              <a:t>select </a:t>
            </a:r>
            <a:r>
              <a:rPr lang="en-US" altLang="en-US" sz="1600" dirty="0" smtClean="0"/>
              <a:t>“Employer </a:t>
            </a:r>
            <a:r>
              <a:rPr lang="en-US" altLang="en-US" sz="1600" dirty="0"/>
              <a:t>Not </a:t>
            </a:r>
            <a:r>
              <a:rPr lang="en-US" altLang="en-US" sz="1600" dirty="0" smtClean="0"/>
              <a:t>Found” </a:t>
            </a:r>
            <a:r>
              <a:rPr lang="en-US" altLang="en-US" sz="1600" dirty="0"/>
              <a:t>and manually complete Item 6.  </a:t>
            </a:r>
            <a:endParaRPr lang="en-US" altLang="en-US" sz="1400" dirty="0"/>
          </a:p>
        </p:txBody>
      </p:sp>
      <p:pic>
        <p:nvPicPr>
          <p:cNvPr id="8" name="Picture 7"/>
          <p:cNvPicPr>
            <a:picLocks noChangeAspect="1"/>
          </p:cNvPicPr>
          <p:nvPr/>
        </p:nvPicPr>
        <p:blipFill rotWithShape="1">
          <a:blip r:embed="rId3"/>
          <a:srcRect l="60500" t="10222" r="1125" b="24222"/>
          <a:stretch/>
        </p:blipFill>
        <p:spPr>
          <a:xfrm>
            <a:off x="1143000" y="2912165"/>
            <a:ext cx="6172200" cy="3488635"/>
          </a:xfrm>
          <a:prstGeom prst="rect">
            <a:avLst/>
          </a:prstGeom>
        </p:spPr>
      </p:pic>
      <p:sp>
        <p:nvSpPr>
          <p:cNvPr id="2" name="Title 1"/>
          <p:cNvSpPr>
            <a:spLocks noGrp="1"/>
          </p:cNvSpPr>
          <p:nvPr>
            <p:ph type="title"/>
          </p:nvPr>
        </p:nvSpPr>
        <p:spPr>
          <a:xfrm>
            <a:off x="1143000" y="152400"/>
            <a:ext cx="7315200" cy="533400"/>
          </a:xfrm>
        </p:spPr>
        <p:txBody>
          <a:bodyPr>
            <a:normAutofit/>
          </a:bodyPr>
          <a:lstStyle/>
          <a:p>
            <a:pPr eaLnBrk="1" hangingPunct="1">
              <a:spcBef>
                <a:spcPct val="50000"/>
              </a:spcBef>
            </a:pPr>
            <a:r>
              <a:rPr lang="en-US" altLang="en-US" sz="2800" b="1" dirty="0">
                <a:solidFill>
                  <a:srgbClr val="002060"/>
                </a:solidFill>
              </a:rPr>
              <a:t>Entering Data </a:t>
            </a:r>
            <a:r>
              <a:rPr lang="en-US" altLang="en-US" sz="2800" b="1" dirty="0" smtClean="0">
                <a:solidFill>
                  <a:srgbClr val="002060"/>
                </a:solidFill>
              </a:rPr>
              <a:t>– Form LM-20, Item 6</a:t>
            </a:r>
            <a:endParaRPr lang="en-US" altLang="en-US" sz="2800" b="1" dirty="0">
              <a:solidFill>
                <a:srgbClr val="00206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60764" t="9987" r="10709" b="42711"/>
          <a:stretch/>
        </p:blipFill>
        <p:spPr bwMode="auto">
          <a:xfrm>
            <a:off x="914400" y="2971800"/>
            <a:ext cx="6705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7"/>
          <p:cNvSpPr>
            <a:spLocks noChangeArrowheads="1"/>
          </p:cNvSpPr>
          <p:nvPr/>
        </p:nvSpPr>
        <p:spPr bwMode="auto">
          <a:xfrm>
            <a:off x="990600" y="1219200"/>
            <a:ext cx="6774007"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a:t>Item 7 add the date the agreement or arrangement was entered into. </a:t>
            </a:r>
          </a:p>
          <a:p>
            <a:pPr marL="285750" indent="-285750">
              <a:spcBef>
                <a:spcPct val="0"/>
              </a:spcBef>
              <a:spcAft>
                <a:spcPts val="600"/>
              </a:spcAft>
              <a:buClr>
                <a:schemeClr val="accent1">
                  <a:lumMod val="40000"/>
                  <a:lumOff val="60000"/>
                </a:schemeClr>
              </a:buClr>
              <a:buFont typeface="Wingdings" panose="05000000000000000000" pitchFamily="2" charset="2"/>
              <a:buChar char="Ø"/>
            </a:pPr>
            <a:r>
              <a:rPr lang="en-US" altLang="en-US" sz="1800" dirty="0"/>
              <a:t>Item 8 add the name of the person with whom the agreement or arrangement was made</a:t>
            </a:r>
            <a:r>
              <a:rPr lang="en-US" altLang="en-US" sz="1800" dirty="0" smtClean="0"/>
              <a:t>. If additional individuals need to be added, select the </a:t>
            </a:r>
            <a:r>
              <a:rPr lang="en-US" altLang="en-US" sz="1800" dirty="0" smtClean="0"/>
              <a:t>“Add </a:t>
            </a:r>
            <a:r>
              <a:rPr lang="en-US" altLang="en-US" sz="1800" dirty="0" smtClean="0"/>
              <a:t>Another </a:t>
            </a:r>
            <a:r>
              <a:rPr lang="en-US" altLang="en-US" sz="1800" dirty="0" smtClean="0"/>
              <a:t>Person” </a:t>
            </a:r>
            <a:r>
              <a:rPr lang="en-US" altLang="en-US" sz="1800" dirty="0" smtClean="0"/>
              <a:t>under Item 8.</a:t>
            </a:r>
            <a:endParaRPr lang="en-US" altLang="en-US" sz="1800" dirty="0"/>
          </a:p>
        </p:txBody>
      </p:sp>
      <p:sp>
        <p:nvSpPr>
          <p:cNvPr id="2" name="Title 1" descr="Accessing the System" title="Entering Data into the Form LM-20 in EFS"/>
          <p:cNvSpPr>
            <a:spLocks noGrp="1"/>
          </p:cNvSpPr>
          <p:nvPr>
            <p:ph type="title"/>
          </p:nvPr>
        </p:nvSpPr>
        <p:spPr>
          <a:xfrm>
            <a:off x="1240162" y="205636"/>
            <a:ext cx="6553200" cy="914400"/>
          </a:xfrm>
        </p:spPr>
        <p:txBody>
          <a:bodyPr>
            <a:noAutofit/>
          </a:bodyPr>
          <a:lstStyle/>
          <a:p>
            <a:r>
              <a:rPr lang="en-US" altLang="en-US" sz="2800" b="1" dirty="0">
                <a:solidFill>
                  <a:srgbClr val="002060"/>
                </a:solidFill>
              </a:rPr>
              <a:t>Entering Data </a:t>
            </a:r>
            <a:r>
              <a:rPr lang="en-US" altLang="en-US" sz="2800" b="1" dirty="0" smtClean="0">
                <a:solidFill>
                  <a:srgbClr val="002060"/>
                </a:solidFill>
              </a:rPr>
              <a:t>– Form LM-20, Items 7 and 8</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7"/>
          <p:cNvSpPr>
            <a:spLocks noChangeArrowheads="1"/>
          </p:cNvSpPr>
          <p:nvPr/>
        </p:nvSpPr>
        <p:spPr bwMode="auto">
          <a:xfrm>
            <a:off x="990600" y="1265381"/>
            <a:ext cx="7696200" cy="231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ts val="600"/>
              </a:spcBef>
              <a:buClr>
                <a:schemeClr val="accent1">
                  <a:lumMod val="40000"/>
                  <a:lumOff val="60000"/>
                </a:schemeClr>
              </a:buClr>
              <a:buFont typeface="Wingdings" panose="05000000000000000000" pitchFamily="2" charset="2"/>
              <a:buChar char="Ø"/>
            </a:pPr>
            <a:r>
              <a:rPr lang="en-US" altLang="en-US" sz="1550" dirty="0"/>
              <a:t>For Item 9, check the appropriate box(</a:t>
            </a:r>
            <a:r>
              <a:rPr lang="en-US" altLang="en-US" sz="1550" dirty="0" err="1"/>
              <a:t>es</a:t>
            </a:r>
            <a:r>
              <a:rPr lang="en-US" altLang="en-US" sz="1550" dirty="0"/>
              <a:t>) indicating whether the object or purpose of the agreement or arrangement is to, directly or indirectly, persuade employees as to exercising their bargaining rights </a:t>
            </a:r>
            <a:r>
              <a:rPr lang="en-US" altLang="en-US" sz="1550" b="1" i="1" dirty="0"/>
              <a:t>or </a:t>
            </a:r>
            <a:r>
              <a:rPr lang="en-US" altLang="en-US" sz="1550" dirty="0"/>
              <a:t>to supply an employer with information related to a labor dispute. You must check either one or both of the boxes. </a:t>
            </a:r>
          </a:p>
          <a:p>
            <a:pPr marL="285750" indent="-285750">
              <a:spcBef>
                <a:spcPts val="600"/>
              </a:spcBef>
              <a:buClr>
                <a:schemeClr val="accent1">
                  <a:lumMod val="40000"/>
                  <a:lumOff val="60000"/>
                </a:schemeClr>
              </a:buClr>
              <a:buFont typeface="Wingdings" panose="05000000000000000000" pitchFamily="2" charset="2"/>
              <a:buChar char="Ø"/>
            </a:pPr>
            <a:r>
              <a:rPr lang="en-US" altLang="en-US" sz="1550" dirty="0"/>
              <a:t>For Item 10, Terms and Conditions, provide a detailed explanation of the terms </a:t>
            </a:r>
            <a:r>
              <a:rPr lang="en-US" altLang="en-US" sz="1550" dirty="0" smtClean="0"/>
              <a:t>and </a:t>
            </a:r>
            <a:r>
              <a:rPr lang="en-US" altLang="en-US" sz="1550" dirty="0"/>
              <a:t>conditions of the agreement or arrangement. If any agreement or arrangement is </a:t>
            </a:r>
            <a:r>
              <a:rPr lang="en-US" altLang="en-US" sz="1550" dirty="0" smtClean="0"/>
              <a:t> in </a:t>
            </a:r>
            <a:r>
              <a:rPr lang="en-US" altLang="en-US" sz="1550" dirty="0"/>
              <a:t>whole or in part contained in a written contract, memorandum, letter, or other written instrument, or has been otherwise wholly or partially to writing, you must refer to that document and attach a </a:t>
            </a:r>
            <a:r>
              <a:rPr lang="en-US" altLang="en-US" sz="1550" dirty="0" smtClean="0"/>
              <a:t>copy to </a:t>
            </a:r>
            <a:r>
              <a:rPr lang="en-US" altLang="en-US" sz="1550" dirty="0"/>
              <a:t>this report.</a:t>
            </a:r>
          </a:p>
        </p:txBody>
      </p:sp>
      <p:pic>
        <p:nvPicPr>
          <p:cNvPr id="4301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61243" t="11231" r="11338" b="46738"/>
          <a:stretch/>
        </p:blipFill>
        <p:spPr bwMode="auto">
          <a:xfrm>
            <a:off x="1143000" y="3733800"/>
            <a:ext cx="6096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rm LM-20"/>
          <p:cNvSpPr>
            <a:spLocks noGrp="1"/>
          </p:cNvSpPr>
          <p:nvPr>
            <p:ph type="title"/>
          </p:nvPr>
        </p:nvSpPr>
        <p:spPr>
          <a:xfrm>
            <a:off x="1121434" y="244365"/>
            <a:ext cx="6705600" cy="898808"/>
          </a:xfrm>
        </p:spPr>
        <p:txBody>
          <a:bodyPr>
            <a:noAutofit/>
          </a:bodyPr>
          <a:lstStyle/>
          <a:p>
            <a:r>
              <a:rPr lang="en-US" altLang="en-US" sz="2800" b="1" dirty="0">
                <a:solidFill>
                  <a:srgbClr val="002060"/>
                </a:solidFill>
              </a:rPr>
              <a:t>Entering Data </a:t>
            </a:r>
            <a:r>
              <a:rPr lang="en-US" altLang="en-US" sz="2800" b="1" dirty="0" smtClean="0">
                <a:solidFill>
                  <a:srgbClr val="002060"/>
                </a:solidFill>
              </a:rPr>
              <a:t>– Form LM-20, Items 9 and 10</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7"/>
          <p:cNvSpPr>
            <a:spLocks noChangeArrowheads="1"/>
          </p:cNvSpPr>
          <p:nvPr/>
        </p:nvSpPr>
        <p:spPr bwMode="auto">
          <a:xfrm>
            <a:off x="1066800" y="881654"/>
            <a:ext cx="7505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None/>
            </a:pPr>
            <a:r>
              <a:rPr lang="en-US" altLang="en-US" sz="1600" dirty="0" smtClean="0"/>
              <a:t>Item 11 – For each activity to be performed, provide in 11a) Nature of the Activity, in 11b) Duration of Performance, in 11c) Extent of Performance and in 11d) Name and Address of person(s) through whom the activity was performed.  If there are additional persons for 11d) select the </a:t>
            </a:r>
            <a:r>
              <a:rPr lang="en-US" altLang="en-US" sz="1600" dirty="0" smtClean="0"/>
              <a:t>“Add </a:t>
            </a:r>
            <a:r>
              <a:rPr lang="en-US" altLang="en-US" sz="1600" dirty="0" smtClean="0"/>
              <a:t>Another </a:t>
            </a:r>
            <a:r>
              <a:rPr lang="en-US" altLang="en-US" sz="1600" dirty="0" smtClean="0"/>
              <a:t>Person” </a:t>
            </a:r>
            <a:r>
              <a:rPr lang="en-US" altLang="en-US" sz="1600" dirty="0" smtClean="0"/>
              <a:t>tab located beneath 11d.  Also, if an additional activity for Item11 is needed, select the </a:t>
            </a:r>
            <a:r>
              <a:rPr lang="en-US" altLang="en-US" sz="1600" dirty="0" smtClean="0"/>
              <a:t>“Add </a:t>
            </a:r>
            <a:r>
              <a:rPr lang="en-US" altLang="en-US" sz="1600" dirty="0" smtClean="0"/>
              <a:t>Additional </a:t>
            </a:r>
            <a:r>
              <a:rPr lang="en-US" altLang="en-US" sz="1600" dirty="0" smtClean="0"/>
              <a:t>Activity” </a:t>
            </a:r>
            <a:r>
              <a:rPr lang="en-US" altLang="en-US" sz="1600" dirty="0" smtClean="0"/>
              <a:t>tab under the File Number. </a:t>
            </a:r>
            <a:endParaRPr lang="en-US" altLang="en-US" sz="1600" dirty="0"/>
          </a:p>
        </p:txBody>
      </p:sp>
      <p:pic>
        <p:nvPicPr>
          <p:cNvPr id="8" name="Picture 7"/>
          <p:cNvPicPr>
            <a:picLocks noChangeAspect="1"/>
          </p:cNvPicPr>
          <p:nvPr/>
        </p:nvPicPr>
        <p:blipFill rotWithShape="1">
          <a:blip r:embed="rId3"/>
          <a:srcRect l="61267" t="9961" r="11267" b="31015"/>
          <a:stretch/>
        </p:blipFill>
        <p:spPr>
          <a:xfrm>
            <a:off x="1066800" y="2573843"/>
            <a:ext cx="6457950" cy="3903157"/>
          </a:xfrm>
          <a:prstGeom prst="rect">
            <a:avLst/>
          </a:prstGeom>
        </p:spPr>
      </p:pic>
      <p:sp>
        <p:nvSpPr>
          <p:cNvPr id="2" name="Title 1"/>
          <p:cNvSpPr>
            <a:spLocks noGrp="1"/>
          </p:cNvSpPr>
          <p:nvPr>
            <p:ph type="title"/>
          </p:nvPr>
        </p:nvSpPr>
        <p:spPr>
          <a:xfrm>
            <a:off x="1143000" y="149525"/>
            <a:ext cx="6994814" cy="609600"/>
          </a:xfrm>
        </p:spPr>
        <p:txBody>
          <a:bodyPr>
            <a:normAutofit/>
          </a:bodyPr>
          <a:lstStyle/>
          <a:p>
            <a:r>
              <a:rPr lang="en-US" altLang="en-US" sz="2800" b="1" dirty="0">
                <a:solidFill>
                  <a:srgbClr val="002060"/>
                </a:solidFill>
              </a:rPr>
              <a:t>Entering Data </a:t>
            </a:r>
            <a:r>
              <a:rPr lang="en-US" altLang="en-US" sz="2800" b="1" dirty="0" smtClean="0">
                <a:solidFill>
                  <a:srgbClr val="002060"/>
                </a:solidFill>
              </a:rPr>
              <a:t>– Form LM-20, Item 11</a:t>
            </a:r>
            <a:endParaRPr lang="en-US" sz="3200" dirty="0"/>
          </a:p>
        </p:txBody>
      </p:sp>
    </p:spTree>
    <p:extLst>
      <p:ext uri="{BB962C8B-B14F-4D97-AF65-F5344CB8AC3E}">
        <p14:creationId xmlns:p14="http://schemas.microsoft.com/office/powerpoint/2010/main" val="1394373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6994814" cy="733961"/>
          </a:xfrm>
        </p:spPr>
        <p:txBody>
          <a:bodyPr>
            <a:normAutofit/>
          </a:bodyPr>
          <a:lstStyle/>
          <a:p>
            <a:r>
              <a:rPr lang="en-US" altLang="en-US" sz="2800" b="1" dirty="0">
                <a:solidFill>
                  <a:srgbClr val="002060"/>
                </a:solidFill>
              </a:rPr>
              <a:t>Entering Data </a:t>
            </a:r>
            <a:r>
              <a:rPr lang="en-US" altLang="en-US" sz="2800" b="1" dirty="0" smtClean="0">
                <a:solidFill>
                  <a:srgbClr val="002060"/>
                </a:solidFill>
              </a:rPr>
              <a:t>– Form LM-20, Item 12</a:t>
            </a:r>
            <a:endParaRPr lang="en-US" sz="3200" dirty="0"/>
          </a:p>
        </p:txBody>
      </p:sp>
      <p:pic>
        <p:nvPicPr>
          <p:cNvPr id="9" name="Picture 8"/>
          <p:cNvPicPr>
            <a:picLocks noChangeAspect="1"/>
          </p:cNvPicPr>
          <p:nvPr/>
        </p:nvPicPr>
        <p:blipFill rotWithShape="1">
          <a:blip r:embed="rId3"/>
          <a:srcRect l="61052" t="10117" r="11007" b="32360"/>
          <a:stretch/>
        </p:blipFill>
        <p:spPr>
          <a:xfrm>
            <a:off x="838200" y="2572375"/>
            <a:ext cx="6743700" cy="3904625"/>
          </a:xfrm>
          <a:prstGeom prst="rect">
            <a:avLst/>
          </a:prstGeom>
        </p:spPr>
      </p:pic>
      <p:sp>
        <p:nvSpPr>
          <p:cNvPr id="43014" name="Rectangle 7"/>
          <p:cNvSpPr>
            <a:spLocks noChangeArrowheads="1"/>
          </p:cNvSpPr>
          <p:nvPr/>
        </p:nvSpPr>
        <p:spPr bwMode="auto">
          <a:xfrm>
            <a:off x="1082386" y="886361"/>
            <a:ext cx="75282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None/>
            </a:pPr>
            <a:r>
              <a:rPr lang="en-US" altLang="en-US" sz="1600" dirty="0" smtClean="0"/>
              <a:t>For Item 12, identify the subject group(s) of employees and/or labor organizations that are to be persuaded or concerning whose activities information is to be supplied to the employer.  For 12b, you can search by organization in the box labeled Find and add the Organization.  Also, if additional labor organizations need to be added, select </a:t>
            </a:r>
            <a:r>
              <a:rPr lang="en-US" altLang="en-US" sz="1600" dirty="0" smtClean="0"/>
              <a:t>the “Add </a:t>
            </a:r>
            <a:r>
              <a:rPr lang="en-US" altLang="en-US" sz="1600" dirty="0" smtClean="0"/>
              <a:t>Another Labor </a:t>
            </a:r>
            <a:r>
              <a:rPr lang="en-US" altLang="en-US" sz="1600" dirty="0" smtClean="0"/>
              <a:t>Organization” </a:t>
            </a:r>
            <a:r>
              <a:rPr lang="en-US" altLang="en-US" sz="1600" dirty="0" smtClean="0"/>
              <a:t>tab, under 12b.</a:t>
            </a:r>
            <a:endParaRPr lang="en-US" altLang="en-US" sz="1600" dirty="0"/>
          </a:p>
        </p:txBody>
      </p:sp>
    </p:spTree>
    <p:extLst>
      <p:ext uri="{BB962C8B-B14F-4D97-AF65-F5344CB8AC3E}">
        <p14:creationId xmlns:p14="http://schemas.microsoft.com/office/powerpoint/2010/main" val="865518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4"/>
          <p:cNvSpPr txBox="1">
            <a:spLocks noChangeArrowheads="1"/>
          </p:cNvSpPr>
          <p:nvPr/>
        </p:nvSpPr>
        <p:spPr bwMode="auto">
          <a:xfrm>
            <a:off x="-854075" y="26050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9398" name="Rectangle 7"/>
          <p:cNvSpPr>
            <a:spLocks noChangeArrowheads="1"/>
          </p:cNvSpPr>
          <p:nvPr/>
        </p:nvSpPr>
        <p:spPr bwMode="auto">
          <a:xfrm>
            <a:off x="990600" y="751582"/>
            <a:ext cx="71753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You can print a copy of the Form </a:t>
            </a:r>
            <a:r>
              <a:rPr lang="en-US" altLang="en-US" sz="1600" dirty="0" smtClean="0"/>
              <a:t>LM-20 </a:t>
            </a:r>
            <a:r>
              <a:rPr lang="en-US" altLang="en-US" sz="1600" dirty="0"/>
              <a:t>for review by </a:t>
            </a:r>
            <a:r>
              <a:rPr lang="en-US" altLang="en-US" sz="1600" dirty="0" smtClean="0"/>
              <a:t>selecting </a:t>
            </a:r>
            <a:r>
              <a:rPr lang="en-US" altLang="en-US" sz="1600" dirty="0"/>
              <a:t>the Print button on the menu bar.  A printable PDF copy of the report will then pop up.  </a:t>
            </a:r>
            <a:r>
              <a:rPr lang="en-US" altLang="en-US" sz="1600" b="1" i="1" dirty="0">
                <a:solidFill>
                  <a:srgbClr val="990033"/>
                </a:solidFill>
              </a:rPr>
              <a:t>Note: You must have a PDF viewer like Adobe Reader installed on your machine to perform this function.  </a:t>
            </a:r>
            <a:r>
              <a:rPr lang="en-US" altLang="en-US" sz="1600" b="1" i="1" dirty="0" smtClean="0">
                <a:solidFill>
                  <a:srgbClr val="990033"/>
                </a:solidFill>
              </a:rPr>
              <a:t>(not sure if this is still correct)</a:t>
            </a:r>
            <a:endParaRPr lang="en-US" altLang="en-US" sz="1800" b="1" dirty="0">
              <a:solidFill>
                <a:srgbClr val="990033"/>
              </a:solidFill>
            </a:endParaRPr>
          </a:p>
        </p:txBody>
      </p:sp>
      <p:pic>
        <p:nvPicPr>
          <p:cNvPr id="8" name="Picture 7"/>
          <p:cNvPicPr>
            <a:picLocks noChangeAspect="1"/>
          </p:cNvPicPr>
          <p:nvPr/>
        </p:nvPicPr>
        <p:blipFill rotWithShape="1">
          <a:blip r:embed="rId3"/>
          <a:srcRect l="65351" t="16355" r="6711" b="9104"/>
          <a:stretch/>
        </p:blipFill>
        <p:spPr>
          <a:xfrm>
            <a:off x="1600200" y="1978569"/>
            <a:ext cx="5994772" cy="4498431"/>
          </a:xfrm>
          <a:prstGeom prst="rect">
            <a:avLst/>
          </a:prstGeom>
        </p:spPr>
      </p:pic>
      <p:sp>
        <p:nvSpPr>
          <p:cNvPr id="2" name="Title 1"/>
          <p:cNvSpPr>
            <a:spLocks noGrp="1"/>
          </p:cNvSpPr>
          <p:nvPr>
            <p:ph type="title"/>
          </p:nvPr>
        </p:nvSpPr>
        <p:spPr>
          <a:xfrm>
            <a:off x="1108714" y="115240"/>
            <a:ext cx="6977743" cy="516765"/>
          </a:xfrm>
        </p:spPr>
        <p:txBody>
          <a:bodyPr>
            <a:noAutofit/>
          </a:bodyPr>
          <a:lstStyle/>
          <a:p>
            <a:r>
              <a:rPr lang="en-US" altLang="en-US" sz="2800" b="1" dirty="0">
                <a:solidFill>
                  <a:srgbClr val="002060"/>
                </a:solidFill>
              </a:rPr>
              <a:t>Printing the Form </a:t>
            </a:r>
            <a:r>
              <a:rPr lang="en-US" altLang="en-US" sz="2800" b="1" dirty="0" smtClean="0">
                <a:solidFill>
                  <a:srgbClr val="002060"/>
                </a:solidFill>
              </a:rPr>
              <a:t>LM-20</a:t>
            </a:r>
            <a:endParaRPr lang="en-US" sz="2800" dirty="0">
              <a:solidFill>
                <a:srgbClr val="002060"/>
              </a:solidFill>
            </a:endParaRPr>
          </a:p>
        </p:txBody>
      </p:sp>
    </p:spTree>
    <p:extLst>
      <p:ext uri="{BB962C8B-B14F-4D97-AF65-F5344CB8AC3E}">
        <p14:creationId xmlns:p14="http://schemas.microsoft.com/office/powerpoint/2010/main" val="3274079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Text Box 8"/>
          <p:cNvSpPr txBox="1">
            <a:spLocks noChangeArrowheads="1"/>
          </p:cNvSpPr>
          <p:nvPr/>
        </p:nvSpPr>
        <p:spPr bwMode="auto">
          <a:xfrm>
            <a:off x="990600" y="838200"/>
            <a:ext cx="74169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t>The Form Validation </a:t>
            </a:r>
            <a:r>
              <a:rPr lang="en-US" altLang="en-US" sz="1600" dirty="0"/>
              <a:t>process ensures that the form contains all required data. You must </a:t>
            </a:r>
            <a:r>
              <a:rPr lang="en-US" altLang="en-US" sz="1600" dirty="0" smtClean="0"/>
              <a:t>select </a:t>
            </a:r>
            <a:r>
              <a:rPr lang="en-US" altLang="en-US" sz="1600" dirty="0"/>
              <a:t>the “</a:t>
            </a:r>
            <a:r>
              <a:rPr lang="en-US" altLang="en-US" sz="1600" b="1" dirty="0"/>
              <a:t>Validate</a:t>
            </a:r>
            <a:r>
              <a:rPr lang="en-US" altLang="en-US" sz="1600" dirty="0"/>
              <a:t>” button on the menu bar to perform an error check on the entire form. </a:t>
            </a:r>
            <a:r>
              <a:rPr lang="en-US" altLang="en-US" sz="1600" dirty="0" smtClean="0"/>
              <a:t>The </a:t>
            </a:r>
            <a:r>
              <a:rPr lang="en-US" altLang="en-US" sz="1600" dirty="0"/>
              <a:t>validation summary page shows the list of </a:t>
            </a:r>
            <a:r>
              <a:rPr lang="en-US" altLang="en-US" sz="1600" dirty="0" smtClean="0"/>
              <a:t>any errors </a:t>
            </a:r>
            <a:r>
              <a:rPr lang="en-US" altLang="en-US" sz="1600" dirty="0"/>
              <a:t>that must be corrected before you are able to sign and submit the Form </a:t>
            </a:r>
            <a:r>
              <a:rPr lang="en-US" altLang="en-US" sz="1600" dirty="0" smtClean="0"/>
              <a:t>LM-20 </a:t>
            </a:r>
            <a:r>
              <a:rPr lang="en-US" altLang="en-US" sz="1600" dirty="0"/>
              <a:t>report</a:t>
            </a:r>
            <a:r>
              <a:rPr lang="en-US" altLang="en-US" sz="1600" dirty="0" smtClean="0"/>
              <a:t>. You may select the error to make corrections. </a:t>
            </a:r>
            <a:endParaRPr lang="en-US" altLang="en-US" sz="1600" dirty="0"/>
          </a:p>
        </p:txBody>
      </p:sp>
      <p:pic>
        <p:nvPicPr>
          <p:cNvPr id="11" name="Picture 10"/>
          <p:cNvPicPr/>
          <p:nvPr/>
        </p:nvPicPr>
        <p:blipFill rotWithShape="1">
          <a:blip r:embed="rId3"/>
          <a:srcRect l="61106" t="9713" r="11250" b="56805"/>
          <a:stretch/>
        </p:blipFill>
        <p:spPr bwMode="auto">
          <a:xfrm>
            <a:off x="838200" y="2492276"/>
            <a:ext cx="7223414" cy="246072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990600" y="228601"/>
            <a:ext cx="6994814" cy="457200"/>
          </a:xfrm>
        </p:spPr>
        <p:txBody>
          <a:bodyPr>
            <a:noAutofit/>
          </a:bodyPr>
          <a:lstStyle/>
          <a:p>
            <a:r>
              <a:rPr lang="en-US" altLang="en-US" sz="2800" b="1" dirty="0">
                <a:solidFill>
                  <a:srgbClr val="002060"/>
                </a:solidFill>
              </a:rPr>
              <a:t>Form LM-20 </a:t>
            </a:r>
            <a:r>
              <a:rPr lang="en-US" altLang="en-US" sz="2800" b="1" dirty="0" smtClean="0">
                <a:solidFill>
                  <a:srgbClr val="002060"/>
                </a:solidFill>
              </a:rPr>
              <a:t>Validation</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Text Box 13"/>
          <p:cNvSpPr txBox="1">
            <a:spLocks noChangeArrowheads="1"/>
          </p:cNvSpPr>
          <p:nvPr/>
        </p:nvSpPr>
        <p:spPr bwMode="auto">
          <a:xfrm>
            <a:off x="1066800" y="838200"/>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smtClean="0"/>
              <a:t>Once</a:t>
            </a:r>
            <a:r>
              <a:rPr lang="en-US" altLang="en-US" sz="1600" dirty="0" smtClean="0"/>
              <a:t> </a:t>
            </a:r>
            <a:r>
              <a:rPr lang="en-US" altLang="en-US" sz="1600" dirty="0" smtClean="0"/>
              <a:t>the form passes validation, you will receive a message indicating that </a:t>
            </a:r>
            <a:r>
              <a:rPr lang="en-US" altLang="en-US" sz="1600" b="1" dirty="0" smtClean="0"/>
              <a:t>All Page Validations are passed</a:t>
            </a:r>
            <a:r>
              <a:rPr lang="en-US" altLang="en-US" sz="1600" dirty="0" smtClean="0"/>
              <a:t>.  Select </a:t>
            </a:r>
            <a:r>
              <a:rPr lang="en-US" altLang="en-US" sz="1600" dirty="0" smtClean="0"/>
              <a:t>“OK” </a:t>
            </a:r>
            <a:r>
              <a:rPr lang="en-US" altLang="en-US" sz="1600" dirty="0" smtClean="0"/>
              <a:t>to begin the signature process.  </a:t>
            </a:r>
            <a:endParaRPr lang="en-US" altLang="en-US" sz="1600" dirty="0"/>
          </a:p>
        </p:txBody>
      </p:sp>
      <p:sp>
        <p:nvSpPr>
          <p:cNvPr id="2" name="Title 1"/>
          <p:cNvSpPr>
            <a:spLocks noGrp="1"/>
          </p:cNvSpPr>
          <p:nvPr>
            <p:ph type="title"/>
          </p:nvPr>
        </p:nvSpPr>
        <p:spPr>
          <a:xfrm>
            <a:off x="1086928" y="262330"/>
            <a:ext cx="7696200" cy="468615"/>
          </a:xfrm>
        </p:spPr>
        <p:txBody>
          <a:bodyPr>
            <a:noAutofit/>
          </a:bodyPr>
          <a:lstStyle/>
          <a:p>
            <a:r>
              <a:rPr lang="en-US" altLang="en-US" sz="2800" b="1" dirty="0">
                <a:solidFill>
                  <a:srgbClr val="002060"/>
                </a:solidFill>
              </a:rPr>
              <a:t>Form LM-20 </a:t>
            </a:r>
            <a:r>
              <a:rPr lang="en-US" altLang="en-US" sz="2800" b="1" dirty="0" smtClean="0">
                <a:solidFill>
                  <a:srgbClr val="002060"/>
                </a:solidFill>
              </a:rPr>
              <a:t>Validation</a:t>
            </a:r>
            <a:endParaRPr lang="en-US" sz="2800" dirty="0">
              <a:solidFill>
                <a:srgbClr val="002060"/>
              </a:solidFill>
            </a:endParaRPr>
          </a:p>
        </p:txBody>
      </p:sp>
      <p:grpSp>
        <p:nvGrpSpPr>
          <p:cNvPr id="4" name="Group 3"/>
          <p:cNvGrpSpPr/>
          <p:nvPr/>
        </p:nvGrpSpPr>
        <p:grpSpPr>
          <a:xfrm>
            <a:off x="914400" y="1933768"/>
            <a:ext cx="7010400" cy="3791339"/>
            <a:chOff x="838200" y="1315616"/>
            <a:chExt cx="8153400" cy="4409492"/>
          </a:xfrm>
        </p:grpSpPr>
        <p:pic>
          <p:nvPicPr>
            <p:cNvPr id="10" name="Picture 9"/>
            <p:cNvPicPr/>
            <p:nvPr/>
          </p:nvPicPr>
          <p:blipFill rotWithShape="1">
            <a:blip r:embed="rId3"/>
            <a:srcRect l="61278" t="10065" r="11089" b="30741"/>
            <a:stretch/>
          </p:blipFill>
          <p:spPr bwMode="auto">
            <a:xfrm>
              <a:off x="838200" y="1315616"/>
              <a:ext cx="8153400" cy="440949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2057400" y="2746188"/>
              <a:ext cx="533400" cy="14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5912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30115"/>
            <a:ext cx="8229600" cy="632004"/>
          </a:xfrm>
        </p:spPr>
        <p:txBody>
          <a:bodyPr>
            <a:normAutofit/>
          </a:bodyPr>
          <a:lstStyle/>
          <a:p>
            <a:r>
              <a:rPr lang="en-US" sz="2800" dirty="0" smtClean="0">
                <a:solidFill>
                  <a:srgbClr val="002060"/>
                </a:solidFill>
              </a:rPr>
              <a:t>Signing the LM-20 Form</a:t>
            </a:r>
            <a:endParaRPr lang="en-US" sz="2800" dirty="0">
              <a:solidFill>
                <a:srgbClr val="002060"/>
              </a:solidFill>
            </a:endParaRPr>
          </a:p>
        </p:txBody>
      </p:sp>
      <p:sp>
        <p:nvSpPr>
          <p:cNvPr id="63495" name="Text Box 8"/>
          <p:cNvSpPr txBox="1">
            <a:spLocks noChangeArrowheads="1"/>
          </p:cNvSpPr>
          <p:nvPr/>
        </p:nvSpPr>
        <p:spPr bwMode="auto">
          <a:xfrm>
            <a:off x="1066800" y="769203"/>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smtClean="0"/>
              <a:t>Once all of the validation items have been corrected, the form is ready to be signed</a:t>
            </a:r>
            <a:r>
              <a:rPr lang="en-US" altLang="en-US" sz="1600" dirty="0"/>
              <a:t>.  </a:t>
            </a:r>
            <a:r>
              <a:rPr lang="en-US" altLang="en-US" sz="1600" dirty="0" smtClean="0"/>
              <a:t>The </a:t>
            </a:r>
            <a:r>
              <a:rPr lang="en-US" altLang="en-US" sz="1600" dirty="0"/>
              <a:t>signature block will turn </a:t>
            </a:r>
            <a:r>
              <a:rPr lang="en-US" altLang="en-US" sz="1600" dirty="0" smtClean="0"/>
              <a:t>red for signature. Select </a:t>
            </a:r>
            <a:r>
              <a:rPr lang="en-US" altLang="en-US" sz="1600" dirty="0" smtClean="0"/>
              <a:t>“OK” </a:t>
            </a:r>
            <a:r>
              <a:rPr lang="en-US" altLang="en-US" sz="1600" dirty="0" smtClean="0"/>
              <a:t>and click in the red box indicating Click Here to Sign.</a:t>
            </a:r>
            <a:endParaRPr lang="en-US" altLang="en-US" sz="1600" dirty="0"/>
          </a:p>
        </p:txBody>
      </p:sp>
      <p:pic>
        <p:nvPicPr>
          <p:cNvPr id="10" name="Picture 9"/>
          <p:cNvPicPr/>
          <p:nvPr/>
        </p:nvPicPr>
        <p:blipFill rotWithShape="1">
          <a:blip r:embed="rId3"/>
          <a:srcRect l="61328" t="10065" r="11050" b="17685"/>
          <a:stretch/>
        </p:blipFill>
        <p:spPr bwMode="auto">
          <a:xfrm>
            <a:off x="1398494" y="1676400"/>
            <a:ext cx="6270812" cy="4618892"/>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037" y="304800"/>
            <a:ext cx="6778925" cy="1356009"/>
          </a:xfrm>
        </p:spPr>
        <p:txBody>
          <a:bodyPr>
            <a:normAutofit/>
          </a:bodyPr>
          <a:lstStyle/>
          <a:p>
            <a:r>
              <a:rPr lang="en-US" altLang="en-US" sz="2800" b="1" dirty="0">
                <a:solidFill>
                  <a:srgbClr val="002060"/>
                </a:solidFill>
              </a:rPr>
              <a:t>System Requirements and Settings</a:t>
            </a:r>
            <a:r>
              <a:rPr lang="en-US" altLang="en-US" sz="2800" dirty="0"/>
              <a:t/>
            </a:r>
            <a:br>
              <a:rPr lang="en-US" altLang="en-US" sz="2800" dirty="0"/>
            </a:br>
            <a:endParaRPr lang="en-US" sz="2800" dirty="0"/>
          </a:p>
        </p:txBody>
      </p:sp>
      <p:sp>
        <p:nvSpPr>
          <p:cNvPr id="8197" name="Text Box 11"/>
          <p:cNvSpPr txBox="1">
            <a:spLocks noChangeArrowheads="1"/>
          </p:cNvSpPr>
          <p:nvPr/>
        </p:nvSpPr>
        <p:spPr bwMode="auto">
          <a:xfrm>
            <a:off x="914400" y="1295400"/>
            <a:ext cx="66294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To access and use EFS, OLMS recommends that you use one of the following browsers:</a:t>
            </a:r>
          </a:p>
          <a:p>
            <a:pPr marL="742950" lvl="1" indent="-285750" eaLnBrk="1" hangingPunct="1">
              <a:spcBef>
                <a:spcPts val="1800"/>
              </a:spcBef>
              <a:buClr>
                <a:srgbClr val="0066FF"/>
              </a:buClr>
              <a:buFont typeface="Wingdings" panose="05000000000000000000" pitchFamily="2" charset="2"/>
              <a:buChar char="Ø"/>
            </a:pPr>
            <a:r>
              <a:rPr lang="en-US" altLang="en-US" sz="1600" dirty="0"/>
              <a:t>Microsoft Internet Explorer – Version 11.0 or higher</a:t>
            </a:r>
          </a:p>
          <a:p>
            <a:pPr marL="742950" lvl="1" indent="-285750" eaLnBrk="1" hangingPunct="1">
              <a:spcBef>
                <a:spcPts val="1800"/>
              </a:spcBef>
              <a:buClr>
                <a:srgbClr val="0066FF"/>
              </a:buClr>
              <a:buFont typeface="Wingdings" panose="05000000000000000000" pitchFamily="2" charset="2"/>
              <a:buChar char="Ø"/>
            </a:pPr>
            <a:r>
              <a:rPr lang="en-US" altLang="en-US" sz="1600" dirty="0"/>
              <a:t>Google Chrome </a:t>
            </a:r>
            <a:r>
              <a:rPr lang="en-US" altLang="en-US" sz="1600" dirty="0" smtClean="0"/>
              <a:t>–Version 7.0 or higher</a:t>
            </a:r>
          </a:p>
          <a:p>
            <a:pPr marL="742950" lvl="1" indent="-285750" eaLnBrk="1" hangingPunct="1">
              <a:spcBef>
                <a:spcPts val="1800"/>
              </a:spcBef>
              <a:buClr>
                <a:srgbClr val="0066FF"/>
              </a:buClr>
              <a:buFont typeface="Wingdings" panose="05000000000000000000" pitchFamily="2" charset="2"/>
              <a:buChar char="Ø"/>
            </a:pPr>
            <a:r>
              <a:rPr lang="en-US" sz="1600" dirty="0" smtClean="0"/>
              <a:t>Mozilla Firefox</a:t>
            </a:r>
          </a:p>
          <a:p>
            <a:pPr lvl="1" eaLnBrk="1" hangingPunct="1">
              <a:spcBef>
                <a:spcPts val="1800"/>
              </a:spcBef>
              <a:buFontTx/>
              <a:buChar char="•"/>
            </a:pPr>
            <a:endParaRPr lang="en-US" altLang="en-US" sz="1600" dirty="0" smtClean="0"/>
          </a:p>
          <a:p>
            <a:pPr eaLnBrk="1" hangingPunct="1">
              <a:spcBef>
                <a:spcPct val="50000"/>
              </a:spcBef>
              <a:buFontTx/>
              <a:buNone/>
            </a:pPr>
            <a:r>
              <a:rPr lang="en-US" altLang="en-US" sz="1600" dirty="0" smtClean="0"/>
              <a:t>Screen </a:t>
            </a:r>
            <a:r>
              <a:rPr lang="en-US" altLang="en-US" sz="1600" dirty="0"/>
              <a:t>Resolution:</a:t>
            </a:r>
            <a:br>
              <a:rPr lang="en-US" altLang="en-US" sz="1600" dirty="0"/>
            </a:br>
            <a:r>
              <a:rPr lang="en-US" altLang="en-US" sz="1600" dirty="0"/>
              <a:t/>
            </a:r>
            <a:br>
              <a:rPr lang="en-US" altLang="en-US" sz="1600" dirty="0"/>
            </a:br>
            <a:r>
              <a:rPr lang="en-US" altLang="en-US" sz="1600" dirty="0"/>
              <a:t>For optimal viewing, set your screen resolution to 1280 x 1024 or greater. It is recommended that, at a minimum, you set your screen resolution to 1152 x 864 to avoid horizontal scrolling.</a:t>
            </a:r>
          </a:p>
          <a:p>
            <a:pPr eaLnBrk="1" hangingPunct="1">
              <a:spcBef>
                <a:spcPct val="50000"/>
              </a:spcBef>
              <a:buFontTx/>
              <a:buNone/>
            </a:pPr>
            <a:endParaRPr lang="en-US" altLang="en-US"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4"/>
          <p:cNvSpPr txBox="1">
            <a:spLocks noChangeArrowheads="1"/>
          </p:cNvSpPr>
          <p:nvPr/>
        </p:nvSpPr>
        <p:spPr bwMode="auto">
          <a:xfrm>
            <a:off x="-85407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5542" name="Rectangle 7"/>
          <p:cNvSpPr>
            <a:spLocks noChangeArrowheads="1"/>
          </p:cNvSpPr>
          <p:nvPr/>
        </p:nvSpPr>
        <p:spPr bwMode="auto">
          <a:xfrm>
            <a:off x="838200" y="1600200"/>
            <a:ext cx="7010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a:p>
            <a:pPr eaLnBrk="1" hangingPunct="1">
              <a:spcBef>
                <a:spcPct val="0"/>
              </a:spcBef>
              <a:buFontTx/>
              <a:buNone/>
            </a:pPr>
            <a:endParaRPr lang="en-US" altLang="en-US" sz="1800">
              <a:solidFill>
                <a:srgbClr val="FF0000"/>
              </a:solidFill>
            </a:endParaRPr>
          </a:p>
        </p:txBody>
      </p:sp>
      <p:sp>
        <p:nvSpPr>
          <p:cNvPr id="65543" name="Text Box 11"/>
          <p:cNvSpPr txBox="1">
            <a:spLocks noChangeArrowheads="1"/>
          </p:cNvSpPr>
          <p:nvPr/>
        </p:nvSpPr>
        <p:spPr bwMode="auto">
          <a:xfrm>
            <a:off x="1022230" y="724447"/>
            <a:ext cx="70176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smtClean="0"/>
              <a:t>When the signature box appears, you </a:t>
            </a:r>
            <a:r>
              <a:rPr lang="en-US" altLang="en-US" sz="1600" dirty="0"/>
              <a:t>must re-enter your password to sign the </a:t>
            </a:r>
            <a:r>
              <a:rPr lang="en-US" altLang="en-US" sz="1600" dirty="0" smtClean="0"/>
              <a:t>form. Select sign. (If the officers title needs to be updated, select the box with President, delete the title replacing it with the correct title. Then you must save, revalidate and resign the form.)</a:t>
            </a:r>
            <a:endParaRPr lang="en-US" altLang="en-US" sz="16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0899"/>
          <a:stretch/>
        </p:blipFill>
        <p:spPr>
          <a:xfrm>
            <a:off x="1718429" y="1915965"/>
            <a:ext cx="5249942" cy="3532335"/>
          </a:xfrm>
          <a:prstGeom prst="rect">
            <a:avLst/>
          </a:prstGeom>
        </p:spPr>
      </p:pic>
      <p:sp>
        <p:nvSpPr>
          <p:cNvPr id="3" name="TextBox 2"/>
          <p:cNvSpPr txBox="1"/>
          <p:nvPr/>
        </p:nvSpPr>
        <p:spPr>
          <a:xfrm>
            <a:off x="457200" y="5562600"/>
            <a:ext cx="7397151" cy="738664"/>
          </a:xfrm>
          <a:prstGeom prst="rect">
            <a:avLst/>
          </a:prstGeom>
          <a:noFill/>
        </p:spPr>
        <p:txBody>
          <a:bodyPr wrap="square" rtlCol="0">
            <a:spAutoFit/>
          </a:bodyPr>
          <a:lstStyle/>
          <a:p>
            <a:r>
              <a:rPr lang="en-US" altLang="en-US" sz="1400" dirty="0" smtClean="0"/>
              <a:t>By signing this form via password, </a:t>
            </a:r>
            <a:r>
              <a:rPr lang="en-US" altLang="en-US" sz="1400" dirty="0"/>
              <a:t>you are legally attesting that you are the person identified by name in the signature block.  It is considered forgery to digitally sign a form as someone else.</a:t>
            </a:r>
            <a:endParaRPr lang="en-US" sz="1400" dirty="0"/>
          </a:p>
        </p:txBody>
      </p:sp>
      <p:sp>
        <p:nvSpPr>
          <p:cNvPr id="4" name="Title 3"/>
          <p:cNvSpPr>
            <a:spLocks noGrp="1"/>
          </p:cNvSpPr>
          <p:nvPr>
            <p:ph type="title"/>
          </p:nvPr>
        </p:nvSpPr>
        <p:spPr>
          <a:xfrm>
            <a:off x="1035170" y="162166"/>
            <a:ext cx="8229600" cy="562281"/>
          </a:xfrm>
        </p:spPr>
        <p:txBody>
          <a:bodyPr>
            <a:normAutofit/>
          </a:bodyPr>
          <a:lstStyle/>
          <a:p>
            <a:r>
              <a:rPr lang="en-US" sz="2800" dirty="0" smtClean="0">
                <a:solidFill>
                  <a:srgbClr val="002060"/>
                </a:solidFill>
              </a:rPr>
              <a:t>Signing the Form</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4"/>
          <p:cNvSpPr txBox="1">
            <a:spLocks noChangeArrowheads="1"/>
          </p:cNvSpPr>
          <p:nvPr/>
        </p:nvSpPr>
        <p:spPr bwMode="auto">
          <a:xfrm>
            <a:off x="-85407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7590" name="Rectangle 7"/>
          <p:cNvSpPr>
            <a:spLocks noChangeArrowheads="1"/>
          </p:cNvSpPr>
          <p:nvPr/>
        </p:nvSpPr>
        <p:spPr bwMode="auto">
          <a:xfrm>
            <a:off x="838200" y="1600200"/>
            <a:ext cx="7010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a:p>
            <a:pPr eaLnBrk="1" hangingPunct="1">
              <a:spcBef>
                <a:spcPct val="0"/>
              </a:spcBef>
              <a:buFontTx/>
              <a:buNone/>
            </a:pPr>
            <a:endParaRPr lang="en-US" altLang="en-US" sz="1800">
              <a:solidFill>
                <a:srgbClr val="FF0000"/>
              </a:solidFill>
            </a:endParaRPr>
          </a:p>
        </p:txBody>
      </p:sp>
      <p:sp>
        <p:nvSpPr>
          <p:cNvPr id="67591" name="Text Box 12"/>
          <p:cNvSpPr txBox="1">
            <a:spLocks noChangeArrowheads="1"/>
          </p:cNvSpPr>
          <p:nvPr/>
        </p:nvSpPr>
        <p:spPr bwMode="auto">
          <a:xfrm>
            <a:off x="990600" y="751582"/>
            <a:ext cx="70103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Once the report has been signed, if any changes are made to any fields on the form, the signature will be removed and the form must be validated and signed again. </a:t>
            </a:r>
            <a:r>
              <a:rPr lang="en-US" altLang="en-US" sz="1600" dirty="0" smtClean="0"/>
              <a:t>You</a:t>
            </a:r>
            <a:r>
              <a:rPr lang="en-US" altLang="en-US" sz="1600" dirty="0" smtClean="0"/>
              <a:t> </a:t>
            </a:r>
            <a:r>
              <a:rPr lang="en-US" altLang="en-US" sz="1600" dirty="0" smtClean="0"/>
              <a:t>should print a copy of the form for your records.  Select the </a:t>
            </a:r>
            <a:r>
              <a:rPr lang="en-US" altLang="en-US" sz="1600" dirty="0" smtClean="0"/>
              <a:t>“Print” tab to save the form.</a:t>
            </a:r>
            <a:endParaRPr lang="en-US" altLang="en-US" sz="1600" dirty="0"/>
          </a:p>
        </p:txBody>
      </p:sp>
      <p:pic>
        <p:nvPicPr>
          <p:cNvPr id="9" name="Picture 8"/>
          <p:cNvPicPr/>
          <p:nvPr/>
        </p:nvPicPr>
        <p:blipFill rotWithShape="1">
          <a:blip r:embed="rId3"/>
          <a:srcRect l="61294" t="10065" r="11454" b="17444"/>
          <a:stretch/>
        </p:blipFill>
        <p:spPr bwMode="auto">
          <a:xfrm>
            <a:off x="1219200" y="1935956"/>
            <a:ext cx="6096000" cy="4561582"/>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4819650" y="5715000"/>
            <a:ext cx="2095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title"/>
          </p:nvPr>
        </p:nvSpPr>
        <p:spPr>
          <a:xfrm>
            <a:off x="990600" y="228601"/>
            <a:ext cx="7391400" cy="533399"/>
          </a:xfrm>
        </p:spPr>
        <p:txBody>
          <a:bodyPr>
            <a:normAutofit/>
          </a:bodyPr>
          <a:lstStyle/>
          <a:p>
            <a:r>
              <a:rPr lang="en-US" sz="2800" dirty="0" smtClean="0">
                <a:solidFill>
                  <a:srgbClr val="002060"/>
                </a:solidFill>
              </a:rPr>
              <a:t>Signing the </a:t>
            </a:r>
            <a:r>
              <a:rPr lang="en-US" sz="2800" dirty="0" smtClean="0">
                <a:solidFill>
                  <a:srgbClr val="002060"/>
                </a:solidFill>
              </a:rPr>
              <a:t>Form</a:t>
            </a:r>
            <a:endParaRPr lang="en-US" sz="2800" dirty="0">
              <a:solidFill>
                <a:srgbClr val="002060"/>
              </a:solidFill>
            </a:endParaRPr>
          </a:p>
        </p:txBody>
      </p:sp>
      <p:sp>
        <p:nvSpPr>
          <p:cNvPr id="3" name="Rectangle 2"/>
          <p:cNvSpPr/>
          <p:nvPr/>
        </p:nvSpPr>
        <p:spPr>
          <a:xfrm>
            <a:off x="3124200" y="2447132"/>
            <a:ext cx="533400" cy="3048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4"/>
          <p:cNvSpPr txBox="1">
            <a:spLocks noChangeArrowheads="1"/>
          </p:cNvSpPr>
          <p:nvPr/>
        </p:nvSpPr>
        <p:spPr bwMode="auto">
          <a:xfrm>
            <a:off x="-85407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7590" name="Rectangle 7"/>
          <p:cNvSpPr>
            <a:spLocks noChangeArrowheads="1"/>
          </p:cNvSpPr>
          <p:nvPr/>
        </p:nvSpPr>
        <p:spPr bwMode="auto">
          <a:xfrm>
            <a:off x="838200" y="1600200"/>
            <a:ext cx="7010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a:p>
            <a:pPr eaLnBrk="1" hangingPunct="1">
              <a:spcBef>
                <a:spcPct val="0"/>
              </a:spcBef>
              <a:buFontTx/>
              <a:buNone/>
            </a:pPr>
            <a:endParaRPr lang="en-US" altLang="en-US" sz="1800">
              <a:solidFill>
                <a:srgbClr val="FF0000"/>
              </a:solidFill>
            </a:endParaRPr>
          </a:p>
        </p:txBody>
      </p:sp>
      <p:sp>
        <p:nvSpPr>
          <p:cNvPr id="67591" name="Text Box 12"/>
          <p:cNvSpPr txBox="1">
            <a:spLocks noChangeArrowheads="1"/>
          </p:cNvSpPr>
          <p:nvPr/>
        </p:nvSpPr>
        <p:spPr bwMode="auto">
          <a:xfrm>
            <a:off x="990600" y="990600"/>
            <a:ext cx="731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600" dirty="0" smtClean="0"/>
              <a:t>In order to print </a:t>
            </a:r>
            <a:r>
              <a:rPr lang="en-US" altLang="en-US" sz="1600" dirty="0" smtClean="0"/>
              <a:t>and/or save the form for your records, s</a:t>
            </a:r>
            <a:r>
              <a:rPr lang="en-US" altLang="en-US" sz="1600" dirty="0" smtClean="0"/>
              <a:t>elect the “Download” tab </a:t>
            </a:r>
            <a:r>
              <a:rPr lang="en-US" altLang="en-US" sz="1600" dirty="0" smtClean="0"/>
              <a:t>to</a:t>
            </a:r>
            <a:r>
              <a:rPr lang="en-US" altLang="en-US" sz="1600" dirty="0" smtClean="0"/>
              <a:t> save and/or print your form</a:t>
            </a:r>
            <a:r>
              <a:rPr lang="en-US" altLang="en-US" sz="1600" b="1" dirty="0" smtClean="0"/>
              <a:t>. There is NOT an option to print once the form </a:t>
            </a:r>
            <a:r>
              <a:rPr lang="en-US" altLang="en-US" sz="1600" dirty="0" smtClean="0"/>
              <a:t>has been submitted</a:t>
            </a:r>
            <a:r>
              <a:rPr lang="en-US" altLang="en-US" sz="1600" dirty="0"/>
              <a:t>. </a:t>
            </a:r>
            <a:r>
              <a:rPr lang="en-US" altLang="en-US" sz="1600" dirty="0" smtClean="0"/>
              <a:t>After you have saved and/or printed your form, select the “Submit” tab.</a:t>
            </a:r>
            <a:endParaRPr lang="en-US" altLang="en-US" sz="1600" dirty="0"/>
          </a:p>
        </p:txBody>
      </p:sp>
      <p:pic>
        <p:nvPicPr>
          <p:cNvPr id="11" name="Picture 10"/>
          <p:cNvPicPr/>
          <p:nvPr/>
        </p:nvPicPr>
        <p:blipFill rotWithShape="1">
          <a:blip r:embed="rId3"/>
          <a:srcRect l="61069" t="10401" r="11276" b="38674"/>
          <a:stretch/>
        </p:blipFill>
        <p:spPr bwMode="auto">
          <a:xfrm>
            <a:off x="990600" y="2209800"/>
            <a:ext cx="6705600" cy="364687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981573" y="257715"/>
            <a:ext cx="6790827" cy="580485"/>
          </a:xfrm>
        </p:spPr>
        <p:txBody>
          <a:bodyPr>
            <a:normAutofit/>
          </a:bodyPr>
          <a:lstStyle/>
          <a:p>
            <a:r>
              <a:rPr lang="en-US" altLang="en-US" sz="2800" b="1" dirty="0">
                <a:solidFill>
                  <a:srgbClr val="002060"/>
                </a:solidFill>
              </a:rPr>
              <a:t>Printing and/or Saving the </a:t>
            </a:r>
            <a:r>
              <a:rPr lang="en-US" altLang="en-US" sz="2800" b="1" dirty="0" smtClean="0">
                <a:solidFill>
                  <a:srgbClr val="002060"/>
                </a:solidFill>
              </a:rPr>
              <a:t>Form</a:t>
            </a:r>
            <a:endParaRPr lang="en-US" sz="2800" dirty="0"/>
          </a:p>
        </p:txBody>
      </p:sp>
    </p:spTree>
    <p:extLst>
      <p:ext uri="{BB962C8B-B14F-4D97-AF65-F5344CB8AC3E}">
        <p14:creationId xmlns:p14="http://schemas.microsoft.com/office/powerpoint/2010/main" val="698074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Submitting the Form</a:t>
            </a:r>
            <a:endParaRPr lang="en-US" dirty="0"/>
          </a:p>
        </p:txBody>
      </p:sp>
      <p:pic>
        <p:nvPicPr>
          <p:cNvPr id="4" name="Picture 3"/>
          <p:cNvPicPr/>
          <p:nvPr/>
        </p:nvPicPr>
        <p:blipFill rotWithShape="1">
          <a:blip r:embed="rId2"/>
          <a:srcRect l="61294" t="10065" r="11454" b="17444"/>
          <a:stretch/>
        </p:blipFill>
        <p:spPr bwMode="auto">
          <a:xfrm>
            <a:off x="1219200" y="1935956"/>
            <a:ext cx="6096000" cy="4561582"/>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063992" y="1056655"/>
            <a:ext cx="7470408" cy="830997"/>
          </a:xfrm>
          <a:prstGeom prst="rect">
            <a:avLst/>
          </a:prstGeom>
          <a:noFill/>
        </p:spPr>
        <p:txBody>
          <a:bodyPr wrap="square" rtlCol="0">
            <a:spAutoFit/>
          </a:bodyPr>
          <a:lstStyle/>
          <a:p>
            <a:r>
              <a:rPr lang="en-US" altLang="en-US" sz="1600" dirty="0"/>
              <a:t>Once the signatures have been applied, </a:t>
            </a:r>
            <a:r>
              <a:rPr lang="en-US" altLang="en-US" sz="1600" dirty="0" smtClean="0"/>
              <a:t>select </a:t>
            </a:r>
            <a:r>
              <a:rPr lang="en-US" altLang="en-US" sz="1600" dirty="0"/>
              <a:t>the </a:t>
            </a:r>
            <a:r>
              <a:rPr lang="en-US" altLang="en-US" sz="1600" dirty="0" smtClean="0"/>
              <a:t>“Submit” </a:t>
            </a:r>
            <a:r>
              <a:rPr lang="en-US" altLang="en-US" sz="1600" dirty="0"/>
              <a:t>button from the top menu </a:t>
            </a:r>
            <a:r>
              <a:rPr lang="en-US" altLang="en-US" sz="1600" dirty="0" smtClean="0"/>
              <a:t>bar. Once </a:t>
            </a:r>
            <a:r>
              <a:rPr lang="en-US" altLang="en-US" sz="1600" dirty="0"/>
              <a:t>the form has </a:t>
            </a:r>
            <a:r>
              <a:rPr lang="en-US" altLang="en-US" sz="1600" dirty="0" smtClean="0"/>
              <a:t>been processed </a:t>
            </a:r>
            <a:r>
              <a:rPr lang="en-US" altLang="en-US" sz="1600" dirty="0"/>
              <a:t>(this may take a few minutes), a confirmation message will </a:t>
            </a:r>
            <a:r>
              <a:rPr lang="en-US" altLang="en-US" sz="1600" dirty="0" smtClean="0"/>
              <a:t>be displayed.</a:t>
            </a:r>
            <a:endParaRPr lang="en-US" sz="1600" dirty="0"/>
          </a:p>
        </p:txBody>
      </p:sp>
      <p:sp>
        <p:nvSpPr>
          <p:cNvPr id="6" name="Rectangle 5"/>
          <p:cNvSpPr/>
          <p:nvPr/>
        </p:nvSpPr>
        <p:spPr>
          <a:xfrm>
            <a:off x="5257800" y="2514600"/>
            <a:ext cx="533400" cy="228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814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4"/>
          <p:cNvSpPr txBox="1">
            <a:spLocks noChangeArrowheads="1"/>
          </p:cNvSpPr>
          <p:nvPr/>
        </p:nvSpPr>
        <p:spPr bwMode="auto">
          <a:xfrm>
            <a:off x="-85407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686" name="Rectangle 7"/>
          <p:cNvSpPr>
            <a:spLocks noChangeArrowheads="1"/>
          </p:cNvSpPr>
          <p:nvPr/>
        </p:nvSpPr>
        <p:spPr bwMode="auto">
          <a:xfrm>
            <a:off x="838200" y="1600200"/>
            <a:ext cx="7010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a:p>
            <a:pPr eaLnBrk="1" hangingPunct="1">
              <a:spcBef>
                <a:spcPct val="0"/>
              </a:spcBef>
              <a:buFontTx/>
              <a:buNone/>
            </a:pPr>
            <a:endParaRPr lang="en-US" altLang="en-US" sz="1800">
              <a:solidFill>
                <a:srgbClr val="FF0000"/>
              </a:solidFill>
            </a:endParaRPr>
          </a:p>
        </p:txBody>
      </p:sp>
      <p:pic>
        <p:nvPicPr>
          <p:cNvPr id="10" name="Picture 9"/>
          <p:cNvPicPr/>
          <p:nvPr/>
        </p:nvPicPr>
        <p:blipFill rotWithShape="1">
          <a:blip r:embed="rId3" cstate="print"/>
          <a:srcRect l="19897" t="11404" r="19541" b="42813"/>
          <a:stretch/>
        </p:blipFill>
        <p:spPr bwMode="auto">
          <a:xfrm>
            <a:off x="1122801" y="1935956"/>
            <a:ext cx="6878199" cy="2855808"/>
          </a:xfrm>
          <a:prstGeom prst="rect">
            <a:avLst/>
          </a:prstGeom>
          <a:noFill/>
          <a:ln w="9525">
            <a:noFill/>
            <a:miter lim="800000"/>
            <a:headEnd/>
            <a:tailEnd/>
          </a:ln>
        </p:spPr>
      </p:pic>
      <p:sp>
        <p:nvSpPr>
          <p:cNvPr id="2" name="Title 1"/>
          <p:cNvSpPr>
            <a:spLocks noGrp="1"/>
          </p:cNvSpPr>
          <p:nvPr>
            <p:ph type="title"/>
          </p:nvPr>
        </p:nvSpPr>
        <p:spPr>
          <a:xfrm>
            <a:off x="1048378" y="253042"/>
            <a:ext cx="7053264" cy="554966"/>
          </a:xfrm>
        </p:spPr>
        <p:txBody>
          <a:bodyPr>
            <a:normAutofit/>
          </a:bodyPr>
          <a:lstStyle/>
          <a:p>
            <a:r>
              <a:rPr lang="en-US" sz="2800" dirty="0" smtClean="0">
                <a:solidFill>
                  <a:srgbClr val="002060"/>
                </a:solidFill>
              </a:rPr>
              <a:t>Confirmation page</a:t>
            </a:r>
            <a:endParaRPr lang="en-US" sz="2800" dirty="0">
              <a:solidFill>
                <a:srgbClr val="002060"/>
              </a:solidFill>
            </a:endParaRPr>
          </a:p>
        </p:txBody>
      </p:sp>
      <p:sp>
        <p:nvSpPr>
          <p:cNvPr id="3" name="TextBox 2"/>
          <p:cNvSpPr txBox="1"/>
          <p:nvPr/>
        </p:nvSpPr>
        <p:spPr>
          <a:xfrm>
            <a:off x="1048379" y="928139"/>
            <a:ext cx="7181222" cy="646331"/>
          </a:xfrm>
          <a:prstGeom prst="rect">
            <a:avLst/>
          </a:prstGeom>
          <a:noFill/>
        </p:spPr>
        <p:txBody>
          <a:bodyPr wrap="square" rtlCol="0">
            <a:spAutoFit/>
          </a:bodyPr>
          <a:lstStyle/>
          <a:p>
            <a:r>
              <a:rPr lang="en-US" altLang="en-US" dirty="0"/>
              <a:t>You can print this message </a:t>
            </a:r>
            <a:r>
              <a:rPr lang="en-US" altLang="en-US" dirty="0" smtClean="0"/>
              <a:t>for your records by </a:t>
            </a:r>
            <a:r>
              <a:rPr lang="en-US" altLang="en-US" dirty="0"/>
              <a:t>using the print option on your </a:t>
            </a:r>
            <a:r>
              <a:rPr lang="en-US" altLang="en-US" dirty="0" smtClean="0"/>
              <a:t>browser.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5"/>
          <p:cNvSpPr>
            <a:spLocks noChangeArrowheads="1"/>
          </p:cNvSpPr>
          <p:nvPr/>
        </p:nvSpPr>
        <p:spPr bwMode="auto">
          <a:xfrm>
            <a:off x="902395" y="1676400"/>
            <a:ext cx="7269148"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smtClean="0"/>
              <a:t>If </a:t>
            </a:r>
            <a:r>
              <a:rPr lang="en-US" altLang="en-US" sz="1600" dirty="0"/>
              <a:t>you experience difficulty using EFS, please contact OLMS Form </a:t>
            </a:r>
            <a:r>
              <a:rPr lang="en-US" altLang="en-US" sz="1600" dirty="0" smtClean="0"/>
              <a:t>Technical </a:t>
            </a:r>
            <a:r>
              <a:rPr lang="en-US" altLang="en-US" sz="1600" dirty="0"/>
              <a:t>Support toll-free at</a:t>
            </a:r>
            <a:r>
              <a:rPr lang="en-US" altLang="en-US" sz="1600" dirty="0" smtClean="0"/>
              <a:t>:</a:t>
            </a:r>
          </a:p>
          <a:p>
            <a:pPr eaLnBrk="1" hangingPunct="1">
              <a:spcBef>
                <a:spcPct val="0"/>
              </a:spcBef>
              <a:buFontTx/>
              <a:buNone/>
            </a:pPr>
            <a:endParaRPr lang="en-US" altLang="en-US" sz="1600" dirty="0" smtClean="0"/>
          </a:p>
          <a:p>
            <a:pPr eaLnBrk="1" hangingPunct="1">
              <a:spcBef>
                <a:spcPct val="0"/>
              </a:spcBef>
              <a:spcAft>
                <a:spcPts val="1800"/>
              </a:spcAft>
              <a:buFontTx/>
              <a:buNone/>
            </a:pPr>
            <a:r>
              <a:rPr lang="en-US" altLang="en-US" sz="1600" b="1" dirty="0" smtClean="0"/>
              <a:t> 					1-866-401-1109</a:t>
            </a:r>
            <a:endParaRPr lang="en-US" altLang="en-US" sz="1600" b="1" dirty="0"/>
          </a:p>
          <a:p>
            <a:pPr eaLnBrk="1" hangingPunct="1">
              <a:spcBef>
                <a:spcPts val="600"/>
              </a:spcBef>
              <a:spcAft>
                <a:spcPts val="600"/>
              </a:spcAft>
              <a:buFontTx/>
              <a:buNone/>
            </a:pPr>
            <a:r>
              <a:rPr lang="en-US" altLang="en-US" sz="1600" dirty="0" smtClean="0"/>
              <a:t>This PowerPoint presentation and other information regarding EFS can be found on the </a:t>
            </a:r>
            <a:r>
              <a:rPr lang="en-US" altLang="en-US" sz="1600" dirty="0" smtClean="0">
                <a:hlinkClick r:id="rId3"/>
              </a:rPr>
              <a:t>OLMS EFS Help page </a:t>
            </a:r>
            <a:endParaRPr lang="en-US" altLang="en-US" sz="1600" dirty="0" smtClean="0"/>
          </a:p>
          <a:p>
            <a:pPr eaLnBrk="1" hangingPunct="1">
              <a:spcBef>
                <a:spcPts val="600"/>
              </a:spcBef>
              <a:buFontTx/>
              <a:buNone/>
            </a:pPr>
            <a:endParaRPr lang="en-US" altLang="en-US" sz="1600" dirty="0"/>
          </a:p>
          <a:p>
            <a:pPr eaLnBrk="1" hangingPunct="1">
              <a:spcBef>
                <a:spcPts val="0"/>
              </a:spcBef>
              <a:buFontTx/>
              <a:buNone/>
            </a:pPr>
            <a:r>
              <a:rPr lang="en-US" altLang="en-US" sz="1600" dirty="0" smtClean="0"/>
              <a:t>If </a:t>
            </a:r>
            <a:r>
              <a:rPr lang="en-US" altLang="en-US" sz="1600" dirty="0"/>
              <a:t>you have additional questions or comments, please contact </a:t>
            </a:r>
            <a:r>
              <a:rPr lang="en-US" altLang="en-US" sz="1600" dirty="0" smtClean="0"/>
              <a:t>OLMS E-Mail</a:t>
            </a:r>
          </a:p>
          <a:p>
            <a:pPr eaLnBrk="1" hangingPunct="1">
              <a:spcBef>
                <a:spcPts val="0"/>
              </a:spcBef>
              <a:buFontTx/>
              <a:buNone/>
            </a:pPr>
            <a:r>
              <a:rPr lang="en-US" altLang="en-US" sz="1600" dirty="0" smtClean="0"/>
              <a:t>OLMS </a:t>
            </a:r>
            <a:r>
              <a:rPr lang="en-US" altLang="en-US" sz="1600" dirty="0"/>
              <a:t>at </a:t>
            </a:r>
            <a:r>
              <a:rPr lang="en-US" altLang="en-US" sz="1600" dirty="0">
                <a:hlinkClick r:id="rId4"/>
              </a:rPr>
              <a:t>olms-public@dol.gov</a:t>
            </a:r>
            <a:r>
              <a:rPr lang="en-US" altLang="en-US" sz="1600" dirty="0"/>
              <a:t> </a:t>
            </a:r>
            <a:r>
              <a:rPr lang="en-US" altLang="en-US" sz="1600" dirty="0" smtClean="0"/>
              <a:t> or </a:t>
            </a:r>
            <a:r>
              <a:rPr lang="en-US" altLang="en-US" sz="1600" dirty="0"/>
              <a:t>contact your local OLMS District Office.</a:t>
            </a:r>
          </a:p>
        </p:txBody>
      </p:sp>
      <p:sp>
        <p:nvSpPr>
          <p:cNvPr id="2" name="Title 1"/>
          <p:cNvSpPr>
            <a:spLocks noGrp="1"/>
          </p:cNvSpPr>
          <p:nvPr>
            <p:ph type="title"/>
          </p:nvPr>
        </p:nvSpPr>
        <p:spPr>
          <a:xfrm>
            <a:off x="929986" y="304800"/>
            <a:ext cx="6994814" cy="554799"/>
          </a:xfrm>
        </p:spPr>
        <p:txBody>
          <a:bodyPr>
            <a:normAutofit/>
          </a:bodyPr>
          <a:lstStyle/>
          <a:p>
            <a:r>
              <a:rPr lang="en-US" sz="2800" dirty="0" smtClean="0">
                <a:solidFill>
                  <a:srgbClr val="002060"/>
                </a:solidFill>
              </a:rPr>
              <a:t>Getting Help</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Accessing the System</a:t>
            </a:r>
            <a:endParaRPr lang="en-US" dirty="0">
              <a:solidFill>
                <a:srgbClr val="002060"/>
              </a:solidFill>
            </a:endParaRPr>
          </a:p>
        </p:txBody>
      </p:sp>
      <p:sp>
        <p:nvSpPr>
          <p:cNvPr id="3" name="TextBox 2"/>
          <p:cNvSpPr txBox="1"/>
          <p:nvPr/>
        </p:nvSpPr>
        <p:spPr>
          <a:xfrm>
            <a:off x="1066800" y="1143000"/>
            <a:ext cx="7467600" cy="1200329"/>
          </a:xfrm>
          <a:prstGeom prst="rect">
            <a:avLst/>
          </a:prstGeom>
          <a:noFill/>
        </p:spPr>
        <p:txBody>
          <a:bodyPr wrap="square" rtlCol="0">
            <a:spAutoFit/>
          </a:bodyPr>
          <a:lstStyle/>
          <a:p>
            <a:r>
              <a:rPr lang="en-US" altLang="en-US" dirty="0"/>
              <a:t>Navigate to the </a:t>
            </a:r>
            <a:r>
              <a:rPr lang="en-US" altLang="en-US" dirty="0">
                <a:hlinkClick r:id="rId2"/>
              </a:rPr>
              <a:t>OLMS </a:t>
            </a:r>
            <a:r>
              <a:rPr lang="en-US" altLang="en-US" dirty="0" smtClean="0">
                <a:hlinkClick r:id="rId2"/>
              </a:rPr>
              <a:t>Website</a:t>
            </a:r>
            <a:r>
              <a:rPr lang="en-US" altLang="en-US" dirty="0" smtClean="0"/>
              <a:t> and </a:t>
            </a:r>
            <a:r>
              <a:rPr lang="en-US" altLang="en-US" dirty="0"/>
              <a:t>select </a:t>
            </a:r>
            <a:r>
              <a:rPr lang="en-US" altLang="en-US" dirty="0" smtClean="0"/>
              <a:t>OLMS </a:t>
            </a:r>
            <a:r>
              <a:rPr lang="en-US" altLang="en-US" dirty="0"/>
              <a:t>LM REPORTS &amp; CBAs, then from the drop down menu, </a:t>
            </a:r>
            <a:r>
              <a:rPr lang="en-US" altLang="en-US" dirty="0" smtClean="0"/>
              <a:t>select </a:t>
            </a:r>
            <a:r>
              <a:rPr lang="en-US" altLang="en-US" dirty="0"/>
              <a:t>the </a:t>
            </a:r>
            <a:r>
              <a:rPr lang="en-US" altLang="en-US" dirty="0" smtClean="0"/>
              <a:t>“</a:t>
            </a:r>
            <a:r>
              <a:rPr lang="en-US" altLang="en-US" b="1" dirty="0" smtClean="0">
                <a:solidFill>
                  <a:srgbClr val="990033"/>
                </a:solidFill>
              </a:rPr>
              <a:t>File </a:t>
            </a:r>
            <a:r>
              <a:rPr lang="en-US" altLang="en-US" b="1" dirty="0">
                <a:solidFill>
                  <a:srgbClr val="990033"/>
                </a:solidFill>
              </a:rPr>
              <a:t>Forms </a:t>
            </a:r>
            <a:r>
              <a:rPr lang="en-US" altLang="en-US" b="1" dirty="0" smtClean="0">
                <a:solidFill>
                  <a:srgbClr val="990033"/>
                </a:solidFill>
              </a:rPr>
              <a:t>LM-2/3/4/20/21/30</a:t>
            </a:r>
            <a:r>
              <a:rPr lang="en-US" altLang="en-US" b="1" dirty="0" smtClean="0"/>
              <a:t>”</a:t>
            </a:r>
            <a:r>
              <a:rPr lang="en-US" altLang="en-US" b="1" dirty="0" smtClean="0">
                <a:solidFill>
                  <a:srgbClr val="990033"/>
                </a:solidFill>
              </a:rPr>
              <a:t> </a:t>
            </a:r>
            <a:r>
              <a:rPr lang="en-US" altLang="en-US" dirty="0"/>
              <a:t>link.</a:t>
            </a:r>
            <a:endParaRPr lang="en-US" dirty="0"/>
          </a:p>
          <a:p>
            <a:endParaRPr lang="en-US" dirty="0"/>
          </a:p>
        </p:txBody>
      </p:sp>
      <p:pic>
        <p:nvPicPr>
          <p:cNvPr id="5" name="Picture 4"/>
          <p:cNvPicPr>
            <a:picLocks noChangeAspect="1"/>
          </p:cNvPicPr>
          <p:nvPr/>
        </p:nvPicPr>
        <p:blipFill rotWithShape="1">
          <a:blip r:embed="rId3"/>
          <a:srcRect l="19524" t="29428" r="20477" b="18000"/>
          <a:stretch/>
        </p:blipFill>
        <p:spPr>
          <a:xfrm>
            <a:off x="1219200" y="2209800"/>
            <a:ext cx="6483819" cy="3717577"/>
          </a:xfrm>
          <a:prstGeom prst="rect">
            <a:avLst/>
          </a:prstGeom>
        </p:spPr>
      </p:pic>
    </p:spTree>
    <p:extLst>
      <p:ext uri="{BB962C8B-B14F-4D97-AF65-F5344CB8AC3E}">
        <p14:creationId xmlns:p14="http://schemas.microsoft.com/office/powerpoint/2010/main" val="1273305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16" descr="Accessing the System" title="Accessing the System"/>
          <p:cNvSpPr>
            <a:spLocks noGrp="1" noChangeArrowheads="1"/>
          </p:cNvSpPr>
          <p:nvPr>
            <p:ph type="title"/>
          </p:nvPr>
        </p:nvSpPr>
        <p:spPr>
          <a:xfrm>
            <a:off x="914400" y="381001"/>
            <a:ext cx="6994814" cy="609600"/>
          </a:xfrm>
          <a:noFill/>
        </p:spPr>
        <p:txBody>
          <a:bodyPr wrap="square">
            <a:normAutofit/>
          </a:bodyPr>
          <a:lstStyle/>
          <a:p>
            <a:r>
              <a:rPr lang="en-US" altLang="en-US" sz="3200" dirty="0">
                <a:solidFill>
                  <a:srgbClr val="002060"/>
                </a:solidFill>
              </a:rPr>
              <a:t>Accessing the </a:t>
            </a:r>
            <a:r>
              <a:rPr lang="en-US" altLang="en-US" sz="3200" dirty="0" smtClean="0">
                <a:solidFill>
                  <a:srgbClr val="002060"/>
                </a:solidFill>
              </a:rPr>
              <a:t>System</a:t>
            </a:r>
          </a:p>
        </p:txBody>
      </p:sp>
      <p:sp>
        <p:nvSpPr>
          <p:cNvPr id="2" name="TextBox 1"/>
          <p:cNvSpPr txBox="1"/>
          <p:nvPr/>
        </p:nvSpPr>
        <p:spPr>
          <a:xfrm>
            <a:off x="838200" y="1143000"/>
            <a:ext cx="8001000" cy="369332"/>
          </a:xfrm>
          <a:prstGeom prst="rect">
            <a:avLst/>
          </a:prstGeom>
          <a:noFill/>
        </p:spPr>
        <p:txBody>
          <a:bodyPr wrap="square" rtlCol="0">
            <a:spAutoFit/>
          </a:bodyPr>
          <a:lstStyle/>
          <a:p>
            <a:r>
              <a:rPr lang="en-US" altLang="en-US" b="1" dirty="0"/>
              <a:t> </a:t>
            </a:r>
            <a:r>
              <a:rPr lang="en-US" altLang="en-US" dirty="0" smtClean="0"/>
              <a:t>From </a:t>
            </a:r>
            <a:r>
              <a:rPr lang="en-US" altLang="en-US" dirty="0"/>
              <a:t>the EFS Introduction page, select on the “Access the OLMS EFS” link.</a:t>
            </a:r>
            <a:endParaRPr lang="en-US" dirty="0"/>
          </a:p>
        </p:txBody>
      </p:sp>
      <p:grpSp>
        <p:nvGrpSpPr>
          <p:cNvPr id="4" name="Group 3"/>
          <p:cNvGrpSpPr/>
          <p:nvPr/>
        </p:nvGrpSpPr>
        <p:grpSpPr>
          <a:xfrm>
            <a:off x="1981199" y="1752600"/>
            <a:ext cx="4815149" cy="4681395"/>
            <a:chOff x="1676400" y="1600200"/>
            <a:chExt cx="4876800" cy="4838700"/>
          </a:xfrm>
        </p:grpSpPr>
        <p:sp>
          <p:nvSpPr>
            <p:cNvPr id="5" name="Rectangle 4"/>
            <p:cNvSpPr/>
            <p:nvPr/>
          </p:nvSpPr>
          <p:spPr bwMode="auto">
            <a:xfrm>
              <a:off x="1981200" y="4724400"/>
              <a:ext cx="914400" cy="228600"/>
            </a:xfrm>
            <a:prstGeom prst="rect">
              <a:avLst/>
            </a:prstGeom>
            <a:no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Picture 5"/>
            <p:cNvPicPr/>
            <p:nvPr/>
          </p:nvPicPr>
          <p:blipFill rotWithShape="1">
            <a:blip r:embed="rId3"/>
            <a:srcRect l="15050" t="10124" r="65481" b="20911"/>
            <a:stretch/>
          </p:blipFill>
          <p:spPr bwMode="auto">
            <a:xfrm>
              <a:off x="1676400" y="1600200"/>
              <a:ext cx="4876800" cy="4838700"/>
            </a:xfrm>
            <a:prstGeom prst="rect">
              <a:avLst/>
            </a:prstGeom>
            <a:ln>
              <a:noFill/>
            </a:ln>
            <a:extLst>
              <a:ext uri="{53640926-AAD7-44D8-BBD7-CCE9431645EC}">
                <a14:shadowObscured xmlns:a14="http://schemas.microsoft.com/office/drawing/2010/main"/>
              </a:ext>
            </a:extLst>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16"/>
          <p:cNvSpPr>
            <a:spLocks noGrp="1" noChangeArrowheads="1"/>
          </p:cNvSpPr>
          <p:nvPr>
            <p:ph type="title"/>
          </p:nvPr>
        </p:nvSpPr>
        <p:spPr>
          <a:xfrm>
            <a:off x="1219200" y="334107"/>
            <a:ext cx="6994814" cy="604169"/>
          </a:xfrm>
          <a:noFill/>
        </p:spPr>
        <p:txBody>
          <a:bodyPr>
            <a:normAutofit/>
          </a:bodyPr>
          <a:lstStyle/>
          <a:p>
            <a:pPr algn="l" eaLnBrk="1" hangingPunct="1">
              <a:spcBef>
                <a:spcPct val="50000"/>
              </a:spcBef>
              <a:buFontTx/>
              <a:buNone/>
            </a:pPr>
            <a:r>
              <a:rPr lang="en-US" altLang="en-US" sz="2800" b="1" dirty="0">
                <a:solidFill>
                  <a:srgbClr val="002060"/>
                </a:solidFill>
              </a:rPr>
              <a:t>Accessing the System   </a:t>
            </a:r>
            <a:endParaRPr lang="en-US" altLang="en-US" sz="2800" dirty="0">
              <a:solidFill>
                <a:srgbClr val="002060"/>
              </a:solidFill>
            </a:endParaRPr>
          </a:p>
        </p:txBody>
      </p:sp>
      <p:grpSp>
        <p:nvGrpSpPr>
          <p:cNvPr id="3" name="Group 2"/>
          <p:cNvGrpSpPr/>
          <p:nvPr/>
        </p:nvGrpSpPr>
        <p:grpSpPr>
          <a:xfrm>
            <a:off x="1219200" y="2332665"/>
            <a:ext cx="6019800" cy="3915735"/>
            <a:chOff x="1524000" y="2286000"/>
            <a:chExt cx="6503988" cy="4230688"/>
          </a:xfrm>
        </p:grpSpPr>
        <p:pic>
          <p:nvPicPr>
            <p:cNvPr id="14342" name="Picture 8"/>
            <p:cNvPicPr>
              <a:picLocks noChangeAspect="1" noChangeArrowheads="1"/>
            </p:cNvPicPr>
            <p:nvPr/>
          </p:nvPicPr>
          <p:blipFill>
            <a:blip r:embed="rId3">
              <a:extLst>
                <a:ext uri="{28A0092B-C50C-407E-A947-70E740481C1C}">
                  <a14:useLocalDpi xmlns:a14="http://schemas.microsoft.com/office/drawing/2010/main" val="0"/>
                </a:ext>
              </a:extLst>
            </a:blip>
            <a:srcRect l="12236" t="10608" r="62206" b="30289"/>
            <a:stretch>
              <a:fillRect/>
            </a:stretch>
          </p:blipFill>
          <p:spPr bwMode="auto">
            <a:xfrm>
              <a:off x="1524000" y="2286000"/>
              <a:ext cx="6503988"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2"/>
            <p:cNvSpPr>
              <a:spLocks noChangeArrowheads="1"/>
            </p:cNvSpPr>
            <p:nvPr/>
          </p:nvSpPr>
          <p:spPr bwMode="auto">
            <a:xfrm>
              <a:off x="1828800" y="4114800"/>
              <a:ext cx="2057400" cy="228600"/>
            </a:xfrm>
            <a:prstGeom prst="rect">
              <a:avLst/>
            </a:prstGeom>
            <a:solidFill>
              <a:srgbClr val="FFFF99">
                <a:alpha val="32156"/>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2" name="TextBox 1"/>
          <p:cNvSpPr txBox="1"/>
          <p:nvPr/>
        </p:nvSpPr>
        <p:spPr>
          <a:xfrm>
            <a:off x="1143000" y="963770"/>
            <a:ext cx="7543800" cy="1200329"/>
          </a:xfrm>
          <a:prstGeom prst="rect">
            <a:avLst/>
          </a:prstGeom>
          <a:noFill/>
        </p:spPr>
        <p:txBody>
          <a:bodyPr wrap="square" rtlCol="0">
            <a:spAutoFit/>
          </a:bodyPr>
          <a:lstStyle/>
          <a:p>
            <a:pPr marL="285750" indent="-285750">
              <a:buClr>
                <a:srgbClr val="0066FF"/>
              </a:buClr>
              <a:buFont typeface="Wingdings" panose="05000000000000000000" pitchFamily="2" charset="2"/>
              <a:buChar char="Ø"/>
            </a:pPr>
            <a:r>
              <a:rPr lang="en-US" altLang="en-US" dirty="0" smtClean="0"/>
              <a:t>To </a:t>
            </a:r>
            <a:r>
              <a:rPr lang="en-US" altLang="en-US" dirty="0"/>
              <a:t>access the Form LM-20 in EFS, you must first register with EFS and obtain a user ID and </a:t>
            </a:r>
            <a:r>
              <a:rPr lang="en-US" altLang="en-US" dirty="0" smtClean="0"/>
              <a:t>password.</a:t>
            </a:r>
          </a:p>
          <a:p>
            <a:pPr marL="285750" indent="-285750">
              <a:buClr>
                <a:srgbClr val="0066FF"/>
              </a:buClr>
              <a:buFont typeface="Wingdings" panose="05000000000000000000" pitchFamily="2" charset="2"/>
              <a:buChar char="Ø"/>
            </a:pPr>
            <a:r>
              <a:rPr lang="en-US" altLang="en-US" dirty="0" smtClean="0"/>
              <a:t>If </a:t>
            </a:r>
            <a:r>
              <a:rPr lang="en-US" altLang="en-US" dirty="0"/>
              <a:t>you already have an EFS user ID and password, you do not need to register again.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10"/>
          <p:cNvSpPr>
            <a:spLocks noGrp="1" noChangeArrowheads="1"/>
          </p:cNvSpPr>
          <p:nvPr>
            <p:ph type="title"/>
          </p:nvPr>
        </p:nvSpPr>
        <p:spPr>
          <a:xfrm>
            <a:off x="1219200" y="239018"/>
            <a:ext cx="7013208" cy="592873"/>
          </a:xfrm>
          <a:noFill/>
        </p:spPr>
        <p:txBody>
          <a:bodyPr>
            <a:noAutofit/>
          </a:bodyPr>
          <a:lstStyle/>
          <a:p>
            <a:r>
              <a:rPr lang="en-US" altLang="en-US" sz="2800" dirty="0">
                <a:solidFill>
                  <a:srgbClr val="002060"/>
                </a:solidFill>
              </a:rPr>
              <a:t>Accessing the Form LM-20 </a:t>
            </a:r>
            <a:r>
              <a:rPr lang="en-US" altLang="en-US" sz="2800" dirty="0" smtClean="0">
                <a:solidFill>
                  <a:srgbClr val="002060"/>
                </a:solidFill>
              </a:rPr>
              <a:t>Form</a:t>
            </a:r>
          </a:p>
        </p:txBody>
      </p:sp>
      <p:sp>
        <p:nvSpPr>
          <p:cNvPr id="16389" name="Rectangle 11"/>
          <p:cNvSpPr>
            <a:spLocks noChangeArrowheads="1"/>
          </p:cNvSpPr>
          <p:nvPr/>
        </p:nvSpPr>
        <p:spPr bwMode="auto">
          <a:xfrm>
            <a:off x="685800" y="9144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chemeClr val="tx2"/>
                </a:solidFill>
              </a:rPr>
              <a:t/>
            </a:r>
            <a:br>
              <a:rPr lang="en-US" altLang="en-US" sz="2000">
                <a:solidFill>
                  <a:schemeClr val="tx2"/>
                </a:solidFill>
              </a:rPr>
            </a:br>
            <a:r>
              <a:rPr lang="en-US" altLang="en-US" sz="2000">
                <a:solidFill>
                  <a:schemeClr val="tx2"/>
                </a:solidFill>
              </a:rPr>
              <a:t/>
            </a:r>
            <a:br>
              <a:rPr lang="en-US" altLang="en-US" sz="2000">
                <a:solidFill>
                  <a:schemeClr val="tx2"/>
                </a:solidFill>
              </a:rPr>
            </a:br>
            <a:r>
              <a:rPr lang="en-US" altLang="en-US" sz="1800">
                <a:solidFill>
                  <a:schemeClr val="tx2"/>
                </a:solidFill>
              </a:rPr>
              <a:t>   </a:t>
            </a:r>
            <a:br>
              <a:rPr lang="en-US" altLang="en-US" sz="1800">
                <a:solidFill>
                  <a:schemeClr val="tx2"/>
                </a:solidFill>
              </a:rPr>
            </a:br>
            <a:r>
              <a:rPr lang="en-US" altLang="en-US" sz="1800">
                <a:solidFill>
                  <a:schemeClr val="tx2"/>
                </a:solidFill>
              </a:rPr>
              <a:t/>
            </a:r>
            <a:br>
              <a:rPr lang="en-US" altLang="en-US" sz="1800">
                <a:solidFill>
                  <a:schemeClr val="tx2"/>
                </a:solidFill>
              </a:rPr>
            </a:br>
            <a:endParaRPr lang="en-US" altLang="en-US" sz="1500">
              <a:solidFill>
                <a:schemeClr val="tx2"/>
              </a:solidFill>
            </a:endParaRPr>
          </a:p>
        </p:txBody>
      </p:sp>
      <p:sp>
        <p:nvSpPr>
          <p:cNvPr id="16390" name="Text Box 20"/>
          <p:cNvSpPr txBox="1">
            <a:spLocks noChangeArrowheads="1"/>
          </p:cNvSpPr>
          <p:nvPr/>
        </p:nvSpPr>
        <p:spPr bwMode="auto">
          <a:xfrm>
            <a:off x="1189493" y="1035396"/>
            <a:ext cx="70726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smtClean="0"/>
              <a:t>Once </a:t>
            </a:r>
            <a:r>
              <a:rPr lang="en-US" altLang="en-US" sz="1800" dirty="0"/>
              <a:t>you have a user ID and password, select </a:t>
            </a:r>
            <a:r>
              <a:rPr lang="en-US" altLang="en-US" sz="1800" dirty="0" smtClean="0"/>
              <a:t>the ”EFS </a:t>
            </a:r>
            <a:r>
              <a:rPr lang="en-US" altLang="en-US" sz="1800" dirty="0"/>
              <a:t>for LM-20, LM-21 and </a:t>
            </a:r>
            <a:r>
              <a:rPr lang="en-US" altLang="en-US" sz="1800" dirty="0" smtClean="0"/>
              <a:t>LM-30” </a:t>
            </a:r>
            <a:r>
              <a:rPr lang="en-US" altLang="en-US" sz="1800" dirty="0"/>
              <a:t>link on the left side of the page.</a:t>
            </a:r>
          </a:p>
        </p:txBody>
      </p:sp>
      <p:grpSp>
        <p:nvGrpSpPr>
          <p:cNvPr id="3" name="Group 2"/>
          <p:cNvGrpSpPr/>
          <p:nvPr/>
        </p:nvGrpSpPr>
        <p:grpSpPr>
          <a:xfrm>
            <a:off x="1319213" y="2121012"/>
            <a:ext cx="6072188" cy="3948848"/>
            <a:chOff x="1319213" y="2121012"/>
            <a:chExt cx="6072188" cy="3948848"/>
          </a:xfrm>
        </p:grpSpPr>
        <p:pic>
          <p:nvPicPr>
            <p:cNvPr id="16391" name="Picture 12"/>
            <p:cNvPicPr>
              <a:picLocks noChangeAspect="1" noChangeArrowheads="1"/>
            </p:cNvPicPr>
            <p:nvPr/>
          </p:nvPicPr>
          <p:blipFill>
            <a:blip r:embed="rId3">
              <a:extLst>
                <a:ext uri="{28A0092B-C50C-407E-A947-70E740481C1C}">
                  <a14:useLocalDpi xmlns:a14="http://schemas.microsoft.com/office/drawing/2010/main" val="0"/>
                </a:ext>
              </a:extLst>
            </a:blip>
            <a:srcRect l="12236" t="10608" r="62206" b="30289"/>
            <a:stretch>
              <a:fillRect/>
            </a:stretch>
          </p:blipFill>
          <p:spPr bwMode="auto">
            <a:xfrm>
              <a:off x="1319213" y="2121012"/>
              <a:ext cx="6072188" cy="394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21"/>
            <p:cNvSpPr txBox="1">
              <a:spLocks noChangeArrowheads="1"/>
            </p:cNvSpPr>
            <p:nvPr/>
          </p:nvSpPr>
          <p:spPr bwMode="auto">
            <a:xfrm>
              <a:off x="1577037" y="4950351"/>
              <a:ext cx="1635846" cy="431187"/>
            </a:xfrm>
            <a:prstGeom prst="rect">
              <a:avLst/>
            </a:prstGeom>
            <a:noFill/>
            <a:ln w="38100" algn="ctr">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Select the link</a:t>
              </a:r>
            </a:p>
            <a:p>
              <a:pPr algn="ctr" eaLnBrk="1" hangingPunct="1">
                <a:spcBef>
                  <a:spcPct val="0"/>
                </a:spcBef>
                <a:buFontTx/>
                <a:buNone/>
              </a:pPr>
              <a:r>
                <a:rPr lang="en-US" altLang="en-US" sz="1200" b="1" dirty="0"/>
                <a:t>to access the LM-20</a:t>
              </a:r>
            </a:p>
          </p:txBody>
        </p:sp>
        <p:cxnSp>
          <p:nvCxnSpPr>
            <p:cNvPr id="16393" name="Straight Arrow Connector 2"/>
            <p:cNvCxnSpPr>
              <a:cxnSpLocks noChangeShapeType="1"/>
            </p:cNvCxnSpPr>
            <p:nvPr/>
          </p:nvCxnSpPr>
          <p:spPr bwMode="auto">
            <a:xfrm flipV="1">
              <a:off x="2394960" y="4572000"/>
              <a:ext cx="146692" cy="351174"/>
            </a:xfrm>
            <a:prstGeom prst="straightConnector1">
              <a:avLst/>
            </a:prstGeom>
            <a:noFill/>
            <a:ln w="38100"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3962" y="154666"/>
            <a:ext cx="6994814" cy="667940"/>
          </a:xfrm>
        </p:spPr>
        <p:txBody>
          <a:bodyPr>
            <a:normAutofit/>
          </a:bodyPr>
          <a:lstStyle/>
          <a:p>
            <a:r>
              <a:rPr lang="en-US" altLang="en-US" sz="2800" dirty="0"/>
              <a:t> </a:t>
            </a:r>
            <a:r>
              <a:rPr lang="en-US" altLang="en-US" sz="2800" dirty="0">
                <a:solidFill>
                  <a:srgbClr val="002060"/>
                </a:solidFill>
              </a:rPr>
              <a:t>Accessing the Form LM-20</a:t>
            </a:r>
            <a:endParaRPr lang="en-US" sz="2800" dirty="0">
              <a:solidFill>
                <a:srgbClr val="002060"/>
              </a:solidFill>
            </a:endParaRPr>
          </a:p>
        </p:txBody>
      </p:sp>
      <p:pic>
        <p:nvPicPr>
          <p:cNvPr id="18437" name="Picture 6"/>
          <p:cNvPicPr>
            <a:picLocks noChangeAspect="1" noChangeArrowheads="1"/>
          </p:cNvPicPr>
          <p:nvPr/>
        </p:nvPicPr>
        <p:blipFill>
          <a:blip r:embed="rId2">
            <a:extLst>
              <a:ext uri="{28A0092B-C50C-407E-A947-70E740481C1C}">
                <a14:useLocalDpi xmlns:a14="http://schemas.microsoft.com/office/drawing/2010/main" val="0"/>
              </a:ext>
            </a:extLst>
          </a:blip>
          <a:srcRect l="12576" t="10211" r="62537" b="25691"/>
          <a:stretch>
            <a:fillRect/>
          </a:stretch>
        </p:blipFill>
        <p:spPr bwMode="auto">
          <a:xfrm>
            <a:off x="1295400" y="1905000"/>
            <a:ext cx="5859462" cy="43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93962" y="1025249"/>
            <a:ext cx="6553200" cy="338554"/>
          </a:xfrm>
          <a:prstGeom prst="rect">
            <a:avLst/>
          </a:prstGeom>
          <a:noFill/>
        </p:spPr>
        <p:txBody>
          <a:bodyPr wrap="square" rtlCol="0">
            <a:spAutoFit/>
          </a:bodyPr>
          <a:lstStyle/>
          <a:p>
            <a:r>
              <a:rPr lang="en-US" altLang="en-US" sz="1600" dirty="0"/>
              <a:t>Log into EFS using your user ID and password, and select </a:t>
            </a:r>
            <a:r>
              <a:rPr lang="en-US" altLang="en-US" sz="1600" dirty="0" smtClean="0"/>
              <a:t>“Sign In”.</a:t>
            </a:r>
            <a:endParaRPr lang="en-US"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11"/>
          <p:cNvSpPr>
            <a:spLocks noChangeArrowheads="1"/>
          </p:cNvSpPr>
          <p:nvPr/>
        </p:nvSpPr>
        <p:spPr bwMode="auto">
          <a:xfrm>
            <a:off x="1063992" y="990600"/>
            <a:ext cx="708940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tx2"/>
                </a:solidFill>
              </a:rPr>
              <a:t/>
            </a:r>
            <a:br>
              <a:rPr lang="en-US" altLang="en-US" sz="1800" dirty="0">
                <a:solidFill>
                  <a:schemeClr val="tx2"/>
                </a:solidFill>
              </a:rPr>
            </a:br>
            <a:r>
              <a:rPr lang="en-US" altLang="en-US" sz="1800" dirty="0" smtClean="0">
                <a:solidFill>
                  <a:schemeClr val="tx2"/>
                </a:solidFill>
              </a:rPr>
              <a:t>You </a:t>
            </a:r>
            <a:r>
              <a:rPr lang="en-US" altLang="en-US" sz="1800" dirty="0">
                <a:solidFill>
                  <a:schemeClr val="tx2"/>
                </a:solidFill>
              </a:rPr>
              <a:t>must </a:t>
            </a:r>
            <a:r>
              <a:rPr lang="en-US" altLang="en-US" sz="1800" dirty="0" smtClean="0">
                <a:solidFill>
                  <a:schemeClr val="tx2"/>
                </a:solidFill>
              </a:rPr>
              <a:t>choose </a:t>
            </a:r>
            <a:r>
              <a:rPr lang="en-US" altLang="en-US" sz="1800" dirty="0">
                <a:solidFill>
                  <a:schemeClr val="tx2"/>
                </a:solidFill>
              </a:rPr>
              <a:t>the type of report you are filing</a:t>
            </a:r>
            <a:r>
              <a:rPr lang="en-US" altLang="en-US" sz="1800" dirty="0" smtClean="0">
                <a:solidFill>
                  <a:schemeClr val="tx2"/>
                </a:solidFill>
              </a:rPr>
              <a:t>. </a:t>
            </a:r>
            <a:r>
              <a:rPr lang="en-US" altLang="en-US" sz="1800" dirty="0" smtClean="0">
                <a:solidFill>
                  <a:schemeClr val="tx2"/>
                </a:solidFill>
              </a:rPr>
              <a:t>Select “LM-20/21”, </a:t>
            </a:r>
            <a:r>
              <a:rPr lang="en-US" altLang="en-US" sz="1800" dirty="0">
                <a:solidFill>
                  <a:schemeClr val="tx2"/>
                </a:solidFill>
              </a:rPr>
              <a:t>then </a:t>
            </a:r>
            <a:r>
              <a:rPr lang="en-US" altLang="en-US" sz="1800" dirty="0" smtClean="0">
                <a:solidFill>
                  <a:schemeClr val="tx2"/>
                </a:solidFill>
              </a:rPr>
              <a:t>Next.  </a:t>
            </a:r>
            <a:r>
              <a:rPr lang="en-US" altLang="en-US" sz="1800" dirty="0">
                <a:solidFill>
                  <a:schemeClr val="tx2"/>
                </a:solidFill>
              </a:rPr>
              <a:t/>
            </a:r>
            <a:br>
              <a:rPr lang="en-US" altLang="en-US" sz="1800" dirty="0">
                <a:solidFill>
                  <a:schemeClr val="tx2"/>
                </a:solidFill>
              </a:rPr>
            </a:br>
            <a:r>
              <a:rPr lang="en-US" altLang="en-US" sz="1800" dirty="0">
                <a:solidFill>
                  <a:schemeClr val="tx2"/>
                </a:solidFill>
              </a:rPr>
              <a:t/>
            </a:r>
            <a:br>
              <a:rPr lang="en-US" altLang="en-US" sz="1800" dirty="0">
                <a:solidFill>
                  <a:schemeClr val="tx2"/>
                </a:solidFill>
              </a:rPr>
            </a:br>
            <a:endParaRPr lang="en-US" altLang="en-US" sz="1800" dirty="0">
              <a:solidFill>
                <a:schemeClr val="tx2"/>
              </a:solidFill>
            </a:endParaRPr>
          </a:p>
        </p:txBody>
      </p:sp>
      <p:pic>
        <p:nvPicPr>
          <p:cNvPr id="1946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2430" t="9937" r="62343" b="57864"/>
          <a:stretch/>
        </p:blipFill>
        <p:spPr bwMode="auto">
          <a:xfrm>
            <a:off x="1063992" y="2286000"/>
            <a:ext cx="6581226"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3992" y="217900"/>
            <a:ext cx="6994814" cy="630999"/>
          </a:xfrm>
        </p:spPr>
        <p:txBody>
          <a:bodyPr>
            <a:normAutofit/>
          </a:bodyPr>
          <a:lstStyle/>
          <a:p>
            <a:r>
              <a:rPr lang="en-US" sz="2800" dirty="0" smtClean="0">
                <a:solidFill>
                  <a:srgbClr val="002060"/>
                </a:solidFill>
              </a:rPr>
              <a:t>Select Report Type</a:t>
            </a:r>
            <a:endParaRPr lang="en-US" sz="2800" dirty="0">
              <a:solidFill>
                <a:srgbClr val="00206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002060"/>
      </a:accent1>
      <a:accent2>
        <a:srgbClr val="002060"/>
      </a:accent2>
      <a:accent3>
        <a:srgbClr val="42D0A2"/>
      </a:accent3>
      <a:accent4>
        <a:srgbClr val="2E946B"/>
      </a:accent4>
      <a:accent5>
        <a:srgbClr val="42B051"/>
      </a:accent5>
      <a:accent6>
        <a:srgbClr val="96D141"/>
      </a:accent6>
      <a:hlink>
        <a:srgbClr val="002060"/>
      </a:hlink>
      <a:folHlink>
        <a:srgbClr val="002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EFSTutorial_Using_the_LM-2_2018.pptx" id="{2C0D4151-12B5-454B-B728-3AD4B5A158BF}" vid="{331DFFBA-8BD6-4ADB-9A43-17CD8FE5A30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EFSTutorial_Template_2018</Template>
  <TotalTime>19543</TotalTime>
  <Words>1834</Words>
  <Application>Microsoft Office PowerPoint</Application>
  <PresentationFormat>On-screen Show (4:3)</PresentationFormat>
  <Paragraphs>127</Paragraphs>
  <Slides>35</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Tahoma</vt:lpstr>
      <vt:lpstr>Times New Roman</vt:lpstr>
      <vt:lpstr>Wingdings</vt:lpstr>
      <vt:lpstr>Wingdings 3</vt:lpstr>
      <vt:lpstr>Facet</vt:lpstr>
      <vt:lpstr>ELECTRONIC FORMS SYSTEM (EFS) </vt:lpstr>
      <vt:lpstr>ELECTRONIC FORMS SYSTEM (EFS) FORM LM-20  </vt:lpstr>
      <vt:lpstr>System Requirements and Settings </vt:lpstr>
      <vt:lpstr>Accessing the System</vt:lpstr>
      <vt:lpstr>Accessing the System</vt:lpstr>
      <vt:lpstr>Accessing the System   </vt:lpstr>
      <vt:lpstr>Accessing the Form LM-20 Form</vt:lpstr>
      <vt:lpstr> Accessing the Form LM-20</vt:lpstr>
      <vt:lpstr>Select Report Type</vt:lpstr>
      <vt:lpstr>Start A New Form LM-20 Filer</vt:lpstr>
      <vt:lpstr>Registering A Form LM-20 Filer</vt:lpstr>
      <vt:lpstr>Start a New LM-20 – Registering the Organization</vt:lpstr>
      <vt:lpstr>Start a New LM-20</vt:lpstr>
      <vt:lpstr>LM-20 Forms In Progress</vt:lpstr>
      <vt:lpstr>Form LM-20 – Submitted Forms</vt:lpstr>
      <vt:lpstr>LM-20 Access Key – How To Share Forms </vt:lpstr>
      <vt:lpstr>Resetting the Access Key</vt:lpstr>
      <vt:lpstr>Navigating the Form LM-20 in EFS</vt:lpstr>
      <vt:lpstr>Accessing Form LM-20 Instructions in EFS</vt:lpstr>
      <vt:lpstr>Entering Data into the Form LM-20 in EFS</vt:lpstr>
      <vt:lpstr>Entering Data – Form LM-20, Item 6</vt:lpstr>
      <vt:lpstr>Entering Data – Form LM-20, Items 7 and 8</vt:lpstr>
      <vt:lpstr>Entering Data – Form LM-20, Items 9 and 10</vt:lpstr>
      <vt:lpstr>Entering Data – Form LM-20, Item 11</vt:lpstr>
      <vt:lpstr>Entering Data – Form LM-20, Item 12</vt:lpstr>
      <vt:lpstr>Printing the Form LM-20</vt:lpstr>
      <vt:lpstr>Form LM-20 Validation</vt:lpstr>
      <vt:lpstr>Form LM-20 Validation</vt:lpstr>
      <vt:lpstr>Signing the LM-20 Form</vt:lpstr>
      <vt:lpstr>Signing the Form</vt:lpstr>
      <vt:lpstr>Signing the Form</vt:lpstr>
      <vt:lpstr>Printing and/or Saving the Form</vt:lpstr>
      <vt:lpstr>Submitting the Form</vt:lpstr>
      <vt:lpstr>Confirmation page</vt:lpstr>
      <vt:lpstr>Getting Help</vt:lpstr>
    </vt:vector>
  </TitlesOfParts>
  <Company>DOL OLMS CHIDO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Labor-Management Standards (OLMS) http://www.dol.gov/olms/</dc:title>
  <dc:creator>DCARL</dc:creator>
  <dc:description>4-9-10 Rough Draft 1</dc:description>
  <cp:lastModifiedBy>Delaney, Michael - OLMS</cp:lastModifiedBy>
  <cp:revision>461</cp:revision>
  <cp:lastPrinted>2018-12-07T19:43:59Z</cp:lastPrinted>
  <dcterms:created xsi:type="dcterms:W3CDTF">2010-03-30T20:15:25Z</dcterms:created>
  <dcterms:modified xsi:type="dcterms:W3CDTF">2019-02-15T19:01:17Z</dcterms:modified>
</cp:coreProperties>
</file>