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87" r:id="rId2"/>
    <p:sldId id="361" r:id="rId3"/>
    <p:sldId id="290" r:id="rId4"/>
    <p:sldId id="362" r:id="rId5"/>
    <p:sldId id="315" r:id="rId6"/>
    <p:sldId id="344" r:id="rId7"/>
    <p:sldId id="343" r:id="rId8"/>
    <p:sldId id="286" r:id="rId9"/>
    <p:sldId id="325" r:id="rId10"/>
    <p:sldId id="324" r:id="rId11"/>
    <p:sldId id="326" r:id="rId12"/>
    <p:sldId id="355" r:id="rId13"/>
    <p:sldId id="328" r:id="rId14"/>
    <p:sldId id="357" r:id="rId15"/>
    <p:sldId id="345" r:id="rId16"/>
    <p:sldId id="358" r:id="rId17"/>
    <p:sldId id="258" r:id="rId18"/>
    <p:sldId id="296" r:id="rId19"/>
    <p:sldId id="327" r:id="rId20"/>
    <p:sldId id="331" r:id="rId21"/>
    <p:sldId id="330" r:id="rId22"/>
    <p:sldId id="298" r:id="rId23"/>
    <p:sldId id="332" r:id="rId24"/>
    <p:sldId id="333" r:id="rId25"/>
    <p:sldId id="347" r:id="rId26"/>
    <p:sldId id="334" r:id="rId27"/>
    <p:sldId id="350" r:id="rId28"/>
    <p:sldId id="360" r:id="rId29"/>
    <p:sldId id="316" r:id="rId30"/>
    <p:sldId id="352" r:id="rId31"/>
    <p:sldId id="317" r:id="rId32"/>
    <p:sldId id="318" r:id="rId33"/>
    <p:sldId id="319" r:id="rId34"/>
    <p:sldId id="353" r:id="rId35"/>
    <p:sldId id="320" r:id="rId36"/>
    <p:sldId id="294"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ian, Della - OLMS" initials="BD-O" lastIdx="1" clrIdx="0">
    <p:extLst>
      <p:ext uri="{19B8F6BF-5375-455C-9EA6-DF929625EA0E}">
        <p15:presenceInfo xmlns:p15="http://schemas.microsoft.com/office/powerpoint/2012/main" userId="S-1-5-21-609670400-3822899875-428587463-290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261"/>
    <a:srgbClr val="990033"/>
    <a:srgbClr val="FF0000"/>
    <a:srgbClr val="FFFF99"/>
    <a:srgbClr val="0000FF"/>
    <a:srgbClr val="33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4" autoAdjust="0"/>
    <p:restoredTop sz="99886" autoAdjust="0"/>
  </p:normalViewPr>
  <p:slideViewPr>
    <p:cSldViewPr>
      <p:cViewPr varScale="1">
        <p:scale>
          <a:sx n="111" d="100"/>
          <a:sy n="111" d="100"/>
        </p:scale>
        <p:origin x="1092" y="102"/>
      </p:cViewPr>
      <p:guideLst>
        <p:guide orient="horz" pos="2160"/>
        <p:guide pos="2880"/>
      </p:guideLst>
    </p:cSldViewPr>
  </p:slideViewPr>
  <p:outlineViewPr>
    <p:cViewPr>
      <p:scale>
        <a:sx n="33" d="100"/>
        <a:sy n="33" d="100"/>
      </p:scale>
      <p:origin x="0" y="9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1915" tIns="45958" rIns="91915" bIns="45958"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46435"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1915" tIns="45958" rIns="91915" bIns="45958"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46436"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1915" tIns="45958" rIns="91915" bIns="4595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46437"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1915" tIns="45958" rIns="91915" bIns="45958" numCol="1" anchor="b" anchorCtr="0" compatLnSpc="1">
            <a:prstTxWarp prst="textNoShape">
              <a:avLst/>
            </a:prstTxWarp>
          </a:bodyPr>
          <a:lstStyle>
            <a:lvl1pPr algn="r" eaLnBrk="1" hangingPunct="1">
              <a:defRPr sz="1200"/>
            </a:lvl1pPr>
          </a:lstStyle>
          <a:p>
            <a:pPr>
              <a:defRPr/>
            </a:pPr>
            <a:fld id="{D3D546FC-E50E-4B40-98C8-5797719DA4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lvl1pPr defTabSz="936709"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8275" y="0"/>
            <a:ext cx="3043238" cy="465138"/>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lvl1pPr algn="r" defTabSz="936709"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4275" y="696913"/>
            <a:ext cx="4656138"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3263" y="4422775"/>
            <a:ext cx="5616575" cy="4189413"/>
          </a:xfrm>
          <a:prstGeom prst="rect">
            <a:avLst/>
          </a:prstGeom>
          <a:noFill/>
          <a:ln w="9525">
            <a:noFill/>
            <a:miter lim="800000"/>
            <a:headEnd/>
            <a:tailEnd/>
          </a:ln>
          <a:effectLst/>
        </p:spPr>
        <p:txBody>
          <a:bodyPr vert="horz" wrap="square" lIns="93662" tIns="46831" rIns="93662" bIns="468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42375"/>
            <a:ext cx="3043238" cy="465138"/>
          </a:xfrm>
          <a:prstGeom prst="rect">
            <a:avLst/>
          </a:prstGeom>
          <a:noFill/>
          <a:ln w="9525">
            <a:noFill/>
            <a:miter lim="800000"/>
            <a:headEnd/>
            <a:tailEnd/>
          </a:ln>
          <a:effectLst/>
        </p:spPr>
        <p:txBody>
          <a:bodyPr vert="horz" wrap="square" lIns="93662" tIns="46831" rIns="93662" bIns="46831" numCol="1" anchor="b" anchorCtr="0" compatLnSpc="1">
            <a:prstTxWarp prst="textNoShape">
              <a:avLst/>
            </a:prstTxWarp>
          </a:bodyPr>
          <a:lstStyle>
            <a:lvl1pPr defTabSz="936709"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8275" y="8842375"/>
            <a:ext cx="3043238" cy="465138"/>
          </a:xfrm>
          <a:prstGeom prst="rect">
            <a:avLst/>
          </a:prstGeom>
          <a:noFill/>
          <a:ln w="9525">
            <a:noFill/>
            <a:miter lim="800000"/>
            <a:headEnd/>
            <a:tailEnd/>
          </a:ln>
          <a:effectLst/>
        </p:spPr>
        <p:txBody>
          <a:bodyPr vert="horz" wrap="square" lIns="93662" tIns="46831" rIns="93662" bIns="46831" numCol="1" anchor="b" anchorCtr="0" compatLnSpc="1">
            <a:prstTxWarp prst="textNoShape">
              <a:avLst/>
            </a:prstTxWarp>
          </a:bodyPr>
          <a:lstStyle>
            <a:lvl1pPr algn="r" defTabSz="936709" eaLnBrk="1" hangingPunct="1">
              <a:defRPr sz="1200"/>
            </a:lvl1pPr>
          </a:lstStyle>
          <a:p>
            <a:pPr>
              <a:defRPr/>
            </a:pPr>
            <a:fld id="{2109676A-F796-4720-97B9-37CD48C4CC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DDA4F6-C298-4188-85F4-DB351CEAA08B}" type="slidenum">
              <a:rPr lang="en-US" altLang="en-US" smtClean="0"/>
              <a:pPr>
                <a:spcBef>
                  <a:spcPct val="0"/>
                </a:spcBef>
              </a:pPr>
              <a:t>1</a:t>
            </a:fld>
            <a:endParaRPr lang="en-US" alt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4AA74D-A80B-4640-BB50-1AF3CB64ECB1}" type="slidenum">
              <a:rPr lang="en-US" altLang="en-US" smtClean="0"/>
              <a:pPr>
                <a:spcBef>
                  <a:spcPct val="0"/>
                </a:spcBef>
              </a:pPr>
              <a:t>21</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548085-EB30-4993-8A45-CF24FBE3CC25}" type="slidenum">
              <a:rPr lang="en-US" altLang="en-US" smtClean="0"/>
              <a:pPr>
                <a:spcBef>
                  <a:spcPct val="0"/>
                </a:spcBef>
              </a:pPr>
              <a:t>22</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E8A718-D015-43B7-BD27-8F57C7759903}" type="slidenum">
              <a:rPr lang="en-US" altLang="en-US" smtClean="0"/>
              <a:pPr>
                <a:spcBef>
                  <a:spcPct val="0"/>
                </a:spcBef>
              </a:pPr>
              <a:t>23</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AA7AFA-7309-44CA-9047-2DE69593FF0C}" type="slidenum">
              <a:rPr lang="en-US" altLang="en-US" smtClean="0"/>
              <a:pPr>
                <a:spcBef>
                  <a:spcPct val="0"/>
                </a:spcBef>
              </a:pPr>
              <a:t>24</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2946E5-8F97-4EF3-B5C8-53DE7DF1C0B6}" type="slidenum">
              <a:rPr lang="en-US" altLang="en-US" smtClean="0"/>
              <a:pPr>
                <a:spcBef>
                  <a:spcPct val="0"/>
                </a:spcBef>
              </a:pPr>
              <a:t>25</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05933-DFA3-4BE2-82A1-629A861407D4}" type="slidenum">
              <a:rPr lang="en-US" altLang="en-US" smtClean="0"/>
              <a:pPr>
                <a:spcBef>
                  <a:spcPct val="0"/>
                </a:spcBef>
              </a:pPr>
              <a:t>26</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05933-DFA3-4BE2-82A1-629A861407D4}" type="slidenum">
              <a:rPr lang="en-US" altLang="en-US" smtClean="0"/>
              <a:pPr>
                <a:spcBef>
                  <a:spcPct val="0"/>
                </a:spcBef>
              </a:pPr>
              <a:t>27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38708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3B528F-7E1A-4658-B69D-A008E2F1CDA1}" type="slidenum">
              <a:rPr lang="en-US" altLang="en-US" smtClean="0"/>
              <a:pPr>
                <a:spcBef>
                  <a:spcPct val="0"/>
                </a:spcBef>
              </a:pPr>
              <a:t>28</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29638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5CE4D1-DDCB-4219-87A4-CAC16F8F555B}" type="slidenum">
              <a:rPr lang="en-US" altLang="en-US" smtClean="0"/>
              <a:pPr>
                <a:spcBef>
                  <a:spcPct val="0"/>
                </a:spcBef>
              </a:pPr>
              <a:t>29</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5CE4D1-DDCB-4219-87A4-CAC16F8F555B}" type="slidenum">
              <a:rPr lang="en-US" altLang="en-US" smtClean="0"/>
              <a:pPr>
                <a:spcBef>
                  <a:spcPct val="0"/>
                </a:spcBef>
              </a:pPr>
              <a:t>30</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2989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3864AE-1DA3-4868-B4BC-0A7CFD898CD1}" type="slidenum">
              <a:rPr lang="en-US" altLang="en-US" smtClean="0"/>
              <a:pPr>
                <a:spcBef>
                  <a:spcPct val="0"/>
                </a:spcBef>
              </a:pPr>
              <a:t>3</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24C55E-6280-4127-B1D6-C19E4D428AE8}" type="slidenum">
              <a:rPr lang="en-US" altLang="en-US" smtClean="0"/>
              <a:pPr>
                <a:spcBef>
                  <a:spcPct val="0"/>
                </a:spcBef>
              </a:pPr>
              <a:t>31</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BE5CD2-17E8-430A-8C04-1BE4BE58C200}" type="slidenum">
              <a:rPr lang="en-US" altLang="en-US" smtClean="0"/>
              <a:pPr>
                <a:spcBef>
                  <a:spcPct val="0"/>
                </a:spcBef>
              </a:pPr>
              <a:t>32</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AB1BA-487C-4933-BD92-BFF692A13B87}" type="slidenum">
              <a:rPr lang="en-US" altLang="en-US" smtClean="0"/>
              <a:pPr>
                <a:spcBef>
                  <a:spcPct val="0"/>
                </a:spcBef>
              </a:pPr>
              <a:t>33</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5AB1BA-487C-4933-BD92-BFF692A13B87}" type="slidenum">
              <a:rPr lang="en-US" altLang="en-US" smtClean="0"/>
              <a:pPr>
                <a:spcBef>
                  <a:spcPct val="0"/>
                </a:spcBef>
              </a:pPr>
              <a:t>34</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97315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9F2FC9-EB51-442D-A9CB-F25F427E4227}" type="slidenum">
              <a:rPr lang="en-US" altLang="en-US" smtClean="0"/>
              <a:pPr>
                <a:spcBef>
                  <a:spcPct val="0"/>
                </a:spcBef>
              </a:pPr>
              <a:t>35</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BC7170-76DF-4C2F-9718-361A60899701}" type="slidenum">
              <a:rPr lang="en-US" altLang="en-US" smtClean="0"/>
              <a:pPr>
                <a:spcBef>
                  <a:spcPct val="0"/>
                </a:spcBef>
              </a:pPr>
              <a:t>36</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4D70F5-370A-48CD-B5CA-54432549B8E5}" type="slidenum">
              <a:rPr lang="en-US" altLang="en-US" smtClean="0"/>
              <a:pPr>
                <a:spcBef>
                  <a:spcPct val="0"/>
                </a:spcBef>
              </a:pPr>
              <a:t>5</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256E56-A473-4E70-94EE-05A999FCC7E0}" type="slidenum">
              <a:rPr lang="en-US" altLang="en-US" smtClean="0"/>
              <a:pPr>
                <a:spcBef>
                  <a:spcPct val="0"/>
                </a:spcBef>
              </a:pPr>
              <a:t>6</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A14EF7-77E8-471D-8CF7-29FF7CA995E7}" type="slidenum">
              <a:rPr lang="en-US" altLang="en-US" smtClean="0"/>
              <a:pPr>
                <a:spcBef>
                  <a:spcPct val="0"/>
                </a:spcBef>
              </a:pPr>
              <a:t>7</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1AA08A-F614-4ADF-B28B-B118770670B0}"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9C304D-BB68-46BB-A555-F9AFC4AAC8B1}" type="slidenum">
              <a:rPr lang="en-US" altLang="en-US" smtClean="0"/>
              <a:pPr>
                <a:spcBef>
                  <a:spcPct val="0"/>
                </a:spcBef>
              </a:pPr>
              <a:t>10</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5AC32-B883-46DD-9506-D65859CF118D}" type="slidenum">
              <a:rPr lang="en-US" altLang="en-US" smtClean="0"/>
              <a:pPr>
                <a:spcBef>
                  <a:spcPct val="0"/>
                </a:spcBef>
              </a:pPr>
              <a:t>17</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defRPr>
            </a:lvl1pPr>
            <a:lvl2pPr marL="746125" indent="-285750" defTabSz="936625">
              <a:spcBef>
                <a:spcPct val="30000"/>
              </a:spcBef>
              <a:defRPr sz="1200">
                <a:solidFill>
                  <a:schemeClr val="tx1"/>
                </a:solidFill>
                <a:latin typeface="Arial" panose="020B0604020202020204" pitchFamily="34" charset="0"/>
              </a:defRPr>
            </a:lvl2pPr>
            <a:lvl3pPr marL="1147763" indent="-228600" defTabSz="936625">
              <a:spcBef>
                <a:spcPct val="30000"/>
              </a:spcBef>
              <a:defRPr sz="1200">
                <a:solidFill>
                  <a:schemeClr val="tx1"/>
                </a:solidFill>
                <a:latin typeface="Arial" panose="020B0604020202020204" pitchFamily="34" charset="0"/>
              </a:defRPr>
            </a:lvl3pPr>
            <a:lvl4pPr marL="1608138" indent="-228600" defTabSz="936625">
              <a:spcBef>
                <a:spcPct val="30000"/>
              </a:spcBef>
              <a:defRPr sz="1200">
                <a:solidFill>
                  <a:schemeClr val="tx1"/>
                </a:solidFill>
                <a:latin typeface="Arial" panose="020B0604020202020204" pitchFamily="34" charset="0"/>
              </a:defRPr>
            </a:lvl4pPr>
            <a:lvl5pPr marL="2066925" indent="-228600" defTabSz="936625">
              <a:spcBef>
                <a:spcPct val="30000"/>
              </a:spcBef>
              <a:defRPr sz="1200">
                <a:solidFill>
                  <a:schemeClr val="tx1"/>
                </a:solidFill>
                <a:latin typeface="Arial" panose="020B0604020202020204" pitchFamily="34" charset="0"/>
              </a:defRPr>
            </a:lvl5pPr>
            <a:lvl6pPr marL="2524125" indent="-228600" defTabSz="936625" eaLnBrk="0" fontAlgn="base" hangingPunct="0">
              <a:spcBef>
                <a:spcPct val="30000"/>
              </a:spcBef>
              <a:spcAft>
                <a:spcPct val="0"/>
              </a:spcAft>
              <a:defRPr sz="1200">
                <a:solidFill>
                  <a:schemeClr val="tx1"/>
                </a:solidFill>
                <a:latin typeface="Arial" panose="020B0604020202020204" pitchFamily="34" charset="0"/>
              </a:defRPr>
            </a:lvl6pPr>
            <a:lvl7pPr marL="2981325" indent="-228600" defTabSz="936625" eaLnBrk="0" fontAlgn="base" hangingPunct="0">
              <a:spcBef>
                <a:spcPct val="30000"/>
              </a:spcBef>
              <a:spcAft>
                <a:spcPct val="0"/>
              </a:spcAft>
              <a:defRPr sz="1200">
                <a:solidFill>
                  <a:schemeClr val="tx1"/>
                </a:solidFill>
                <a:latin typeface="Arial" panose="020B0604020202020204" pitchFamily="34" charset="0"/>
              </a:defRPr>
            </a:lvl7pPr>
            <a:lvl8pPr marL="3438525" indent="-228600" defTabSz="936625" eaLnBrk="0" fontAlgn="base" hangingPunct="0">
              <a:spcBef>
                <a:spcPct val="30000"/>
              </a:spcBef>
              <a:spcAft>
                <a:spcPct val="0"/>
              </a:spcAft>
              <a:defRPr sz="1200">
                <a:solidFill>
                  <a:schemeClr val="tx1"/>
                </a:solidFill>
                <a:latin typeface="Arial" panose="020B0604020202020204" pitchFamily="34" charset="0"/>
              </a:defRPr>
            </a:lvl8pPr>
            <a:lvl9pPr marL="3895725" indent="-228600" defTabSz="9366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F83BC-9DB0-4362-9B4B-2D8AF0FFF4B3}" type="slidenum">
              <a:rPr lang="en-US" altLang="en-US" smtClean="0"/>
              <a:pPr>
                <a:spcBef>
                  <a:spcPct val="0"/>
                </a:spcBef>
              </a:pPr>
              <a:t>18</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 name="Freeform 35"/>
          <p:cNvSpPr/>
          <p:nvPr/>
        </p:nvSpPr>
        <p:spPr>
          <a:xfrm>
            <a:off x="7696200" y="-228600"/>
            <a:ext cx="1514403" cy="7238999"/>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025B9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9" name="Group 8"/>
          <p:cNvGrpSpPr/>
          <p:nvPr/>
        </p:nvGrpSpPr>
        <p:grpSpPr>
          <a:xfrm>
            <a:off x="5166688" y="-8466"/>
            <a:ext cx="4043915" cy="6858001"/>
            <a:chOff x="5166688" y="-8466"/>
            <a:chExt cx="4043915" cy="6858001"/>
          </a:xfrm>
        </p:grpSpPr>
        <p:cxnSp>
          <p:nvCxnSpPr>
            <p:cNvPr id="28" name="Straight Connector 27"/>
            <p:cNvCxnSpPr/>
            <p:nvPr/>
          </p:nvCxnSpPr>
          <p:spPr>
            <a:xfrm flipV="1">
              <a:off x="5166688" y="4167139"/>
              <a:ext cx="404391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88756" y="-8466"/>
              <a:ext cx="1225698"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00206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4B1646-0181-4138-943C-9E635E19C84C}" type="slidenum">
              <a:rPr lang="en-US" altLang="en-US" smtClean="0"/>
              <a:pPr>
                <a:defRPr/>
              </a:pPr>
              <a:t>‹#›</a:t>
            </a:fld>
            <a:endParaRPr lang="en-US" altLang="en-US"/>
          </a:p>
        </p:txBody>
      </p:sp>
      <p:sp>
        <p:nvSpPr>
          <p:cNvPr id="16" name="Freeform 15"/>
          <p:cNvSpPr/>
          <p:nvPr/>
        </p:nvSpPr>
        <p:spPr>
          <a:xfrm>
            <a:off x="-1" y="-152400"/>
            <a:ext cx="1063993" cy="708328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9" name="Picture 18" title="Department of Labor Black and White Seal"/>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7475251" y="152400"/>
            <a:ext cx="1187026" cy="1187026"/>
          </a:xfrm>
          <a:prstGeom prst="rect">
            <a:avLst/>
          </a:prstGeom>
          <a:noFill/>
          <a:ln>
            <a:noFill/>
          </a:ln>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5251" y="150974"/>
            <a:ext cx="1188452" cy="1188452"/>
          </a:xfrm>
          <a:prstGeom prst="rect">
            <a:avLst/>
          </a:prstGeom>
        </p:spPr>
      </p:pic>
    </p:spTree>
    <p:extLst>
      <p:ext uri="{BB962C8B-B14F-4D97-AF65-F5344CB8AC3E}">
        <p14:creationId xmlns:p14="http://schemas.microsoft.com/office/powerpoint/2010/main" val="19564869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982510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3992" y="359601"/>
            <a:ext cx="6994814" cy="1356009"/>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978" y="2160590"/>
            <a:ext cx="6347714" cy="38807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EDA89F40-5FE2-4509-A5DE-3E9EF35331B4}" type="slidenum">
              <a:rPr lang="en-US" altLang="en-US" smtClean="0"/>
              <a:pPr>
                <a:defRPr/>
              </a:pPr>
              <a:t>‹#›</a:t>
            </a:fld>
            <a:endParaRPr lang="en-US" altLang="en-US"/>
          </a:p>
        </p:txBody>
      </p:sp>
      <p:sp>
        <p:nvSpPr>
          <p:cNvPr id="18" name="Rectangle 12"/>
          <p:cNvSpPr txBox="1">
            <a:spLocks noChangeArrowheads="1"/>
          </p:cNvSpPr>
          <p:nvPr/>
        </p:nvSpPr>
        <p:spPr>
          <a:xfrm>
            <a:off x="0" y="6486342"/>
            <a:ext cx="9144000" cy="365127"/>
          </a:xfrm>
          <a:prstGeom prst="rect">
            <a:avLst/>
          </a:prstGeom>
          <a:noFill/>
          <a:effectLst/>
        </p:spPr>
        <p:txBody>
          <a:bodyPr vert="horz" lIns="91440" tIns="45720" rIns="91440" bIns="45720" rtlCol="0" anchor="ctr">
            <a:normAutofit fontScale="400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Office of Labor-Management Standards (OLMS)</a:t>
            </a:r>
            <a:br>
              <a:rPr lang="en-US" alt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en-US" sz="2800" b="0"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https://www.dol.gov/olms/</a:t>
            </a:r>
          </a:p>
        </p:txBody>
      </p:sp>
      <p:pic>
        <p:nvPicPr>
          <p:cNvPr id="27" name="Picture 26" title="Department of Labor Blue Sea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409" y="307691"/>
            <a:ext cx="603817" cy="603817"/>
          </a:xfrm>
          <a:prstGeom prst="rect">
            <a:avLst/>
          </a:prstGeom>
        </p:spPr>
      </p:pic>
      <p:sp>
        <p:nvSpPr>
          <p:cNvPr id="16" name="Freeform 15"/>
          <p:cNvSpPr/>
          <p:nvPr/>
        </p:nvSpPr>
        <p:spPr>
          <a:xfrm>
            <a:off x="-1" y="0"/>
            <a:ext cx="1063993" cy="6858002"/>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Freeform 16"/>
          <p:cNvSpPr/>
          <p:nvPr/>
        </p:nvSpPr>
        <p:spPr>
          <a:xfrm>
            <a:off x="7696200" y="-8467"/>
            <a:ext cx="1447800" cy="6866469"/>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rgbClr val="025B9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015856453"/>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l" defTabSz="457200" rtl="0" eaLnBrk="1" latinLnBrk="0" hangingPunct="1">
        <a:spcBef>
          <a:spcPct val="0"/>
        </a:spcBef>
        <a:buNone/>
        <a:defRPr sz="3600" b="1" i="0" kern="1200" cap="none" baseline="0">
          <a:solidFill>
            <a:schemeClr val="accent2">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dol.gov/OLM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ol.gov/OLM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dol.gov/olms/regs/compliance/efs/efshelp.ht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olms-public@dol.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dol.gov/ol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143000" y="3733800"/>
            <a:ext cx="5826719" cy="1905000"/>
          </a:xfrm>
        </p:spPr>
        <p:txBody>
          <a:bodyPr>
            <a:noAutofit/>
          </a:bodyPr>
          <a:lstStyle/>
          <a:p>
            <a:r>
              <a:rPr lang="en-US" altLang="en-US" sz="3600" b="1" dirty="0">
                <a:solidFill>
                  <a:schemeClr val="bg1">
                    <a:lumMod val="50000"/>
                  </a:schemeClr>
                </a:solidFill>
              </a:rPr>
              <a:t>Guide to </a:t>
            </a:r>
            <a:br>
              <a:rPr lang="en-US" altLang="en-US" sz="3600" b="1" dirty="0">
                <a:solidFill>
                  <a:schemeClr val="bg1">
                    <a:lumMod val="50000"/>
                  </a:schemeClr>
                </a:solidFill>
              </a:rPr>
            </a:br>
            <a:r>
              <a:rPr lang="en-US" altLang="en-US" sz="3600" b="1" dirty="0">
                <a:solidFill>
                  <a:schemeClr val="bg1">
                    <a:lumMod val="50000"/>
                  </a:schemeClr>
                </a:solidFill>
              </a:rPr>
              <a:t>Using EFS </a:t>
            </a:r>
            <a:r>
              <a:rPr lang="en-US" altLang="en-US" sz="3600" b="1" dirty="0" smtClean="0">
                <a:solidFill>
                  <a:schemeClr val="bg1">
                    <a:lumMod val="50000"/>
                  </a:schemeClr>
                </a:solidFill>
              </a:rPr>
              <a:t>Preparing </a:t>
            </a:r>
            <a:r>
              <a:rPr lang="en-US" altLang="en-US" sz="3600" b="1" dirty="0">
                <a:solidFill>
                  <a:schemeClr val="bg1">
                    <a:lumMod val="50000"/>
                  </a:schemeClr>
                </a:solidFill>
              </a:rPr>
              <a:t>Form LM-21</a:t>
            </a:r>
            <a:endParaRPr lang="en-US" sz="3600" b="1" dirty="0">
              <a:solidFill>
                <a:schemeClr val="bg1">
                  <a:lumMod val="50000"/>
                </a:schemeClr>
              </a:solidFill>
            </a:endParaRPr>
          </a:p>
        </p:txBody>
      </p:sp>
      <p:sp>
        <p:nvSpPr>
          <p:cNvPr id="5" name="Title 4"/>
          <p:cNvSpPr>
            <a:spLocks noGrp="1"/>
          </p:cNvSpPr>
          <p:nvPr>
            <p:ph type="ctrTitle"/>
          </p:nvPr>
        </p:nvSpPr>
        <p:spPr>
          <a:xfrm>
            <a:off x="838200" y="2087498"/>
            <a:ext cx="5826719" cy="1646302"/>
          </a:xfrm>
        </p:spPr>
        <p:txBody>
          <a:bodyPr/>
          <a:lstStyle/>
          <a:p>
            <a:pPr algn="l"/>
            <a:r>
              <a:rPr lang="en-US" dirty="0" smtClean="0"/>
              <a:t>ELECTRONIC FORMS SYSTEM (EFS)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430" t="9937" r="62482" b="28210"/>
          <a:stretch/>
        </p:blipFill>
        <p:spPr bwMode="auto">
          <a:xfrm>
            <a:off x="1066800" y="1828800"/>
            <a:ext cx="6374594"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9986" y="367183"/>
            <a:ext cx="6994814" cy="547217"/>
          </a:xfrm>
        </p:spPr>
        <p:txBody>
          <a:bodyPr>
            <a:noAutofit/>
          </a:bodyPr>
          <a:lstStyle/>
          <a:p>
            <a:r>
              <a:rPr lang="en-US" sz="2800" dirty="0" smtClean="0">
                <a:solidFill>
                  <a:srgbClr val="174261"/>
                </a:solidFill>
                <a:latin typeface="+mj-lt"/>
              </a:rPr>
              <a:t>Select Report Type</a:t>
            </a:r>
            <a:endParaRPr lang="en-US" sz="2800" dirty="0">
              <a:solidFill>
                <a:srgbClr val="174261"/>
              </a:solidFill>
              <a:latin typeface="+mj-lt"/>
            </a:endParaRPr>
          </a:p>
        </p:txBody>
      </p:sp>
      <p:sp>
        <p:nvSpPr>
          <p:cNvPr id="3" name="Content Placeholder 2"/>
          <p:cNvSpPr>
            <a:spLocks noGrp="1"/>
          </p:cNvSpPr>
          <p:nvPr>
            <p:ph idx="4294967295"/>
          </p:nvPr>
        </p:nvSpPr>
        <p:spPr>
          <a:xfrm>
            <a:off x="990600" y="914400"/>
            <a:ext cx="7772400" cy="685800"/>
          </a:xfrm>
        </p:spPr>
        <p:txBody>
          <a:bodyPr>
            <a:noAutofit/>
          </a:bodyPr>
          <a:lstStyle/>
          <a:p>
            <a:pPr marL="0" indent="0">
              <a:buNone/>
            </a:pPr>
            <a:r>
              <a:rPr lang="en-US" altLang="en-US" dirty="0">
                <a:solidFill>
                  <a:schemeClr val="tx1"/>
                </a:solidFill>
              </a:rPr>
              <a:t>You must select the type of report you are filing</a:t>
            </a:r>
            <a:r>
              <a:rPr lang="en-US" altLang="en-US" dirty="0" smtClean="0">
                <a:solidFill>
                  <a:schemeClr val="tx1"/>
                </a:solidFill>
              </a:rPr>
              <a:t>.  Select “LM-20/21”, </a:t>
            </a:r>
          </a:p>
          <a:p>
            <a:pPr marL="0" indent="0">
              <a:buNone/>
            </a:pPr>
            <a:r>
              <a:rPr lang="en-US" altLang="en-US" dirty="0" smtClean="0">
                <a:solidFill>
                  <a:schemeClr val="tx1"/>
                </a:solidFill>
              </a:rPr>
              <a:t>then </a:t>
            </a:r>
            <a:r>
              <a:rPr lang="en-US" altLang="en-US" dirty="0">
                <a:solidFill>
                  <a:schemeClr val="tx1"/>
                </a:solidFill>
              </a:rPr>
              <a:t>Next</a:t>
            </a:r>
            <a:r>
              <a:rPr lang="en-US" altLang="en-US" dirty="0" smtClean="0">
                <a:solidFill>
                  <a:schemeClr val="tx1"/>
                </a:solidFill>
              </a:rPr>
              <a: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Box 3"/>
          <p:cNvSpPr txBox="1">
            <a:spLocks noChangeArrowheads="1"/>
          </p:cNvSpPr>
          <p:nvPr/>
        </p:nvSpPr>
        <p:spPr bwMode="auto">
          <a:xfrm>
            <a:off x="2019300" y="422275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00"/>
          </a:p>
        </p:txBody>
      </p:sp>
      <p:pic>
        <p:nvPicPr>
          <p:cNvPr id="2" name="Picture 1"/>
          <p:cNvPicPr>
            <a:picLocks noChangeAspect="1"/>
          </p:cNvPicPr>
          <p:nvPr/>
        </p:nvPicPr>
        <p:blipFill rotWithShape="1">
          <a:blip r:embed="rId2"/>
          <a:srcRect l="12501" t="10227" r="63145" b="34266"/>
          <a:stretch/>
        </p:blipFill>
        <p:spPr>
          <a:xfrm>
            <a:off x="990600" y="1828800"/>
            <a:ext cx="6656832" cy="4267200"/>
          </a:xfrm>
          <a:prstGeom prst="rect">
            <a:avLst/>
          </a:prstGeom>
        </p:spPr>
      </p:pic>
      <p:sp>
        <p:nvSpPr>
          <p:cNvPr id="3" name="Title 2"/>
          <p:cNvSpPr>
            <a:spLocks noGrp="1"/>
          </p:cNvSpPr>
          <p:nvPr>
            <p:ph type="title"/>
          </p:nvPr>
        </p:nvSpPr>
        <p:spPr>
          <a:xfrm>
            <a:off x="990600" y="228600"/>
            <a:ext cx="6994814" cy="608853"/>
          </a:xfrm>
        </p:spPr>
        <p:txBody>
          <a:bodyPr>
            <a:noAutofit/>
          </a:bodyPr>
          <a:lstStyle/>
          <a:p>
            <a:r>
              <a:rPr lang="en-US" altLang="en-US" sz="2800" dirty="0">
                <a:solidFill>
                  <a:srgbClr val="174261"/>
                </a:solidFill>
                <a:latin typeface="+mj-lt"/>
              </a:rPr>
              <a:t>Form LM-21 </a:t>
            </a:r>
            <a:r>
              <a:rPr lang="en-US" altLang="en-US" sz="2800" dirty="0" smtClean="0">
                <a:solidFill>
                  <a:srgbClr val="174261"/>
                </a:solidFill>
                <a:latin typeface="+mj-lt"/>
              </a:rPr>
              <a:t>Filing</a:t>
            </a:r>
            <a:endParaRPr lang="en-US" sz="2800" dirty="0">
              <a:solidFill>
                <a:schemeClr val="tx1"/>
              </a:solidFill>
              <a:latin typeface="+mj-lt"/>
            </a:endParaRPr>
          </a:p>
        </p:txBody>
      </p:sp>
      <p:sp>
        <p:nvSpPr>
          <p:cNvPr id="4" name="Content Placeholder 3"/>
          <p:cNvSpPr>
            <a:spLocks noGrp="1"/>
          </p:cNvSpPr>
          <p:nvPr>
            <p:ph idx="4294967295"/>
          </p:nvPr>
        </p:nvSpPr>
        <p:spPr>
          <a:xfrm>
            <a:off x="1063992" y="914400"/>
            <a:ext cx="7165608" cy="677862"/>
          </a:xfrm>
        </p:spPr>
        <p:txBody>
          <a:bodyPr>
            <a:normAutofit/>
          </a:bodyPr>
          <a:lstStyle/>
          <a:p>
            <a:pPr marL="0" indent="0">
              <a:buNone/>
            </a:pPr>
            <a:r>
              <a:rPr lang="en-US" altLang="en-US" dirty="0"/>
              <a:t>In order to complete a Form LM-21, a </a:t>
            </a:r>
            <a:r>
              <a:rPr lang="en-US" altLang="en-US" b="1" dirty="0"/>
              <a:t>Form LM-20 </a:t>
            </a:r>
            <a:r>
              <a:rPr lang="en-US" altLang="en-US" b="1" dirty="0" smtClean="0"/>
              <a:t>must have </a:t>
            </a:r>
            <a:r>
              <a:rPr lang="en-US" altLang="en-US" b="1" dirty="0"/>
              <a:t>already been submitted.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260869"/>
            <a:ext cx="6077985" cy="3987531"/>
            <a:chOff x="1752600" y="2286000"/>
            <a:chExt cx="6019800" cy="4068762"/>
          </a:xfrm>
        </p:grpSpPr>
        <p:pic>
          <p:nvPicPr>
            <p:cNvPr id="215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9452" t="10203" r="59712" b="12571"/>
            <a:stretch/>
          </p:blipFill>
          <p:spPr bwMode="auto">
            <a:xfrm>
              <a:off x="1752600" y="2286000"/>
              <a:ext cx="60198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3200400" y="4724400"/>
              <a:ext cx="1295400" cy="228600"/>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2" name="Title 1"/>
          <p:cNvSpPr>
            <a:spLocks noGrp="1"/>
          </p:cNvSpPr>
          <p:nvPr>
            <p:ph type="title"/>
          </p:nvPr>
        </p:nvSpPr>
        <p:spPr>
          <a:xfrm>
            <a:off x="1143000" y="344218"/>
            <a:ext cx="6994814" cy="542874"/>
          </a:xfrm>
        </p:spPr>
        <p:txBody>
          <a:bodyPr>
            <a:noAutofit/>
          </a:bodyPr>
          <a:lstStyle/>
          <a:p>
            <a:r>
              <a:rPr lang="en-US" altLang="en-US" sz="2800" dirty="0">
                <a:solidFill>
                  <a:srgbClr val="174261"/>
                </a:solidFill>
              </a:rPr>
              <a:t>Start A New Form </a:t>
            </a:r>
            <a:r>
              <a:rPr lang="en-US" altLang="en-US" sz="2800" dirty="0" smtClean="0">
                <a:solidFill>
                  <a:srgbClr val="174261"/>
                </a:solidFill>
              </a:rPr>
              <a:t>LM-21</a:t>
            </a:r>
            <a:endParaRPr lang="en-US" sz="2800" dirty="0">
              <a:solidFill>
                <a:schemeClr val="tx1"/>
              </a:solidFill>
            </a:endParaRPr>
          </a:p>
        </p:txBody>
      </p:sp>
      <p:sp>
        <p:nvSpPr>
          <p:cNvPr id="5" name="Content Placeholder 4"/>
          <p:cNvSpPr>
            <a:spLocks noGrp="1"/>
          </p:cNvSpPr>
          <p:nvPr>
            <p:ph idx="4294967295"/>
          </p:nvPr>
        </p:nvSpPr>
        <p:spPr>
          <a:xfrm>
            <a:off x="990600" y="902475"/>
            <a:ext cx="7467600" cy="1143000"/>
          </a:xfrm>
        </p:spPr>
        <p:txBody>
          <a:bodyPr>
            <a:normAutofit fontScale="92500" lnSpcReduction="20000"/>
          </a:bodyPr>
          <a:lstStyle/>
          <a:p>
            <a:pPr marL="0" indent="0">
              <a:lnSpc>
                <a:spcPct val="120000"/>
              </a:lnSpc>
              <a:spcBef>
                <a:spcPts val="0"/>
              </a:spcBef>
              <a:buNone/>
            </a:pPr>
            <a:r>
              <a:rPr lang="en-US" altLang="en-US" dirty="0">
                <a:solidFill>
                  <a:schemeClr val="tx1"/>
                </a:solidFill>
              </a:rPr>
              <a:t>From the top menu, you can begin a new form, find a form </a:t>
            </a:r>
            <a:r>
              <a:rPr lang="en-US" altLang="en-US" dirty="0" smtClean="0">
                <a:solidFill>
                  <a:schemeClr val="tx1"/>
                </a:solidFill>
              </a:rPr>
              <a:t>in progress </a:t>
            </a:r>
            <a:r>
              <a:rPr lang="en-US" altLang="en-US" dirty="0">
                <a:solidFill>
                  <a:schemeClr val="tx1"/>
                </a:solidFill>
              </a:rPr>
              <a:t>or view a form already submitted. To begin a new </a:t>
            </a:r>
            <a:r>
              <a:rPr lang="en-US" altLang="en-US" dirty="0" smtClean="0">
                <a:solidFill>
                  <a:schemeClr val="tx1"/>
                </a:solidFill>
              </a:rPr>
              <a:t>form, select </a:t>
            </a:r>
            <a:r>
              <a:rPr lang="en-US" altLang="en-US" dirty="0">
                <a:solidFill>
                  <a:schemeClr val="tx1"/>
                </a:solidFill>
              </a:rPr>
              <a:t>“Register A New LM-20/LM-21 Filer.” If you have previously </a:t>
            </a:r>
            <a:r>
              <a:rPr lang="en-US" altLang="en-US" dirty="0" smtClean="0">
                <a:solidFill>
                  <a:schemeClr val="tx1"/>
                </a:solidFill>
              </a:rPr>
              <a:t>filed a Form LM-21, </a:t>
            </a:r>
            <a:r>
              <a:rPr lang="en-US" altLang="en-US" dirty="0">
                <a:solidFill>
                  <a:schemeClr val="tx1"/>
                </a:solidFill>
              </a:rPr>
              <a:t>select </a:t>
            </a:r>
            <a:r>
              <a:rPr lang="en-US" altLang="en-US" dirty="0" smtClean="0">
                <a:solidFill>
                  <a:schemeClr val="tx1"/>
                </a:solidFill>
              </a:rPr>
              <a:t>“Locate </a:t>
            </a:r>
            <a:r>
              <a:rPr lang="en-US" altLang="en-US" dirty="0">
                <a:solidFill>
                  <a:schemeClr val="tx1"/>
                </a:solidFill>
              </a:rPr>
              <a:t>An Existing LM-20/LM-21 </a:t>
            </a:r>
            <a:r>
              <a:rPr lang="en-US" altLang="en-US" dirty="0" smtClean="0">
                <a:solidFill>
                  <a:schemeClr val="tx1"/>
                </a:solidFill>
              </a:rPr>
              <a:t>Filer” </a:t>
            </a:r>
            <a:r>
              <a:rPr lang="en-US" altLang="en-US" dirty="0">
                <a:solidFill>
                  <a:schemeClr val="tx1"/>
                </a:solidFill>
              </a:rPr>
              <a:t>Tab. </a:t>
            </a:r>
          </a:p>
          <a:p>
            <a:pPr marL="0" indent="0">
              <a:buNone/>
            </a:pPr>
            <a:endParaRPr lang="en-US" dirty="0">
              <a:solidFill>
                <a:schemeClr val="tx1"/>
              </a:solidFill>
            </a:endParaRPr>
          </a:p>
        </p:txBody>
      </p:sp>
    </p:spTree>
    <p:extLst>
      <p:ext uri="{BB962C8B-B14F-4D97-AF65-F5344CB8AC3E}">
        <p14:creationId xmlns:p14="http://schemas.microsoft.com/office/powerpoint/2010/main" val="1222272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3992" y="2514600"/>
            <a:ext cx="6019800" cy="3581400"/>
            <a:chOff x="1544638" y="1838325"/>
            <a:chExt cx="6456362" cy="4181475"/>
          </a:xfrm>
        </p:grpSpPr>
        <p:pic>
          <p:nvPicPr>
            <p:cNvPr id="2355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9187" t="9387" r="59013" b="23953"/>
            <a:stretch/>
          </p:blipFill>
          <p:spPr bwMode="auto">
            <a:xfrm>
              <a:off x="1544638" y="1838325"/>
              <a:ext cx="6456362"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Line 23"/>
            <p:cNvSpPr>
              <a:spLocks noChangeShapeType="1"/>
            </p:cNvSpPr>
            <p:nvPr/>
          </p:nvSpPr>
          <p:spPr bwMode="auto">
            <a:xfrm flipV="1">
              <a:off x="4610100" y="5410200"/>
              <a:ext cx="304800" cy="381000"/>
            </a:xfrm>
            <a:prstGeom prst="line">
              <a:avLst/>
            </a:prstGeom>
            <a:noFill/>
            <a:ln w="381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 name="Title 1"/>
          <p:cNvSpPr>
            <a:spLocks noGrp="1"/>
          </p:cNvSpPr>
          <p:nvPr>
            <p:ph type="title"/>
          </p:nvPr>
        </p:nvSpPr>
        <p:spPr>
          <a:xfrm>
            <a:off x="1063992" y="457200"/>
            <a:ext cx="6994814" cy="917304"/>
          </a:xfrm>
        </p:spPr>
        <p:txBody>
          <a:bodyPr>
            <a:noAutofit/>
          </a:bodyPr>
          <a:lstStyle/>
          <a:p>
            <a:r>
              <a:rPr lang="en-US" altLang="en-US" sz="2800" dirty="0">
                <a:solidFill>
                  <a:srgbClr val="174261"/>
                </a:solidFill>
              </a:rPr>
              <a:t>Start a New LM-21 – Registering the </a:t>
            </a:r>
            <a:r>
              <a:rPr lang="en-US" altLang="en-US" sz="2800" dirty="0" smtClean="0">
                <a:solidFill>
                  <a:srgbClr val="174261"/>
                </a:solidFill>
              </a:rPr>
              <a:t>Organization</a:t>
            </a:r>
            <a:endParaRPr lang="en-US" sz="2800" dirty="0">
              <a:solidFill>
                <a:schemeClr val="tx1"/>
              </a:solidFill>
            </a:endParaRPr>
          </a:p>
        </p:txBody>
      </p:sp>
      <p:sp>
        <p:nvSpPr>
          <p:cNvPr id="3" name="Content Placeholder 2"/>
          <p:cNvSpPr>
            <a:spLocks noGrp="1"/>
          </p:cNvSpPr>
          <p:nvPr>
            <p:ph idx="4294967295"/>
          </p:nvPr>
        </p:nvSpPr>
        <p:spPr>
          <a:xfrm>
            <a:off x="914400" y="1429305"/>
            <a:ext cx="7543800" cy="704295"/>
          </a:xfrm>
        </p:spPr>
        <p:txBody>
          <a:bodyPr>
            <a:noAutofit/>
          </a:bodyPr>
          <a:lstStyle/>
          <a:p>
            <a:pPr marL="0" indent="0">
              <a:lnSpc>
                <a:spcPct val="120000"/>
              </a:lnSpc>
              <a:spcBef>
                <a:spcPts val="0"/>
              </a:spcBef>
              <a:buNone/>
            </a:pPr>
            <a:r>
              <a:rPr lang="en-US" altLang="en-US" dirty="0"/>
              <a:t>Fill in the organization name and address to register </a:t>
            </a:r>
            <a:r>
              <a:rPr lang="en-US" altLang="en-US" dirty="0" smtClean="0"/>
              <a:t>the organization</a:t>
            </a:r>
            <a:r>
              <a:rPr lang="en-US" altLang="en-US" dirty="0"/>
              <a:t>. Then select </a:t>
            </a:r>
            <a:r>
              <a:rPr lang="en-US" altLang="en-US" dirty="0" smtClean="0"/>
              <a:t>“Register </a:t>
            </a:r>
            <a:r>
              <a:rPr lang="en-US" altLang="en-US" dirty="0"/>
              <a:t>the </a:t>
            </a:r>
            <a:r>
              <a:rPr lang="en-US" altLang="en-US" dirty="0" smtClean="0"/>
              <a:t>organization”. </a:t>
            </a:r>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3048000"/>
            <a:ext cx="6508750" cy="3124200"/>
            <a:chOff x="1828800" y="2133600"/>
            <a:chExt cx="5715000" cy="2743200"/>
          </a:xfrm>
        </p:grpSpPr>
        <p:pic>
          <p:nvPicPr>
            <p:cNvPr id="7" name="Picture 6"/>
            <p:cNvPicPr/>
            <p:nvPr/>
          </p:nvPicPr>
          <p:blipFill rotWithShape="1">
            <a:blip r:embed="rId2"/>
            <a:srcRect l="9519" t="10254" r="60187" b="40998"/>
            <a:stretch/>
          </p:blipFill>
          <p:spPr bwMode="auto">
            <a:xfrm>
              <a:off x="1828800" y="2133600"/>
              <a:ext cx="5715000" cy="2743200"/>
            </a:xfrm>
            <a:prstGeom prst="rect">
              <a:avLst/>
            </a:prstGeom>
            <a:ln>
              <a:noFill/>
            </a:ln>
            <a:extLst>
              <a:ext uri="{53640926-AAD7-44D8-BBD7-CCE9431645EC}">
                <a14:shadowObscured xmlns:a14="http://schemas.microsoft.com/office/drawing/2010/main"/>
              </a:ext>
            </a:extLst>
          </p:spPr>
        </p:pic>
        <p:sp>
          <p:nvSpPr>
            <p:cNvPr id="8" name="Text Box 2"/>
            <p:cNvSpPr txBox="1">
              <a:spLocks noChangeArrowheads="1"/>
            </p:cNvSpPr>
            <p:nvPr/>
          </p:nvSpPr>
          <p:spPr bwMode="auto">
            <a:xfrm>
              <a:off x="5212080" y="4114800"/>
              <a:ext cx="497378" cy="137160"/>
            </a:xfrm>
            <a:prstGeom prst="rect">
              <a:avLst/>
            </a:prstGeom>
            <a:solidFill>
              <a:schemeClr val="bg1">
                <a:lumMod val="75000"/>
              </a:schemeClr>
            </a:solidFill>
            <a:ln w="9525">
              <a:noFill/>
              <a:miter lim="800000"/>
              <a:headEnd/>
              <a:tailEnd/>
            </a:ln>
          </p:spPr>
          <p:txBody>
            <a:bodyPr/>
            <a:lstStyle/>
            <a:p>
              <a:pPr>
                <a:lnSpc>
                  <a:spcPct val="107000"/>
                </a:lnSpc>
                <a:spcBef>
                  <a:spcPts val="0"/>
                </a:spcBef>
                <a:spcAft>
                  <a:spcPts val="800"/>
                </a:spcAft>
                <a:defRPr/>
              </a:pPr>
              <a:r>
                <a:rPr lang="en-US" sz="700" dirty="0">
                  <a:ea typeface="Calibri" panose="020F0502020204030204" pitchFamily="34" charset="0"/>
                  <a:cs typeface="Times New Roman" panose="02020603050405020304" pitchFamily="18" charset="0"/>
                </a:rPr>
                <a:t>12345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2590800" y="4114800"/>
              <a:ext cx="609600" cy="137160"/>
            </a:xfrm>
            <a:prstGeom prst="rect">
              <a:avLst/>
            </a:prstGeom>
            <a:solidFill>
              <a:schemeClr val="bg1">
                <a:lumMod val="75000"/>
              </a:schemeClr>
            </a:solidFill>
            <a:ln w="9525">
              <a:noFill/>
              <a:miter lim="800000"/>
              <a:headEnd/>
              <a:tailEnd/>
            </a:ln>
          </p:spPr>
          <p:txBody>
            <a:bodyPr/>
            <a:lstStyle/>
            <a:p>
              <a:pPr>
                <a:lnSpc>
                  <a:spcPct val="107000"/>
                </a:lnSpc>
                <a:spcBef>
                  <a:spcPts val="0"/>
                </a:spcBef>
                <a:spcAft>
                  <a:spcPts val="800"/>
                </a:spcAft>
                <a:defRPr/>
              </a:pPr>
              <a:r>
                <a:rPr lang="en-US" sz="700" dirty="0">
                  <a:ea typeface="Calibri" panose="020F0502020204030204" pitchFamily="34" charset="0"/>
                  <a:cs typeface="Times New Roman" panose="02020603050405020304" pitchFamily="18" charset="0"/>
                </a:rPr>
                <a:t>123456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itle 2"/>
          <p:cNvSpPr>
            <a:spLocks noGrp="1"/>
          </p:cNvSpPr>
          <p:nvPr>
            <p:ph type="title"/>
          </p:nvPr>
        </p:nvSpPr>
        <p:spPr>
          <a:xfrm>
            <a:off x="990600" y="179246"/>
            <a:ext cx="6994814" cy="658954"/>
          </a:xfrm>
        </p:spPr>
        <p:txBody>
          <a:bodyPr>
            <a:noAutofit/>
          </a:bodyPr>
          <a:lstStyle/>
          <a:p>
            <a:r>
              <a:rPr lang="en-US" altLang="en-US" sz="2800" dirty="0">
                <a:solidFill>
                  <a:srgbClr val="174261"/>
                </a:solidFill>
              </a:rPr>
              <a:t>Start a New </a:t>
            </a:r>
            <a:r>
              <a:rPr lang="en-US" altLang="en-US" sz="2800" dirty="0" smtClean="0">
                <a:solidFill>
                  <a:srgbClr val="174261"/>
                </a:solidFill>
              </a:rPr>
              <a:t>LM-21</a:t>
            </a:r>
            <a:endParaRPr lang="en-US" sz="2800" dirty="0">
              <a:solidFill>
                <a:schemeClr val="tx1"/>
              </a:solidFill>
            </a:endParaRPr>
          </a:p>
        </p:txBody>
      </p:sp>
      <p:sp>
        <p:nvSpPr>
          <p:cNvPr id="4" name="Content Placeholder 3"/>
          <p:cNvSpPr>
            <a:spLocks noGrp="1"/>
          </p:cNvSpPr>
          <p:nvPr>
            <p:ph idx="4294967295"/>
          </p:nvPr>
        </p:nvSpPr>
        <p:spPr>
          <a:xfrm>
            <a:off x="1066800" y="838200"/>
            <a:ext cx="7315200" cy="1851660"/>
          </a:xfrm>
        </p:spPr>
        <p:txBody>
          <a:bodyPr>
            <a:noAutofit/>
          </a:bodyPr>
          <a:lstStyle/>
          <a:p>
            <a:pPr>
              <a:spcBef>
                <a:spcPts val="0"/>
              </a:spcBef>
              <a:spcAft>
                <a:spcPts val="600"/>
              </a:spcAft>
              <a:buFont typeface="Wingdings" panose="05000000000000000000" pitchFamily="2" charset="2"/>
              <a:buChar char="Ø"/>
            </a:pPr>
            <a:r>
              <a:rPr lang="en-US" altLang="en-US" dirty="0"/>
              <a:t>Once registered, you will be provided with the File </a:t>
            </a:r>
            <a:r>
              <a:rPr lang="en-US" altLang="en-US" dirty="0" smtClean="0"/>
              <a:t>Number and </a:t>
            </a:r>
            <a:r>
              <a:rPr lang="en-US" altLang="en-US" dirty="0"/>
              <a:t>Access Key.  </a:t>
            </a:r>
          </a:p>
          <a:p>
            <a:pPr>
              <a:spcBef>
                <a:spcPts val="0"/>
              </a:spcBef>
              <a:spcAft>
                <a:spcPts val="600"/>
              </a:spcAft>
              <a:buFont typeface="Wingdings" panose="05000000000000000000" pitchFamily="2" charset="2"/>
              <a:buChar char="Ø"/>
            </a:pPr>
            <a:r>
              <a:rPr lang="en-US" altLang="en-US" dirty="0" smtClean="0"/>
              <a:t>A LM-20 form must </a:t>
            </a:r>
            <a:r>
              <a:rPr lang="en-US" altLang="en-US" dirty="0"/>
              <a:t>be filed prior to completing and filing </a:t>
            </a:r>
            <a:r>
              <a:rPr lang="en-US" altLang="en-US" dirty="0" smtClean="0"/>
              <a:t>a LM-21 form.  If </a:t>
            </a:r>
            <a:r>
              <a:rPr lang="en-US" altLang="en-US" dirty="0"/>
              <a:t>a </a:t>
            </a:r>
            <a:r>
              <a:rPr lang="en-US" altLang="en-US" dirty="0" smtClean="0"/>
              <a:t>LM-20 form has </a:t>
            </a:r>
            <a:r>
              <a:rPr lang="en-US" altLang="en-US" dirty="0"/>
              <a:t>not already been completed, </a:t>
            </a:r>
            <a:r>
              <a:rPr lang="en-US" altLang="en-US" dirty="0" smtClean="0"/>
              <a:t>the 	“</a:t>
            </a:r>
            <a:r>
              <a:rPr lang="en-US" altLang="en-US" dirty="0"/>
              <a:t>Start New LM-21” tab will be grayed out, requiring you to </a:t>
            </a:r>
            <a:r>
              <a:rPr lang="en-US" altLang="en-US" dirty="0" smtClean="0"/>
              <a:t>complete a LM-20 form first.</a:t>
            </a:r>
            <a:endParaRPr lang="en-US" altLang="en-US" dirty="0"/>
          </a:p>
        </p:txBody>
      </p:sp>
    </p:spTree>
    <p:extLst>
      <p:ext uri="{BB962C8B-B14F-4D97-AF65-F5344CB8AC3E}">
        <p14:creationId xmlns:p14="http://schemas.microsoft.com/office/powerpoint/2010/main" val="263401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227751"/>
            <a:ext cx="6994814" cy="533400"/>
          </a:xfrm>
        </p:spPr>
        <p:txBody>
          <a:bodyPr>
            <a:noAutofit/>
          </a:bodyPr>
          <a:lstStyle/>
          <a:p>
            <a:r>
              <a:rPr lang="en-US" altLang="en-US" sz="2800" dirty="0">
                <a:solidFill>
                  <a:srgbClr val="174261"/>
                </a:solidFill>
              </a:rPr>
              <a:t>Start a New </a:t>
            </a:r>
            <a:r>
              <a:rPr lang="en-US" altLang="en-US" sz="2800" dirty="0" smtClean="0">
                <a:solidFill>
                  <a:srgbClr val="174261"/>
                </a:solidFill>
              </a:rPr>
              <a:t>LM-21</a:t>
            </a:r>
            <a:endParaRPr lang="en-US" sz="2800" dirty="0">
              <a:solidFill>
                <a:schemeClr val="tx1"/>
              </a:solidFill>
            </a:endParaRPr>
          </a:p>
        </p:txBody>
      </p:sp>
      <p:sp>
        <p:nvSpPr>
          <p:cNvPr id="4" name="Content Placeholder 3"/>
          <p:cNvSpPr>
            <a:spLocks noGrp="1"/>
          </p:cNvSpPr>
          <p:nvPr>
            <p:ph idx="4294967295"/>
          </p:nvPr>
        </p:nvSpPr>
        <p:spPr>
          <a:xfrm>
            <a:off x="1066800" y="761151"/>
            <a:ext cx="7239000" cy="914400"/>
          </a:xfrm>
        </p:spPr>
        <p:txBody>
          <a:bodyPr>
            <a:noAutofit/>
          </a:bodyPr>
          <a:lstStyle/>
          <a:p>
            <a:pPr marL="0" indent="0">
              <a:lnSpc>
                <a:spcPct val="120000"/>
              </a:lnSpc>
              <a:spcBef>
                <a:spcPts val="0"/>
              </a:spcBef>
              <a:buNone/>
            </a:pPr>
            <a:r>
              <a:rPr lang="en-US" altLang="en-US" dirty="0" smtClean="0"/>
              <a:t>Now that your registration is complete, select “Start </a:t>
            </a:r>
            <a:r>
              <a:rPr lang="en-US" altLang="en-US" dirty="0"/>
              <a:t>New LM-21.”</a:t>
            </a:r>
          </a:p>
          <a:p>
            <a:endParaRPr lang="en-US" dirty="0"/>
          </a:p>
        </p:txBody>
      </p:sp>
      <p:grpSp>
        <p:nvGrpSpPr>
          <p:cNvPr id="6" name="Group 5"/>
          <p:cNvGrpSpPr/>
          <p:nvPr/>
        </p:nvGrpSpPr>
        <p:grpSpPr>
          <a:xfrm>
            <a:off x="1032295" y="1828800"/>
            <a:ext cx="6666462" cy="4419600"/>
            <a:chOff x="990600" y="1546690"/>
            <a:chExt cx="6807530" cy="4854110"/>
          </a:xfrm>
        </p:grpSpPr>
        <p:pic>
          <p:nvPicPr>
            <p:cNvPr id="2" name="Picture 1"/>
            <p:cNvPicPr>
              <a:picLocks noChangeAspect="1"/>
            </p:cNvPicPr>
            <p:nvPr/>
          </p:nvPicPr>
          <p:blipFill rotWithShape="1">
            <a:blip r:embed="rId2"/>
            <a:srcRect l="12498" t="12772" r="62595" b="24085"/>
            <a:stretch/>
          </p:blipFill>
          <p:spPr>
            <a:xfrm>
              <a:off x="990600" y="1546690"/>
              <a:ext cx="6807530" cy="4854110"/>
            </a:xfrm>
            <a:prstGeom prst="rect">
              <a:avLst/>
            </a:prstGeom>
          </p:spPr>
        </p:pic>
        <p:sp>
          <p:nvSpPr>
            <p:cNvPr id="5" name="Rectangle 4"/>
            <p:cNvSpPr/>
            <p:nvPr/>
          </p:nvSpPr>
          <p:spPr>
            <a:xfrm>
              <a:off x="3886200" y="33528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71600" y="2209800"/>
            <a:ext cx="5715000" cy="3909980"/>
            <a:chOff x="1524000" y="1828800"/>
            <a:chExt cx="6224270" cy="4443380"/>
          </a:xfrm>
        </p:grpSpPr>
        <p:pic>
          <p:nvPicPr>
            <p:cNvPr id="6" name="Picture 5"/>
            <p:cNvPicPr/>
            <p:nvPr/>
          </p:nvPicPr>
          <p:blipFill rotWithShape="1">
            <a:blip r:embed="rId2"/>
            <a:srcRect l="9092" t="10254" r="59570" b="10205"/>
            <a:stretch/>
          </p:blipFill>
          <p:spPr bwMode="auto">
            <a:xfrm>
              <a:off x="1524000" y="1828800"/>
              <a:ext cx="6224270" cy="4443380"/>
            </a:xfrm>
            <a:prstGeom prst="rect">
              <a:avLst/>
            </a:prstGeom>
            <a:ln>
              <a:noFill/>
            </a:ln>
            <a:extLst>
              <a:ext uri="{53640926-AAD7-44D8-BBD7-CCE9431645EC}">
                <a14:shadowObscured xmlns:a14="http://schemas.microsoft.com/office/drawing/2010/main"/>
              </a:ext>
            </a:extLst>
          </p:spPr>
        </p:pic>
        <p:sp>
          <p:nvSpPr>
            <p:cNvPr id="7" name="Rectangle 6"/>
            <p:cNvSpPr/>
            <p:nvPr/>
          </p:nvSpPr>
          <p:spPr bwMode="auto">
            <a:xfrm>
              <a:off x="1676400" y="5791200"/>
              <a:ext cx="1371600" cy="152400"/>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1691640" y="3456432"/>
              <a:ext cx="5867400" cy="365760"/>
            </a:xfrm>
            <a:prstGeom prst="rect">
              <a:avLst/>
            </a:prstGeom>
            <a:solidFill>
              <a:schemeClr val="bg1"/>
            </a:solidFill>
            <a:ln>
              <a:noFill/>
            </a:ln>
          </p:spPr>
          <p:txBody>
            <a:bodyPr wrap="square" rtlCol="0">
              <a:spAutoFit/>
            </a:bodyPr>
            <a:lstStyle/>
            <a:p>
              <a:endParaRPr lang="en-US" dirty="0"/>
            </a:p>
          </p:txBody>
        </p:sp>
      </p:grpSp>
      <p:sp>
        <p:nvSpPr>
          <p:cNvPr id="2" name="Title 1"/>
          <p:cNvSpPr>
            <a:spLocks noGrp="1"/>
          </p:cNvSpPr>
          <p:nvPr>
            <p:ph type="title"/>
          </p:nvPr>
        </p:nvSpPr>
        <p:spPr>
          <a:xfrm>
            <a:off x="1051052" y="342204"/>
            <a:ext cx="6994814" cy="526226"/>
          </a:xfrm>
        </p:spPr>
        <p:txBody>
          <a:bodyPr>
            <a:noAutofit/>
          </a:bodyPr>
          <a:lstStyle/>
          <a:p>
            <a:r>
              <a:rPr lang="en-US" altLang="en-US" sz="2800" dirty="0" smtClean="0">
                <a:solidFill>
                  <a:srgbClr val="174261"/>
                </a:solidFill>
              </a:rPr>
              <a:t>Locating an Existing LM form</a:t>
            </a:r>
            <a:endParaRPr lang="en-US" sz="2800" dirty="0">
              <a:solidFill>
                <a:schemeClr val="tx1"/>
              </a:solidFill>
            </a:endParaRPr>
          </a:p>
        </p:txBody>
      </p:sp>
      <p:sp>
        <p:nvSpPr>
          <p:cNvPr id="3" name="Content Placeholder 2"/>
          <p:cNvSpPr>
            <a:spLocks noGrp="1"/>
          </p:cNvSpPr>
          <p:nvPr>
            <p:ph idx="4294967295"/>
          </p:nvPr>
        </p:nvSpPr>
        <p:spPr>
          <a:xfrm>
            <a:off x="1051052" y="894453"/>
            <a:ext cx="7205662" cy="1011057"/>
          </a:xfrm>
        </p:spPr>
        <p:txBody>
          <a:bodyPr>
            <a:noAutofit/>
          </a:bodyPr>
          <a:lstStyle/>
          <a:p>
            <a:pPr marL="0" indent="0">
              <a:lnSpc>
                <a:spcPct val="120000"/>
              </a:lnSpc>
              <a:spcBef>
                <a:spcPts val="0"/>
              </a:spcBef>
              <a:buNone/>
            </a:pPr>
            <a:r>
              <a:rPr lang="en-US" altLang="en-US" dirty="0" smtClean="0"/>
              <a:t>Select </a:t>
            </a:r>
            <a:r>
              <a:rPr lang="en-US" altLang="en-US" dirty="0"/>
              <a:t>“Locate An Existing LM-20/LM-21 Filer</a:t>
            </a:r>
            <a:r>
              <a:rPr lang="en-US" altLang="en-US" dirty="0" smtClean="0"/>
              <a:t>” and </a:t>
            </a:r>
            <a:r>
              <a:rPr lang="en-US" altLang="en-US" dirty="0"/>
              <a:t>enter either the file number, filer’s name or organization </a:t>
            </a:r>
            <a:r>
              <a:rPr lang="en-US" altLang="en-US" dirty="0" smtClean="0"/>
              <a:t>name </a:t>
            </a:r>
            <a:r>
              <a:rPr lang="en-US" altLang="en-US" dirty="0"/>
              <a:t>to search for an existing filer</a:t>
            </a:r>
            <a:r>
              <a:rPr lang="en-US" altLang="en-US" dirty="0" smtClean="0"/>
              <a:t>.</a:t>
            </a:r>
            <a:endParaRPr lang="en-US" dirty="0"/>
          </a:p>
        </p:txBody>
      </p:sp>
    </p:spTree>
    <p:extLst>
      <p:ext uri="{BB962C8B-B14F-4D97-AF65-F5344CB8AC3E}">
        <p14:creationId xmlns:p14="http://schemas.microsoft.com/office/powerpoint/2010/main" val="4267154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4400" y="2362200"/>
            <a:ext cx="6750374" cy="2980829"/>
            <a:chOff x="1101003" y="2048371"/>
            <a:chExt cx="5715001" cy="2523629"/>
          </a:xfrm>
        </p:grpSpPr>
        <p:pic>
          <p:nvPicPr>
            <p:cNvPr id="9" name="Picture 8"/>
            <p:cNvPicPr>
              <a:picLocks noChangeAspect="1"/>
            </p:cNvPicPr>
            <p:nvPr/>
          </p:nvPicPr>
          <p:blipFill rotWithShape="1">
            <a:blip r:embed="rId3"/>
            <a:srcRect l="73379" t="18694" r="833" b="40797"/>
            <a:stretch/>
          </p:blipFill>
          <p:spPr>
            <a:xfrm>
              <a:off x="1101003" y="2048371"/>
              <a:ext cx="5715001" cy="2523629"/>
            </a:xfrm>
            <a:prstGeom prst="rect">
              <a:avLst/>
            </a:prstGeom>
          </p:spPr>
        </p:pic>
        <p:sp>
          <p:nvSpPr>
            <p:cNvPr id="26632" name="Oval 12"/>
            <p:cNvSpPr>
              <a:spLocks noChangeArrowheads="1"/>
            </p:cNvSpPr>
            <p:nvPr/>
          </p:nvSpPr>
          <p:spPr bwMode="auto">
            <a:xfrm>
              <a:off x="1143000" y="2819400"/>
              <a:ext cx="889480" cy="323395"/>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66800" y="283401"/>
            <a:ext cx="6994814" cy="630999"/>
          </a:xfrm>
        </p:spPr>
        <p:txBody>
          <a:bodyPr>
            <a:normAutofit/>
          </a:bodyPr>
          <a:lstStyle/>
          <a:p>
            <a:r>
              <a:rPr lang="en-US" altLang="en-US" sz="2800" dirty="0">
                <a:solidFill>
                  <a:srgbClr val="174261"/>
                </a:solidFill>
              </a:rPr>
              <a:t>LM-21 Forms In </a:t>
            </a:r>
            <a:r>
              <a:rPr lang="en-US" altLang="en-US" sz="2800" dirty="0" smtClean="0">
                <a:solidFill>
                  <a:srgbClr val="174261"/>
                </a:solidFill>
              </a:rPr>
              <a:t>Progress</a:t>
            </a:r>
            <a:endParaRPr lang="en-US" sz="2800" dirty="0">
              <a:solidFill>
                <a:srgbClr val="174261"/>
              </a:solidFill>
            </a:endParaRPr>
          </a:p>
        </p:txBody>
      </p:sp>
      <p:sp>
        <p:nvSpPr>
          <p:cNvPr id="4" name="Content Placeholder 3"/>
          <p:cNvSpPr>
            <a:spLocks noGrp="1"/>
          </p:cNvSpPr>
          <p:nvPr>
            <p:ph idx="4294967295"/>
          </p:nvPr>
        </p:nvSpPr>
        <p:spPr>
          <a:xfrm>
            <a:off x="1066800" y="914400"/>
            <a:ext cx="7620000" cy="1333750"/>
          </a:xfrm>
        </p:spPr>
        <p:txBody>
          <a:bodyPr>
            <a:noAutofit/>
          </a:bodyPr>
          <a:lstStyle/>
          <a:p>
            <a:pPr marL="0" indent="0">
              <a:lnSpc>
                <a:spcPct val="110000"/>
              </a:lnSpc>
              <a:spcBef>
                <a:spcPts val="0"/>
              </a:spcBef>
              <a:buNone/>
            </a:pPr>
            <a:r>
              <a:rPr lang="en-US" altLang="en-US" dirty="0"/>
              <a:t>If you have previously started </a:t>
            </a:r>
            <a:r>
              <a:rPr lang="en-US" altLang="en-US" dirty="0" smtClean="0"/>
              <a:t>a LM-21 form, </a:t>
            </a:r>
            <a:r>
              <a:rPr lang="en-US" altLang="en-US" dirty="0"/>
              <a:t>after logging in, </a:t>
            </a:r>
            <a:r>
              <a:rPr lang="en-US" altLang="en-US" dirty="0" smtClean="0"/>
              <a:t>the </a:t>
            </a:r>
            <a:r>
              <a:rPr lang="en-US" altLang="en-US" dirty="0"/>
              <a:t>Forms in Progress will appear. Select the box next to the </a:t>
            </a:r>
            <a:r>
              <a:rPr lang="en-US" altLang="en-US" dirty="0" smtClean="0"/>
              <a:t>file number </a:t>
            </a:r>
            <a:r>
              <a:rPr lang="en-US" altLang="en-US" dirty="0"/>
              <a:t>and the available forms will appear. Select the form </a:t>
            </a:r>
            <a:r>
              <a:rPr lang="en-US" altLang="en-US" dirty="0" smtClean="0"/>
              <a:t>and continue </a:t>
            </a:r>
            <a:r>
              <a:rPr lang="en-US" altLang="en-US" dirty="0"/>
              <a:t>completing or editing the Form LM-21.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4"/>
          <p:cNvSpPr txBox="1">
            <a:spLocks noChangeArrowheads="1"/>
          </p:cNvSpPr>
          <p:nvPr/>
        </p:nvSpPr>
        <p:spPr bwMode="auto">
          <a:xfrm>
            <a:off x="-85407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4" name="Group 3"/>
          <p:cNvGrpSpPr/>
          <p:nvPr/>
        </p:nvGrpSpPr>
        <p:grpSpPr>
          <a:xfrm>
            <a:off x="914400" y="3276600"/>
            <a:ext cx="6705600" cy="3124200"/>
            <a:chOff x="1355293" y="2416057"/>
            <a:chExt cx="6145530" cy="3298943"/>
          </a:xfrm>
        </p:grpSpPr>
        <p:pic>
          <p:nvPicPr>
            <p:cNvPr id="10" name="Picture 9"/>
            <p:cNvPicPr/>
            <p:nvPr/>
          </p:nvPicPr>
          <p:blipFill rotWithShape="1">
            <a:blip r:embed="rId3"/>
            <a:srcRect l="9294" t="10254" r="59295" b="29808"/>
            <a:stretch/>
          </p:blipFill>
          <p:spPr bwMode="auto">
            <a:xfrm>
              <a:off x="1355293" y="2416057"/>
              <a:ext cx="6145530" cy="3298943"/>
            </a:xfrm>
            <a:prstGeom prst="rect">
              <a:avLst/>
            </a:prstGeom>
            <a:ln>
              <a:noFill/>
            </a:ln>
            <a:extLst>
              <a:ext uri="{53640926-AAD7-44D8-BBD7-CCE9431645EC}">
                <a14:shadowObscured xmlns:a14="http://schemas.microsoft.com/office/drawing/2010/main"/>
              </a:ext>
            </a:extLst>
          </p:spPr>
        </p:pic>
        <p:sp>
          <p:nvSpPr>
            <p:cNvPr id="28680" name="Oval 1"/>
            <p:cNvSpPr>
              <a:spLocks noChangeArrowheads="1"/>
            </p:cNvSpPr>
            <p:nvPr/>
          </p:nvSpPr>
          <p:spPr bwMode="auto">
            <a:xfrm>
              <a:off x="2743200" y="3048000"/>
              <a:ext cx="685800" cy="3048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 name="TextBox 2"/>
            <p:cNvSpPr txBox="1"/>
            <p:nvPr/>
          </p:nvSpPr>
          <p:spPr>
            <a:xfrm>
              <a:off x="2286000" y="3733800"/>
              <a:ext cx="914400" cy="73152"/>
            </a:xfrm>
            <a:prstGeom prst="rect">
              <a:avLst/>
            </a:prstGeom>
            <a:solidFill>
              <a:schemeClr val="bg1"/>
            </a:solidFill>
          </p:spPr>
          <p:txBody>
            <a:bodyPr wrap="square" rtlCol="0">
              <a:spAutoFit/>
            </a:bodyPr>
            <a:lstStyle/>
            <a:p>
              <a:endParaRPr lang="en-US" sz="100" dirty="0"/>
            </a:p>
          </p:txBody>
        </p:sp>
        <p:sp>
          <p:nvSpPr>
            <p:cNvPr id="12" name="TextBox 11"/>
            <p:cNvSpPr txBox="1"/>
            <p:nvPr/>
          </p:nvSpPr>
          <p:spPr>
            <a:xfrm>
              <a:off x="2438400" y="3836120"/>
              <a:ext cx="914400" cy="73152"/>
            </a:xfrm>
            <a:prstGeom prst="rect">
              <a:avLst/>
            </a:prstGeom>
            <a:solidFill>
              <a:schemeClr val="bg1"/>
            </a:solidFill>
          </p:spPr>
          <p:txBody>
            <a:bodyPr wrap="square" rtlCol="0">
              <a:spAutoFit/>
            </a:bodyPr>
            <a:lstStyle/>
            <a:p>
              <a:endParaRPr lang="en-US" sz="100" dirty="0"/>
            </a:p>
          </p:txBody>
        </p:sp>
        <p:sp>
          <p:nvSpPr>
            <p:cNvPr id="13" name="TextBox 12"/>
            <p:cNvSpPr txBox="1"/>
            <p:nvPr/>
          </p:nvSpPr>
          <p:spPr>
            <a:xfrm>
              <a:off x="4343400" y="3731380"/>
              <a:ext cx="1188720" cy="73152"/>
            </a:xfrm>
            <a:prstGeom prst="rect">
              <a:avLst/>
            </a:prstGeom>
            <a:solidFill>
              <a:schemeClr val="bg1"/>
            </a:solidFill>
          </p:spPr>
          <p:txBody>
            <a:bodyPr wrap="square" rtlCol="0">
              <a:spAutoFit/>
            </a:bodyPr>
            <a:lstStyle/>
            <a:p>
              <a:endParaRPr lang="en-US" sz="100" dirty="0"/>
            </a:p>
          </p:txBody>
        </p:sp>
        <p:sp>
          <p:nvSpPr>
            <p:cNvPr id="14" name="TextBox 13"/>
            <p:cNvSpPr txBox="1"/>
            <p:nvPr/>
          </p:nvSpPr>
          <p:spPr>
            <a:xfrm>
              <a:off x="4480560" y="3840480"/>
              <a:ext cx="914400" cy="73152"/>
            </a:xfrm>
            <a:prstGeom prst="rect">
              <a:avLst/>
            </a:prstGeom>
            <a:solidFill>
              <a:schemeClr val="bg1"/>
            </a:solidFill>
          </p:spPr>
          <p:txBody>
            <a:bodyPr wrap="square" rtlCol="0">
              <a:spAutoFit/>
            </a:bodyPr>
            <a:lstStyle/>
            <a:p>
              <a:endParaRPr lang="en-US" sz="100" dirty="0"/>
            </a:p>
          </p:txBody>
        </p:sp>
        <p:sp>
          <p:nvSpPr>
            <p:cNvPr id="15" name="TextBox 14"/>
            <p:cNvSpPr txBox="1"/>
            <p:nvPr/>
          </p:nvSpPr>
          <p:spPr>
            <a:xfrm>
              <a:off x="3657600" y="3840480"/>
              <a:ext cx="365760" cy="73152"/>
            </a:xfrm>
            <a:prstGeom prst="rect">
              <a:avLst/>
            </a:prstGeom>
            <a:solidFill>
              <a:schemeClr val="bg1"/>
            </a:solidFill>
          </p:spPr>
          <p:txBody>
            <a:bodyPr wrap="square" rtlCol="0">
              <a:spAutoFit/>
            </a:bodyPr>
            <a:lstStyle/>
            <a:p>
              <a:endParaRPr lang="en-US" sz="100" dirty="0"/>
            </a:p>
          </p:txBody>
        </p:sp>
        <p:sp>
          <p:nvSpPr>
            <p:cNvPr id="16" name="TextBox 15"/>
            <p:cNvSpPr txBox="1"/>
            <p:nvPr/>
          </p:nvSpPr>
          <p:spPr>
            <a:xfrm>
              <a:off x="3733800" y="3733800"/>
              <a:ext cx="365760" cy="73152"/>
            </a:xfrm>
            <a:prstGeom prst="rect">
              <a:avLst/>
            </a:prstGeom>
            <a:solidFill>
              <a:schemeClr val="bg1"/>
            </a:solidFill>
          </p:spPr>
          <p:txBody>
            <a:bodyPr wrap="square" rtlCol="0">
              <a:spAutoFit/>
            </a:bodyPr>
            <a:lstStyle/>
            <a:p>
              <a:endParaRPr lang="en-US" sz="100" dirty="0"/>
            </a:p>
          </p:txBody>
        </p:sp>
        <p:sp>
          <p:nvSpPr>
            <p:cNvPr id="17" name="TextBox 16"/>
            <p:cNvSpPr txBox="1"/>
            <p:nvPr/>
          </p:nvSpPr>
          <p:spPr>
            <a:xfrm>
              <a:off x="6035040" y="3840480"/>
              <a:ext cx="518160" cy="68792"/>
            </a:xfrm>
            <a:prstGeom prst="rect">
              <a:avLst/>
            </a:prstGeom>
            <a:solidFill>
              <a:schemeClr val="bg1"/>
            </a:solidFill>
          </p:spPr>
          <p:txBody>
            <a:bodyPr wrap="square" rtlCol="0">
              <a:spAutoFit/>
            </a:bodyPr>
            <a:lstStyle/>
            <a:p>
              <a:endParaRPr lang="en-US" sz="100" dirty="0"/>
            </a:p>
          </p:txBody>
        </p:sp>
        <p:sp>
          <p:nvSpPr>
            <p:cNvPr id="18" name="TextBox 17"/>
            <p:cNvSpPr txBox="1"/>
            <p:nvPr/>
          </p:nvSpPr>
          <p:spPr>
            <a:xfrm>
              <a:off x="6035040" y="3749040"/>
              <a:ext cx="518160" cy="68792"/>
            </a:xfrm>
            <a:prstGeom prst="rect">
              <a:avLst/>
            </a:prstGeom>
            <a:solidFill>
              <a:schemeClr val="bg1"/>
            </a:solidFill>
          </p:spPr>
          <p:txBody>
            <a:bodyPr wrap="square" rtlCol="0">
              <a:spAutoFit/>
            </a:bodyPr>
            <a:lstStyle/>
            <a:p>
              <a:endParaRPr lang="en-US" sz="100" dirty="0"/>
            </a:p>
          </p:txBody>
        </p:sp>
      </p:grpSp>
      <p:sp>
        <p:nvSpPr>
          <p:cNvPr id="2" name="Title 1"/>
          <p:cNvSpPr>
            <a:spLocks noGrp="1"/>
          </p:cNvSpPr>
          <p:nvPr>
            <p:ph type="title"/>
          </p:nvPr>
        </p:nvSpPr>
        <p:spPr>
          <a:xfrm>
            <a:off x="996351" y="314498"/>
            <a:ext cx="6994814" cy="671567"/>
          </a:xfrm>
        </p:spPr>
        <p:txBody>
          <a:bodyPr>
            <a:noAutofit/>
          </a:bodyPr>
          <a:lstStyle/>
          <a:p>
            <a:r>
              <a:rPr lang="en-US" altLang="en-US" sz="2800" dirty="0">
                <a:solidFill>
                  <a:srgbClr val="174261"/>
                </a:solidFill>
              </a:rPr>
              <a:t>Form LM-21 – Submitted </a:t>
            </a:r>
            <a:r>
              <a:rPr lang="en-US" altLang="en-US" sz="2800" dirty="0" smtClean="0">
                <a:solidFill>
                  <a:srgbClr val="174261"/>
                </a:solidFill>
              </a:rPr>
              <a:t>Forms</a:t>
            </a:r>
            <a:endParaRPr lang="en-US" sz="2800" dirty="0">
              <a:solidFill>
                <a:schemeClr val="tx1"/>
              </a:solidFill>
            </a:endParaRPr>
          </a:p>
        </p:txBody>
      </p:sp>
      <p:sp>
        <p:nvSpPr>
          <p:cNvPr id="5" name="Content Placeholder 4"/>
          <p:cNvSpPr>
            <a:spLocks noGrp="1"/>
          </p:cNvSpPr>
          <p:nvPr>
            <p:ph idx="4294967295"/>
          </p:nvPr>
        </p:nvSpPr>
        <p:spPr>
          <a:xfrm>
            <a:off x="990600" y="876266"/>
            <a:ext cx="7532425" cy="2247934"/>
          </a:xfrm>
        </p:spPr>
        <p:txBody>
          <a:bodyPr>
            <a:noAutofit/>
          </a:bodyPr>
          <a:lstStyle/>
          <a:p>
            <a:pPr>
              <a:spcBef>
                <a:spcPct val="0"/>
              </a:spcBef>
              <a:spcAft>
                <a:spcPts val="600"/>
              </a:spcAft>
              <a:buFont typeface="Wingdings" panose="05000000000000000000" pitchFamily="2" charset="2"/>
              <a:buChar char="Ø"/>
            </a:pPr>
            <a:r>
              <a:rPr lang="en-US" altLang="en-US" sz="1600" dirty="0"/>
              <a:t>If you need to amend </a:t>
            </a:r>
            <a:r>
              <a:rPr lang="en-US" altLang="en-US" sz="1600" dirty="0" smtClean="0"/>
              <a:t>a </a:t>
            </a:r>
            <a:r>
              <a:rPr lang="en-US" altLang="en-US" sz="1600" dirty="0"/>
              <a:t>LM-21 </a:t>
            </a:r>
            <a:r>
              <a:rPr lang="en-US" altLang="en-US" sz="1600" dirty="0" smtClean="0"/>
              <a:t>form report </a:t>
            </a:r>
            <a:r>
              <a:rPr lang="en-US" altLang="en-US" sz="1600" dirty="0"/>
              <a:t>that </a:t>
            </a:r>
            <a:r>
              <a:rPr lang="en-US" altLang="en-US" sz="1600" dirty="0" smtClean="0"/>
              <a:t>you previously </a:t>
            </a:r>
            <a:r>
              <a:rPr lang="en-US" altLang="en-US" sz="1600" dirty="0"/>
              <a:t>submitted </a:t>
            </a:r>
            <a:r>
              <a:rPr lang="en-US" altLang="en-US" sz="1600" i="1" dirty="0"/>
              <a:t>through EFS</a:t>
            </a:r>
            <a:r>
              <a:rPr lang="en-US" altLang="en-US" sz="1600" dirty="0"/>
              <a:t>, select the </a:t>
            </a:r>
            <a:r>
              <a:rPr lang="en-US" altLang="en-US" sz="1600" dirty="0" smtClean="0"/>
              <a:t>“Submitted Forms” tab </a:t>
            </a:r>
            <a:r>
              <a:rPr lang="en-US" altLang="en-US" sz="1600" dirty="0"/>
              <a:t>to view and retrieve it.  You may then amend your report </a:t>
            </a:r>
            <a:r>
              <a:rPr lang="en-US" altLang="en-US" sz="1600" dirty="0" smtClean="0"/>
              <a:t>and </a:t>
            </a:r>
            <a:r>
              <a:rPr lang="en-US" altLang="en-US" sz="1600" dirty="0"/>
              <a:t>submit it.  </a:t>
            </a:r>
          </a:p>
          <a:p>
            <a:pPr>
              <a:spcBef>
                <a:spcPct val="0"/>
              </a:spcBef>
              <a:spcAft>
                <a:spcPts val="600"/>
              </a:spcAft>
              <a:buFont typeface="Wingdings" panose="05000000000000000000" pitchFamily="2" charset="2"/>
              <a:buChar char="Ø"/>
            </a:pPr>
            <a:r>
              <a:rPr lang="en-US" altLang="en-US" sz="1600" dirty="0"/>
              <a:t>If you need to amend </a:t>
            </a:r>
            <a:r>
              <a:rPr lang="en-US" altLang="en-US" sz="1600" dirty="0" smtClean="0"/>
              <a:t>a LM-21 form report </a:t>
            </a:r>
            <a:r>
              <a:rPr lang="en-US" altLang="en-US" sz="1600" dirty="0"/>
              <a:t>that you </a:t>
            </a:r>
            <a:r>
              <a:rPr lang="en-US" altLang="en-US" sz="1600" dirty="0" smtClean="0"/>
              <a:t>originally submitted </a:t>
            </a:r>
            <a:r>
              <a:rPr lang="en-US" altLang="en-US" sz="1600" dirty="0"/>
              <a:t>by </a:t>
            </a:r>
            <a:r>
              <a:rPr lang="en-US" altLang="en-US" sz="1600" i="1" dirty="0"/>
              <a:t>mail</a:t>
            </a:r>
            <a:r>
              <a:rPr lang="en-US" altLang="en-US" sz="1600" dirty="0"/>
              <a:t>, you may use EFS to file your amended </a:t>
            </a:r>
            <a:r>
              <a:rPr lang="en-US" altLang="en-US" sz="1600" dirty="0" smtClean="0"/>
              <a:t>report</a:t>
            </a:r>
            <a:r>
              <a:rPr lang="en-US" altLang="en-US" sz="1600" dirty="0"/>
              <a:t>.  </a:t>
            </a:r>
            <a:endParaRPr lang="en-US" altLang="en-US" sz="1600" dirty="0" smtClean="0"/>
          </a:p>
          <a:p>
            <a:pPr>
              <a:spcBef>
                <a:spcPct val="0"/>
              </a:spcBef>
              <a:spcAft>
                <a:spcPts val="600"/>
              </a:spcAft>
              <a:buFont typeface="Wingdings" panose="05000000000000000000" pitchFamily="2" charset="2"/>
              <a:buChar char="Ø"/>
            </a:pPr>
            <a:r>
              <a:rPr lang="en-US" altLang="en-US" sz="1600" dirty="0" smtClean="0"/>
              <a:t>However</a:t>
            </a:r>
            <a:r>
              <a:rPr lang="en-US" altLang="en-US" sz="1600" dirty="0"/>
              <a:t>, you will have to start a new report and re-enter information on the form, since reports that were previously </a:t>
            </a:r>
            <a:r>
              <a:rPr lang="en-US" altLang="en-US" sz="1600" dirty="0" smtClean="0"/>
              <a:t>filed manually </a:t>
            </a:r>
            <a:r>
              <a:rPr lang="en-US" altLang="en-US" sz="1600" dirty="0"/>
              <a:t>may not be viewed and retrieved in EFS</a:t>
            </a:r>
            <a:r>
              <a:rPr lang="en-US" altLang="en-US" sz="1600" dirty="0" smtClean="0"/>
              <a: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4038600"/>
            <a:ext cx="6553200" cy="2069925"/>
            <a:chOff x="990600" y="4038600"/>
            <a:chExt cx="6553200" cy="2069925"/>
          </a:xfrm>
        </p:grpSpPr>
        <p:pic>
          <p:nvPicPr>
            <p:cNvPr id="7" name="Picture 6"/>
            <p:cNvPicPr>
              <a:picLocks noChangeAspect="1"/>
            </p:cNvPicPr>
            <p:nvPr/>
          </p:nvPicPr>
          <p:blipFill rotWithShape="1">
            <a:blip r:embed="rId2"/>
            <a:srcRect l="67368" t="26026" r="8553" b="46932"/>
            <a:stretch/>
          </p:blipFill>
          <p:spPr>
            <a:xfrm>
              <a:off x="990600" y="4038600"/>
              <a:ext cx="6553200" cy="2069925"/>
            </a:xfrm>
            <a:prstGeom prst="rect">
              <a:avLst/>
            </a:prstGeom>
          </p:spPr>
        </p:pic>
        <p:sp>
          <p:nvSpPr>
            <p:cNvPr id="8" name="Oval 1"/>
            <p:cNvSpPr>
              <a:spLocks noChangeArrowheads="1"/>
            </p:cNvSpPr>
            <p:nvPr/>
          </p:nvSpPr>
          <p:spPr bwMode="auto">
            <a:xfrm>
              <a:off x="4116204" y="4724400"/>
              <a:ext cx="914400" cy="4572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 name="Title 1"/>
          <p:cNvSpPr>
            <a:spLocks noGrp="1"/>
          </p:cNvSpPr>
          <p:nvPr>
            <p:ph type="title"/>
          </p:nvPr>
        </p:nvSpPr>
        <p:spPr>
          <a:xfrm>
            <a:off x="990600" y="290513"/>
            <a:ext cx="6994814" cy="1004887"/>
          </a:xfrm>
        </p:spPr>
        <p:txBody>
          <a:bodyPr>
            <a:noAutofit/>
          </a:bodyPr>
          <a:lstStyle/>
          <a:p>
            <a:r>
              <a:rPr lang="en-US" altLang="en-US" sz="2800" dirty="0">
                <a:solidFill>
                  <a:srgbClr val="174261"/>
                </a:solidFill>
              </a:rPr>
              <a:t>LM-21 Access Key – How To Share </a:t>
            </a:r>
            <a:r>
              <a:rPr lang="en-US" altLang="en-US" sz="2800" dirty="0" smtClean="0">
                <a:solidFill>
                  <a:srgbClr val="174261"/>
                </a:solidFill>
              </a:rPr>
              <a:t>Forms</a:t>
            </a:r>
            <a:endParaRPr lang="en-US" sz="2800" dirty="0">
              <a:solidFill>
                <a:schemeClr val="tx1"/>
              </a:solidFill>
            </a:endParaRPr>
          </a:p>
        </p:txBody>
      </p:sp>
      <p:sp>
        <p:nvSpPr>
          <p:cNvPr id="5" name="TextBox 4"/>
          <p:cNvSpPr txBox="1"/>
          <p:nvPr/>
        </p:nvSpPr>
        <p:spPr>
          <a:xfrm>
            <a:off x="990600" y="1233487"/>
            <a:ext cx="7275001" cy="2554545"/>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1600" dirty="0">
                <a:solidFill>
                  <a:schemeClr val="tx1">
                    <a:lumMod val="75000"/>
                    <a:lumOff val="25000"/>
                  </a:schemeClr>
                </a:solidFill>
              </a:rPr>
              <a:t>The Access Key is a private key that gives filers the ability to allow others to help prepare the Form LM-21 report.  A filer can log into the EFS system using his or her own user ID and password, and can use the filer’s Access Key to link to the filer and view and edit reports.  If forgotten, the Access Key can always be retrieved by selecting the Access Key tab. </a:t>
            </a:r>
          </a:p>
          <a:p>
            <a:pPr marL="285750" indent="-285750">
              <a:buClr>
                <a:schemeClr val="accent1"/>
              </a:buClr>
              <a:buFont typeface="Wingdings" panose="05000000000000000000" pitchFamily="2" charset="2"/>
              <a:buChar char="Ø"/>
            </a:pPr>
            <a:endParaRPr lang="en-US" sz="1600" dirty="0">
              <a:solidFill>
                <a:schemeClr val="tx1">
                  <a:lumMod val="75000"/>
                  <a:lumOff val="25000"/>
                </a:schemeClr>
              </a:solidFill>
            </a:endParaRPr>
          </a:p>
          <a:p>
            <a:pPr marL="285750" indent="-285750">
              <a:buClr>
                <a:schemeClr val="accent1"/>
              </a:buClr>
              <a:buFont typeface="Wingdings" panose="05000000000000000000" pitchFamily="2" charset="2"/>
              <a:buChar char="Ø"/>
            </a:pPr>
            <a:r>
              <a:rPr lang="en-US" sz="1600" dirty="0">
                <a:solidFill>
                  <a:schemeClr val="tx1">
                    <a:lumMod val="75000"/>
                    <a:lumOff val="25000"/>
                  </a:schemeClr>
                </a:solidFill>
              </a:rPr>
              <a:t>A filer should only share this Access Key with individuals who are authorized to have access to the form. At no time should filers share their user name and password with anyone else.  Every user of EFS should have his or her own user ID and password.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457200"/>
            <a:ext cx="6705599" cy="761999"/>
          </a:xfrm>
        </p:spPr>
        <p:txBody>
          <a:bodyPr>
            <a:normAutofit/>
          </a:bodyPr>
          <a:lstStyle/>
          <a:p>
            <a:r>
              <a:rPr lang="en-US" sz="2800" dirty="0" smtClean="0"/>
              <a:t>DISCLAIMER</a:t>
            </a:r>
            <a:endParaRPr lang="en-US" sz="2800" dirty="0"/>
          </a:p>
        </p:txBody>
      </p:sp>
      <p:sp>
        <p:nvSpPr>
          <p:cNvPr id="3" name="TextBox 2"/>
          <p:cNvSpPr txBox="1"/>
          <p:nvPr/>
        </p:nvSpPr>
        <p:spPr>
          <a:xfrm>
            <a:off x="1986952" y="1295400"/>
            <a:ext cx="6400800" cy="2585323"/>
          </a:xfrm>
          <a:prstGeom prst="rect">
            <a:avLst/>
          </a:prstGeom>
          <a:noFill/>
        </p:spPr>
        <p:txBody>
          <a:bodyPr wrap="square" rtlCol="0">
            <a:spAutoFit/>
          </a:bodyPr>
          <a:lstStyle/>
          <a:p>
            <a:r>
              <a:rPr lang="en-US" dirty="0" smtClean="0"/>
              <a:t>Please note the Form LM-20 must be filed prior to completing the Form LM-21.</a:t>
            </a:r>
          </a:p>
          <a:p>
            <a:endParaRPr lang="en-US" dirty="0" smtClean="0"/>
          </a:p>
          <a:p>
            <a:r>
              <a:rPr lang="en-US" dirty="0" smtClean="0"/>
              <a:t>You will not be able to complete the Form LM-21 until the Form LM- 20 been submitted.</a:t>
            </a:r>
          </a:p>
          <a:p>
            <a:endParaRPr lang="en-US" dirty="0"/>
          </a:p>
          <a:p>
            <a:r>
              <a:rPr lang="en-US" altLang="en-US" dirty="0"/>
              <a:t>You can download a complete set of Form </a:t>
            </a:r>
            <a:r>
              <a:rPr lang="en-US" altLang="en-US" dirty="0" smtClean="0"/>
              <a:t>LM-20 </a:t>
            </a:r>
            <a:r>
              <a:rPr lang="en-US" altLang="en-US" dirty="0"/>
              <a:t>instructions from the </a:t>
            </a:r>
            <a:r>
              <a:rPr lang="en-US" altLang="en-US" dirty="0">
                <a:hlinkClick r:id="rId2"/>
              </a:rPr>
              <a:t>OLMS website</a:t>
            </a:r>
            <a:r>
              <a:rPr lang="en-US" alt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62" y="1295400"/>
            <a:ext cx="1066799" cy="1066799"/>
          </a:xfrm>
          <a:prstGeom prst="rect">
            <a:avLst/>
          </a:prstGeom>
        </p:spPr>
      </p:pic>
    </p:spTree>
    <p:extLst>
      <p:ext uri="{BB962C8B-B14F-4D97-AF65-F5344CB8AC3E}">
        <p14:creationId xmlns:p14="http://schemas.microsoft.com/office/powerpoint/2010/main" val="386695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2438400"/>
            <a:ext cx="7099725" cy="2541915"/>
            <a:chOff x="2057400" y="1981201"/>
            <a:chExt cx="5943601" cy="2402163"/>
          </a:xfrm>
        </p:grpSpPr>
        <p:pic>
          <p:nvPicPr>
            <p:cNvPr id="7" name="Picture 6"/>
            <p:cNvPicPr>
              <a:picLocks noChangeAspect="1"/>
            </p:cNvPicPr>
            <p:nvPr/>
          </p:nvPicPr>
          <p:blipFill rotWithShape="1">
            <a:blip r:embed="rId2"/>
            <a:srcRect l="67369" t="26025" r="8810" b="39742"/>
            <a:stretch/>
          </p:blipFill>
          <p:spPr>
            <a:xfrm>
              <a:off x="2057400" y="1981201"/>
              <a:ext cx="5943601" cy="2402163"/>
            </a:xfrm>
            <a:prstGeom prst="rect">
              <a:avLst/>
            </a:prstGeom>
          </p:spPr>
        </p:pic>
        <p:sp>
          <p:nvSpPr>
            <p:cNvPr id="8" name="Oval 1"/>
            <p:cNvSpPr>
              <a:spLocks noChangeArrowheads="1"/>
            </p:cNvSpPr>
            <p:nvPr/>
          </p:nvSpPr>
          <p:spPr bwMode="auto">
            <a:xfrm>
              <a:off x="6172200" y="2819400"/>
              <a:ext cx="1219200" cy="457200"/>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 name="Title 1"/>
          <p:cNvSpPr>
            <a:spLocks noGrp="1"/>
          </p:cNvSpPr>
          <p:nvPr>
            <p:ph type="title"/>
          </p:nvPr>
        </p:nvSpPr>
        <p:spPr>
          <a:xfrm>
            <a:off x="990600" y="228600"/>
            <a:ext cx="6994814" cy="630998"/>
          </a:xfrm>
        </p:spPr>
        <p:txBody>
          <a:bodyPr>
            <a:noAutofit/>
          </a:bodyPr>
          <a:lstStyle/>
          <a:p>
            <a:r>
              <a:rPr lang="en-US" altLang="en-US" sz="2800" dirty="0" smtClean="0">
                <a:solidFill>
                  <a:srgbClr val="174261"/>
                </a:solidFill>
              </a:rPr>
              <a:t>Resetting </a:t>
            </a:r>
            <a:r>
              <a:rPr lang="en-US" altLang="en-US" sz="2800" dirty="0">
                <a:solidFill>
                  <a:srgbClr val="174261"/>
                </a:solidFill>
              </a:rPr>
              <a:t>the Access </a:t>
            </a:r>
            <a:r>
              <a:rPr lang="en-US" altLang="en-US" sz="2800" dirty="0" smtClean="0">
                <a:solidFill>
                  <a:srgbClr val="174261"/>
                </a:solidFill>
              </a:rPr>
              <a:t>Key</a:t>
            </a:r>
            <a:endParaRPr lang="en-US" sz="2800" dirty="0">
              <a:solidFill>
                <a:srgbClr val="174261"/>
              </a:solidFill>
            </a:endParaRPr>
          </a:p>
        </p:txBody>
      </p:sp>
      <p:sp>
        <p:nvSpPr>
          <p:cNvPr id="3" name="Content Placeholder 2"/>
          <p:cNvSpPr>
            <a:spLocks noGrp="1"/>
          </p:cNvSpPr>
          <p:nvPr>
            <p:ph idx="4294967295"/>
          </p:nvPr>
        </p:nvSpPr>
        <p:spPr>
          <a:xfrm>
            <a:off x="1066800" y="990600"/>
            <a:ext cx="7359162" cy="1083153"/>
          </a:xfrm>
        </p:spPr>
        <p:txBody>
          <a:bodyPr>
            <a:normAutofit/>
          </a:bodyPr>
          <a:lstStyle/>
          <a:p>
            <a:pPr marL="0" indent="0">
              <a:buNone/>
            </a:pPr>
            <a:r>
              <a:rPr lang="en-US" altLang="en-US" dirty="0"/>
              <a:t>A filer may need to change the Access Key to prevent unauthorized access to reports. To reset the Access Key, select the Generate New Access Key button under the Access Key tab.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5"/>
          <p:cNvSpPr txBox="1">
            <a:spLocks noChangeArrowheads="1"/>
          </p:cNvSpPr>
          <p:nvPr/>
        </p:nvSpPr>
        <p:spPr bwMode="auto">
          <a:xfrm>
            <a:off x="838200" y="262966"/>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1" dirty="0"/>
          </a:p>
        </p:txBody>
      </p:sp>
      <p:grpSp>
        <p:nvGrpSpPr>
          <p:cNvPr id="3" name="Group 2"/>
          <p:cNvGrpSpPr/>
          <p:nvPr/>
        </p:nvGrpSpPr>
        <p:grpSpPr>
          <a:xfrm>
            <a:off x="1219200" y="1447800"/>
            <a:ext cx="6038491" cy="3810000"/>
            <a:chOff x="1336304" y="990600"/>
            <a:chExt cx="7212937" cy="5073015"/>
          </a:xfrm>
        </p:grpSpPr>
        <p:pic>
          <p:nvPicPr>
            <p:cNvPr id="10" name="Picture 9"/>
            <p:cNvPicPr/>
            <p:nvPr/>
          </p:nvPicPr>
          <p:blipFill rotWithShape="1">
            <a:blip r:embed="rId3"/>
            <a:srcRect l="61057" t="10254" r="11148" b="20243"/>
            <a:stretch/>
          </p:blipFill>
          <p:spPr bwMode="auto">
            <a:xfrm>
              <a:off x="1336304" y="990600"/>
              <a:ext cx="7212937" cy="5073015"/>
            </a:xfrm>
            <a:prstGeom prst="rect">
              <a:avLst/>
            </a:prstGeom>
            <a:ln>
              <a:noFill/>
            </a:ln>
            <a:extLst>
              <a:ext uri="{53640926-AAD7-44D8-BBD7-CCE9431645EC}">
                <a14:shadowObscured xmlns:a14="http://schemas.microsoft.com/office/drawing/2010/main"/>
              </a:ext>
            </a:extLst>
          </p:spPr>
        </p:pic>
        <p:sp>
          <p:nvSpPr>
            <p:cNvPr id="2" name="Rectangle 1"/>
            <p:cNvSpPr/>
            <p:nvPr/>
          </p:nvSpPr>
          <p:spPr bwMode="auto">
            <a:xfrm>
              <a:off x="2079625" y="3292473"/>
              <a:ext cx="2895600" cy="1698625"/>
            </a:xfrm>
            <a:prstGeom prst="rect">
              <a:avLst/>
            </a:prstGeom>
            <a:solidFill>
              <a:srgbClr val="FFC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a:lstStyle/>
            <a:p>
              <a:pPr eaLnBrk="1" hangingPunct="1">
                <a:defRPr/>
              </a:pPr>
              <a:r>
                <a:rPr lang="en-US" sz="1200" dirty="0">
                  <a:solidFill>
                    <a:schemeClr val="tx1"/>
                  </a:solidFill>
                </a:rPr>
                <a:t>Navigate forward and backward through the form by using the navigation arrows, or jump directly to a section by clicking on the page title on the left navigation pane. </a:t>
              </a:r>
            </a:p>
          </p:txBody>
        </p:sp>
        <p:cxnSp>
          <p:nvCxnSpPr>
            <p:cNvPr id="32776" name="Straight Arrow Connector 5"/>
            <p:cNvCxnSpPr>
              <a:cxnSpLocks noChangeShapeType="1"/>
            </p:cNvCxnSpPr>
            <p:nvPr/>
          </p:nvCxnSpPr>
          <p:spPr bwMode="auto">
            <a:xfrm flipV="1">
              <a:off x="4975225" y="1828801"/>
              <a:ext cx="3025775" cy="1943099"/>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2777" name="Straight Arrow Connector 3"/>
            <p:cNvCxnSpPr>
              <a:cxnSpLocks noChangeShapeType="1"/>
            </p:cNvCxnSpPr>
            <p:nvPr/>
          </p:nvCxnSpPr>
          <p:spPr bwMode="auto">
            <a:xfrm flipH="1" flipV="1">
              <a:off x="1752601" y="2209800"/>
              <a:ext cx="1142999" cy="990600"/>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grpSp>
      <p:sp>
        <p:nvSpPr>
          <p:cNvPr id="4" name="Title 3"/>
          <p:cNvSpPr>
            <a:spLocks noGrp="1"/>
          </p:cNvSpPr>
          <p:nvPr>
            <p:ph type="title"/>
          </p:nvPr>
        </p:nvSpPr>
        <p:spPr>
          <a:xfrm>
            <a:off x="1066800" y="480094"/>
            <a:ext cx="6994814" cy="707199"/>
          </a:xfrm>
        </p:spPr>
        <p:txBody>
          <a:bodyPr>
            <a:noAutofit/>
          </a:bodyPr>
          <a:lstStyle/>
          <a:p>
            <a:r>
              <a:rPr lang="en-US" altLang="en-US" sz="2800" dirty="0">
                <a:solidFill>
                  <a:srgbClr val="174261"/>
                </a:solidFill>
              </a:rPr>
              <a:t>Navigating the Form LM-21 in </a:t>
            </a:r>
            <a:r>
              <a:rPr lang="en-US" altLang="en-US" sz="2800" dirty="0" smtClean="0">
                <a:solidFill>
                  <a:srgbClr val="174261"/>
                </a:solidFill>
              </a:rPr>
              <a:t>EFS</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5"/>
          <p:cNvSpPr txBox="1">
            <a:spLocks noChangeArrowheads="1"/>
          </p:cNvSpPr>
          <p:nvPr/>
        </p:nvSpPr>
        <p:spPr bwMode="auto">
          <a:xfrm>
            <a:off x="-2506922" y="3128971"/>
            <a:ext cx="556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1" dirty="0"/>
          </a:p>
        </p:txBody>
      </p:sp>
      <p:grpSp>
        <p:nvGrpSpPr>
          <p:cNvPr id="2" name="Group 1"/>
          <p:cNvGrpSpPr/>
          <p:nvPr/>
        </p:nvGrpSpPr>
        <p:grpSpPr>
          <a:xfrm>
            <a:off x="1447800" y="2438400"/>
            <a:ext cx="5638800" cy="3810000"/>
            <a:chOff x="1531678" y="1745414"/>
            <a:chExt cx="6774122" cy="4712030"/>
          </a:xfrm>
        </p:grpSpPr>
        <p:pic>
          <p:nvPicPr>
            <p:cNvPr id="9" name="Picture 8"/>
            <p:cNvPicPr/>
            <p:nvPr/>
          </p:nvPicPr>
          <p:blipFill rotWithShape="1">
            <a:blip r:embed="rId3"/>
            <a:srcRect l="61058" t="10254" r="10897" b="20243"/>
            <a:stretch/>
          </p:blipFill>
          <p:spPr bwMode="auto">
            <a:xfrm>
              <a:off x="1531678" y="1745414"/>
              <a:ext cx="6774122" cy="4712030"/>
            </a:xfrm>
            <a:prstGeom prst="rect">
              <a:avLst/>
            </a:prstGeom>
            <a:ln>
              <a:noFill/>
            </a:ln>
            <a:extLst>
              <a:ext uri="{53640926-AAD7-44D8-BBD7-CCE9431645EC}">
                <a14:shadowObscured xmlns:a14="http://schemas.microsoft.com/office/drawing/2010/main"/>
              </a:ext>
            </a:extLst>
          </p:spPr>
        </p:pic>
        <p:sp>
          <p:nvSpPr>
            <p:cNvPr id="34824" name="Oval 7"/>
            <p:cNvSpPr>
              <a:spLocks noChangeArrowheads="1"/>
            </p:cNvSpPr>
            <p:nvPr/>
          </p:nvSpPr>
          <p:spPr bwMode="auto">
            <a:xfrm>
              <a:off x="4004673" y="2320925"/>
              <a:ext cx="914400" cy="346075"/>
            </a:xfrm>
            <a:prstGeom prst="ellipse">
              <a:avLst/>
            </a:prstGeom>
            <a:solidFill>
              <a:srgbClr val="FFFF99">
                <a:alpha val="32941"/>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3" name="Title 2"/>
          <p:cNvSpPr>
            <a:spLocks noGrp="1"/>
          </p:cNvSpPr>
          <p:nvPr>
            <p:ph type="title"/>
          </p:nvPr>
        </p:nvSpPr>
        <p:spPr>
          <a:xfrm>
            <a:off x="1069608" y="350922"/>
            <a:ext cx="7239000" cy="890503"/>
          </a:xfrm>
        </p:spPr>
        <p:txBody>
          <a:bodyPr>
            <a:noAutofit/>
          </a:bodyPr>
          <a:lstStyle/>
          <a:p>
            <a:r>
              <a:rPr lang="en-US" altLang="en-US" sz="2800" dirty="0">
                <a:solidFill>
                  <a:srgbClr val="174261"/>
                </a:solidFill>
              </a:rPr>
              <a:t>Accessing Form LM-21 </a:t>
            </a:r>
            <a:r>
              <a:rPr lang="en-US" altLang="en-US" sz="2800" dirty="0" smtClean="0">
                <a:solidFill>
                  <a:srgbClr val="174261"/>
                </a:solidFill>
              </a:rPr>
              <a:t>Instructions in EFS</a:t>
            </a:r>
            <a:endParaRPr lang="en-US" sz="2800" dirty="0">
              <a:solidFill>
                <a:schemeClr val="tx1"/>
              </a:solidFill>
            </a:endParaRPr>
          </a:p>
        </p:txBody>
      </p:sp>
      <p:sp>
        <p:nvSpPr>
          <p:cNvPr id="4" name="Content Placeholder 3"/>
          <p:cNvSpPr>
            <a:spLocks noGrp="1"/>
          </p:cNvSpPr>
          <p:nvPr>
            <p:ph idx="4294967295"/>
          </p:nvPr>
        </p:nvSpPr>
        <p:spPr>
          <a:xfrm>
            <a:off x="992004" y="1355725"/>
            <a:ext cx="7394208" cy="968375"/>
          </a:xfrm>
        </p:spPr>
        <p:txBody>
          <a:bodyPr/>
          <a:lstStyle/>
          <a:p>
            <a:pPr marL="0" indent="0">
              <a:buNone/>
            </a:pPr>
            <a:r>
              <a:rPr lang="en-US" altLang="en-US" dirty="0"/>
              <a:t>While working on the Form LM-21 in EFS, you can select the </a:t>
            </a:r>
            <a:r>
              <a:rPr lang="en-US" altLang="en-US" dirty="0" smtClean="0"/>
              <a:t>“Form Instructions” </a:t>
            </a:r>
            <a:r>
              <a:rPr lang="en-US" altLang="en-US" dirty="0"/>
              <a:t>button to view the </a:t>
            </a:r>
            <a:r>
              <a:rPr lang="en-US" altLang="en-US" dirty="0" smtClean="0"/>
              <a:t>complete </a:t>
            </a:r>
            <a:r>
              <a:rPr lang="en-US" altLang="en-US" dirty="0"/>
              <a:t>LM-21 </a:t>
            </a:r>
            <a:r>
              <a:rPr lang="en-US" altLang="en-US" dirty="0" smtClean="0"/>
              <a:t>Form Instructions </a:t>
            </a:r>
            <a:r>
              <a:rPr lang="en-US" altLang="en-US" dirty="0"/>
              <a:t>in a new </a:t>
            </a:r>
            <a:r>
              <a:rPr lang="en-US" altLang="en-US" dirty="0" smtClean="0"/>
              <a:t>window.</a:t>
            </a:r>
            <a:endParaRPr lang="en-US" altLang="en-US" dirty="0"/>
          </a:p>
          <a:p>
            <a:pPr marL="0" indent="0">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61058" t="10254" r="10897" b="20243"/>
          <a:stretch/>
        </p:blipFill>
        <p:spPr bwMode="auto">
          <a:xfrm>
            <a:off x="1295400" y="2667000"/>
            <a:ext cx="5912074" cy="373394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226993" y="301528"/>
            <a:ext cx="6994814" cy="935799"/>
          </a:xfrm>
        </p:spPr>
        <p:txBody>
          <a:bodyPr>
            <a:noAutofit/>
          </a:bodyPr>
          <a:lstStyle/>
          <a:p>
            <a:r>
              <a:rPr lang="en-US" altLang="en-US" sz="2800" dirty="0">
                <a:solidFill>
                  <a:srgbClr val="174261"/>
                </a:solidFill>
              </a:rPr>
              <a:t>Entering Data into the Form LM-21 in </a:t>
            </a:r>
            <a:r>
              <a:rPr lang="en-US" altLang="en-US" sz="2800" dirty="0" smtClean="0">
                <a:solidFill>
                  <a:srgbClr val="174261"/>
                </a:solidFill>
              </a:rPr>
              <a:t>EFS</a:t>
            </a:r>
            <a:r>
              <a:rPr lang="en-US" altLang="en-US" sz="2800" dirty="0">
                <a:solidFill>
                  <a:schemeClr val="tx1"/>
                </a:solidFill>
              </a:rPr>
              <a:t/>
            </a:r>
            <a:br>
              <a:rPr lang="en-US" altLang="en-US" sz="2800" dirty="0">
                <a:solidFill>
                  <a:schemeClr val="tx1"/>
                </a:solidFill>
              </a:rPr>
            </a:br>
            <a:endParaRPr lang="en-US" sz="2800" dirty="0">
              <a:solidFill>
                <a:schemeClr val="tx1"/>
              </a:solidFill>
            </a:endParaRPr>
          </a:p>
        </p:txBody>
      </p:sp>
      <p:sp>
        <p:nvSpPr>
          <p:cNvPr id="4" name="TextBox 3"/>
          <p:cNvSpPr txBox="1"/>
          <p:nvPr/>
        </p:nvSpPr>
        <p:spPr>
          <a:xfrm>
            <a:off x="914400" y="1313527"/>
            <a:ext cx="7620000" cy="1277273"/>
          </a:xfrm>
          <a:prstGeom prst="rect">
            <a:avLst/>
          </a:prstGeom>
          <a:noFill/>
        </p:spPr>
        <p:txBody>
          <a:bodyPr wrap="square" rtlCol="0">
            <a:spAutoFit/>
          </a:bodyPr>
          <a:lstStyle/>
          <a:p>
            <a:pPr marL="285750" indent="-285750">
              <a:spcAft>
                <a:spcPts val="600"/>
              </a:spcAft>
              <a:buClr>
                <a:schemeClr val="accent1"/>
              </a:buClr>
              <a:buFont typeface="Wingdings" panose="05000000000000000000" pitchFamily="2" charset="2"/>
              <a:buChar char="Ø"/>
            </a:pPr>
            <a:r>
              <a:rPr lang="en-US" dirty="0"/>
              <a:t>Enter data in all fields.  Fields that are “grayed out” may not be edited.  </a:t>
            </a:r>
          </a:p>
          <a:p>
            <a:pPr marL="285750" indent="-285750">
              <a:spcAft>
                <a:spcPts val="600"/>
              </a:spcAft>
              <a:buClr>
                <a:schemeClr val="accent1"/>
              </a:buClr>
              <a:buFont typeface="Wingdings" panose="05000000000000000000" pitchFamily="2" charset="2"/>
              <a:buChar char="Ø"/>
            </a:pPr>
            <a:r>
              <a:rPr lang="en-US" dirty="0"/>
              <a:t>It is important to save your work </a:t>
            </a:r>
            <a:r>
              <a:rPr lang="en-US" b="1" dirty="0"/>
              <a:t>often</a:t>
            </a:r>
            <a:r>
              <a:rPr lang="en-US" dirty="0"/>
              <a:t> by selecting the Save tab. The form automatically saves your work when moving between pages. If you do not save your work, you risk losing unsaved data.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6800" y="2971800"/>
            <a:ext cx="6172200" cy="3352800"/>
            <a:chOff x="1295400" y="2605088"/>
            <a:chExt cx="7155141" cy="4024312"/>
          </a:xfrm>
        </p:grpSpPr>
        <p:pic>
          <p:nvPicPr>
            <p:cNvPr id="9" name="Picture 8"/>
            <p:cNvPicPr/>
            <p:nvPr/>
          </p:nvPicPr>
          <p:blipFill rotWithShape="1">
            <a:blip r:embed="rId3"/>
            <a:srcRect l="7532" t="10254" r="51442" b="7710"/>
            <a:stretch/>
          </p:blipFill>
          <p:spPr bwMode="auto">
            <a:xfrm>
              <a:off x="1295400" y="2605088"/>
              <a:ext cx="7155141" cy="4024312"/>
            </a:xfrm>
            <a:prstGeom prst="rect">
              <a:avLst/>
            </a:prstGeom>
            <a:ln>
              <a:noFill/>
            </a:ln>
            <a:extLst>
              <a:ext uri="{53640926-AAD7-44D8-BBD7-CCE9431645EC}">
                <a14:shadowObscured xmlns:a14="http://schemas.microsoft.com/office/drawing/2010/main"/>
              </a:ext>
            </a:extLst>
          </p:spPr>
        </p:pic>
        <p:sp>
          <p:nvSpPr>
            <p:cNvPr id="2" name="Rectangle 1"/>
            <p:cNvSpPr/>
            <p:nvPr/>
          </p:nvSpPr>
          <p:spPr bwMode="auto">
            <a:xfrm>
              <a:off x="6324600" y="3505200"/>
              <a:ext cx="1066800" cy="304800"/>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4" name="Title 3"/>
          <p:cNvSpPr>
            <a:spLocks noGrp="1"/>
          </p:cNvSpPr>
          <p:nvPr>
            <p:ph type="title"/>
          </p:nvPr>
        </p:nvSpPr>
        <p:spPr>
          <a:xfrm>
            <a:off x="990600" y="295784"/>
            <a:ext cx="6994814" cy="618616"/>
          </a:xfrm>
        </p:spPr>
        <p:txBody>
          <a:bodyPr>
            <a:normAutofit/>
          </a:bodyPr>
          <a:lstStyle/>
          <a:p>
            <a:r>
              <a:rPr lang="en-US" altLang="en-US" sz="2800" dirty="0" smtClean="0">
                <a:solidFill>
                  <a:srgbClr val="174261"/>
                </a:solidFill>
              </a:rPr>
              <a:t>Statement </a:t>
            </a:r>
            <a:r>
              <a:rPr lang="en-US" altLang="en-US" sz="2800" dirty="0">
                <a:solidFill>
                  <a:srgbClr val="174261"/>
                </a:solidFill>
              </a:rPr>
              <a:t>of </a:t>
            </a:r>
            <a:r>
              <a:rPr lang="en-US" altLang="en-US" sz="2800" dirty="0" smtClean="0">
                <a:solidFill>
                  <a:srgbClr val="174261"/>
                </a:solidFill>
              </a:rPr>
              <a:t>Receipts</a:t>
            </a:r>
            <a:endParaRPr lang="en-US" sz="2800" dirty="0">
              <a:solidFill>
                <a:srgbClr val="174261"/>
              </a:solidFill>
            </a:endParaRPr>
          </a:p>
        </p:txBody>
      </p:sp>
      <p:sp>
        <p:nvSpPr>
          <p:cNvPr id="5" name="Content Placeholder 4"/>
          <p:cNvSpPr>
            <a:spLocks noGrp="1"/>
          </p:cNvSpPr>
          <p:nvPr>
            <p:ph idx="4294967295"/>
          </p:nvPr>
        </p:nvSpPr>
        <p:spPr>
          <a:xfrm>
            <a:off x="1015281" y="914400"/>
            <a:ext cx="7671519" cy="1828800"/>
          </a:xfrm>
        </p:spPr>
        <p:txBody>
          <a:bodyPr>
            <a:noAutofit/>
          </a:bodyPr>
          <a:lstStyle/>
          <a:p>
            <a:pPr marL="0" indent="0">
              <a:buNone/>
            </a:pPr>
            <a:r>
              <a:rPr lang="en-US" altLang="en-US" dirty="0"/>
              <a:t>For Item 5.a. either enter or search for the name of the </a:t>
            </a:r>
            <a:r>
              <a:rPr lang="en-US" altLang="en-US" dirty="0" smtClean="0"/>
              <a:t>employer.  </a:t>
            </a:r>
            <a:r>
              <a:rPr lang="en-US" altLang="en-US" dirty="0"/>
              <a:t>If searching, type part of the name of the employer and select search. Select the box next to the Employer name.  Select </a:t>
            </a:r>
            <a:r>
              <a:rPr lang="en-US" altLang="en-US" dirty="0" smtClean="0"/>
              <a:t>“Add </a:t>
            </a:r>
            <a:r>
              <a:rPr lang="en-US" altLang="en-US" dirty="0"/>
              <a:t>Selected </a:t>
            </a:r>
            <a:r>
              <a:rPr lang="en-US" altLang="en-US" dirty="0" smtClean="0"/>
              <a:t>Employer”. If </a:t>
            </a:r>
            <a:r>
              <a:rPr lang="en-US" altLang="en-US" dirty="0"/>
              <a:t>the exact Employer is not </a:t>
            </a:r>
            <a:r>
              <a:rPr lang="en-US" altLang="en-US" dirty="0" smtClean="0"/>
              <a:t>listed, </a:t>
            </a:r>
            <a:r>
              <a:rPr lang="en-US" altLang="en-US" dirty="0"/>
              <a:t>select </a:t>
            </a:r>
            <a:r>
              <a:rPr lang="en-US" altLang="en-US" dirty="0" smtClean="0"/>
              <a:t>“Employer </a:t>
            </a:r>
            <a:r>
              <a:rPr lang="en-US" altLang="en-US" dirty="0"/>
              <a:t>Not </a:t>
            </a:r>
            <a:r>
              <a:rPr lang="en-US" altLang="en-US" dirty="0" smtClean="0"/>
              <a:t>Found” </a:t>
            </a:r>
            <a:r>
              <a:rPr lang="en-US" altLang="en-US" dirty="0"/>
              <a:t>and manually complete Item 5.a.  If </a:t>
            </a:r>
            <a:r>
              <a:rPr lang="en-US" altLang="en-US" dirty="0" smtClean="0"/>
              <a:t>additional </a:t>
            </a:r>
            <a:r>
              <a:rPr lang="en-US" altLang="en-US" dirty="0"/>
              <a:t>e</a:t>
            </a:r>
            <a:r>
              <a:rPr lang="en-US" altLang="en-US" dirty="0" smtClean="0"/>
              <a:t>mployer(s</a:t>
            </a:r>
            <a:r>
              <a:rPr lang="en-US" altLang="en-US" dirty="0"/>
              <a:t>) need to be added, select the </a:t>
            </a:r>
            <a:r>
              <a:rPr lang="en-US" altLang="en-US" dirty="0" smtClean="0"/>
              <a:t>“Additional Employer” </a:t>
            </a:r>
            <a:r>
              <a:rPr lang="en-US" altLang="en-US" dirty="0"/>
              <a:t>tab.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9200" y="2895600"/>
            <a:ext cx="5486400" cy="3429000"/>
            <a:chOff x="0" y="1"/>
            <a:chExt cx="6172178" cy="4267736"/>
          </a:xfrm>
        </p:grpSpPr>
        <p:grpSp>
          <p:nvGrpSpPr>
            <p:cNvPr id="16" name="Group 15"/>
            <p:cNvGrpSpPr/>
            <p:nvPr/>
          </p:nvGrpSpPr>
          <p:grpSpPr>
            <a:xfrm>
              <a:off x="0" y="1"/>
              <a:ext cx="6172178" cy="4267736"/>
              <a:chOff x="37567" y="42946"/>
              <a:chExt cx="9382125" cy="6487225"/>
            </a:xfrm>
          </p:grpSpPr>
          <p:sp>
            <p:nvSpPr>
              <p:cNvPr id="18" name="Text Box 4"/>
              <p:cNvSpPr txBox="1">
                <a:spLocks noChangeArrowheads="1"/>
              </p:cNvSpPr>
              <p:nvPr/>
            </p:nvSpPr>
            <p:spPr bwMode="auto">
              <a:xfrm>
                <a:off x="761999" y="2376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9" name="Text Box 6"/>
              <p:cNvSpPr txBox="1">
                <a:spLocks noChangeArrowheads="1"/>
              </p:cNvSpPr>
              <p:nvPr/>
            </p:nvSpPr>
            <p:spPr bwMode="auto">
              <a:xfrm>
                <a:off x="1616073" y="1142852"/>
                <a:ext cx="759643" cy="384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eaVert" anchor="ctr" anchorCtr="1">
                <a:spAutoFit/>
              </a:bodyPr>
              <a:lstStyle/>
              <a:p>
                <a:pPr marL="0" marR="0" algn="ctr" eaLnBrk="0" fontAlgn="base" hangingPunct="0">
                  <a:spcBef>
                    <a:spcPts val="1080"/>
                  </a:spcBef>
                  <a:spcAft>
                    <a:spcPts val="0"/>
                  </a:spcAft>
                </a:pPr>
                <a:r>
                  <a:rPr lang="en-US" sz="1200" kern="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www.olms.dol.gov</a:t>
                </a:r>
                <a:endParaRPr lang="en-US" sz="1200">
                  <a:effectLst/>
                  <a:latin typeface="Times New Roman" panose="02020603050405020304" pitchFamily="18" charset="0"/>
                  <a:ea typeface="Times New Roman" panose="02020603050405020304" pitchFamily="18" charset="0"/>
                </a:endParaRPr>
              </a:p>
            </p:txBody>
          </p:sp>
          <p:pic>
            <p:nvPicPr>
              <p:cNvPr id="20" name="Picture 19"/>
              <p:cNvPicPr/>
              <p:nvPr/>
            </p:nvPicPr>
            <p:blipFill rotWithShape="1">
              <a:blip r:embed="rId3"/>
              <a:srcRect l="61214" t="9686" r="11206" b="22515"/>
              <a:stretch/>
            </p:blipFill>
            <p:spPr bwMode="auto">
              <a:xfrm>
                <a:off x="37567" y="42946"/>
                <a:ext cx="9382125" cy="6487225"/>
              </a:xfrm>
              <a:prstGeom prst="rect">
                <a:avLst/>
              </a:prstGeom>
              <a:ln>
                <a:noFill/>
              </a:ln>
              <a:extLst>
                <a:ext uri="{53640926-AAD7-44D8-BBD7-CCE9431645EC}">
                  <a14:shadowObscured xmlns:a14="http://schemas.microsoft.com/office/drawing/2010/main"/>
                </a:ext>
              </a:extLst>
            </p:spPr>
          </p:pic>
          <p:sp>
            <p:nvSpPr>
              <p:cNvPr id="21" name="Text Box 2"/>
              <p:cNvSpPr txBox="1">
                <a:spLocks noChangeArrowheads="1"/>
              </p:cNvSpPr>
              <p:nvPr/>
            </p:nvSpPr>
            <p:spPr bwMode="auto">
              <a:xfrm>
                <a:off x="1231899" y="3027679"/>
                <a:ext cx="520700" cy="120681"/>
              </a:xfrm>
              <a:prstGeom prst="rect">
                <a:avLst/>
              </a:prstGeom>
              <a:solidFill>
                <a:schemeClr val="bg1">
                  <a:lumMod val="85000"/>
                </a:schemeClr>
              </a:solidFill>
              <a:ln w="9525">
                <a:noFill/>
                <a:miter lim="800000"/>
                <a:headEnd/>
                <a:tailEnd/>
              </a:ln>
            </p:spPr>
            <p:txBody>
              <a:bodyPr rot="0" vert="horz" wrap="square" lIns="91440" tIns="45720" rIns="91440" bIns="45720" anchor="t" anchorCtr="0">
                <a:noAutofit/>
              </a:bodyPr>
              <a:lstStyle/>
              <a:p>
                <a:endParaRPr lang="en-US"/>
              </a:p>
            </p:txBody>
          </p:sp>
          <p:sp>
            <p:nvSpPr>
              <p:cNvPr id="22" name="Text Box 2"/>
              <p:cNvSpPr txBox="1">
                <a:spLocks noChangeArrowheads="1"/>
              </p:cNvSpPr>
              <p:nvPr/>
            </p:nvSpPr>
            <p:spPr bwMode="auto">
              <a:xfrm>
                <a:off x="2133599" y="1929161"/>
                <a:ext cx="594360" cy="137160"/>
              </a:xfrm>
              <a:prstGeom prst="rect">
                <a:avLst/>
              </a:prstGeom>
              <a:solidFill>
                <a:schemeClr val="bg1"/>
              </a:solidFill>
              <a:ln w="9525">
                <a:noFill/>
                <a:miter lim="800000"/>
                <a:headEnd/>
                <a:tailEnd/>
              </a:ln>
            </p:spPr>
            <p:txBody>
              <a:bodyPr rot="0" vert="horz" wrap="square" lIns="91440" tIns="45720" rIns="91440" bIns="45720" anchor="t" anchorCtr="0">
                <a:noAutofit/>
              </a:bodyPr>
              <a:lstStyle/>
              <a:p>
                <a:endParaRPr lang="en-US"/>
              </a:p>
            </p:txBody>
          </p:sp>
        </p:grpSp>
        <p:sp>
          <p:nvSpPr>
            <p:cNvPr id="17" name="Rectangle 16"/>
            <p:cNvSpPr/>
            <p:nvPr/>
          </p:nvSpPr>
          <p:spPr bwMode="auto">
            <a:xfrm>
              <a:off x="605481" y="3002692"/>
              <a:ext cx="2841880" cy="325244"/>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2" name="Title 1"/>
          <p:cNvSpPr>
            <a:spLocks noGrp="1"/>
          </p:cNvSpPr>
          <p:nvPr>
            <p:ph type="title"/>
          </p:nvPr>
        </p:nvSpPr>
        <p:spPr>
          <a:xfrm>
            <a:off x="1219200" y="265799"/>
            <a:ext cx="6994814" cy="554215"/>
          </a:xfrm>
        </p:spPr>
        <p:txBody>
          <a:bodyPr>
            <a:noAutofit/>
          </a:bodyPr>
          <a:lstStyle/>
          <a:p>
            <a:r>
              <a:rPr lang="en-US" altLang="en-US" sz="2800" dirty="0">
                <a:solidFill>
                  <a:srgbClr val="174261"/>
                </a:solidFill>
              </a:rPr>
              <a:t>Statement B – Statement of </a:t>
            </a:r>
            <a:r>
              <a:rPr lang="en-US" altLang="en-US" sz="2800" dirty="0" smtClean="0">
                <a:solidFill>
                  <a:srgbClr val="174261"/>
                </a:solidFill>
              </a:rPr>
              <a:t>Receipts</a:t>
            </a:r>
            <a:endParaRPr lang="en-US" sz="2800" dirty="0">
              <a:solidFill>
                <a:schemeClr val="tx1"/>
              </a:solidFill>
            </a:endParaRPr>
          </a:p>
        </p:txBody>
      </p:sp>
      <p:sp>
        <p:nvSpPr>
          <p:cNvPr id="3" name="Content Placeholder 2"/>
          <p:cNvSpPr>
            <a:spLocks noGrp="1"/>
          </p:cNvSpPr>
          <p:nvPr>
            <p:ph idx="4294967295"/>
          </p:nvPr>
        </p:nvSpPr>
        <p:spPr>
          <a:xfrm>
            <a:off x="974785" y="820014"/>
            <a:ext cx="7483415" cy="1923186"/>
          </a:xfrm>
        </p:spPr>
        <p:txBody>
          <a:bodyPr>
            <a:noAutofit/>
          </a:bodyPr>
          <a:lstStyle/>
          <a:p>
            <a:pPr>
              <a:lnSpc>
                <a:spcPct val="110000"/>
              </a:lnSpc>
              <a:spcBef>
                <a:spcPct val="0"/>
              </a:spcBef>
              <a:buClr>
                <a:srgbClr val="0066FF"/>
              </a:buClr>
              <a:buFont typeface="Wingdings" panose="05000000000000000000" pitchFamily="2" charset="2"/>
              <a:buChar char="Ø"/>
            </a:pPr>
            <a:r>
              <a:rPr lang="en-US" altLang="en-US" dirty="0"/>
              <a:t>Item 5.b: </a:t>
            </a:r>
            <a:r>
              <a:rPr lang="en-US" altLang="en-US" dirty="0" smtClean="0"/>
              <a:t>Enter </a:t>
            </a:r>
            <a:r>
              <a:rPr lang="en-US" altLang="en-US" dirty="0"/>
              <a:t>the agreement termination date for any </a:t>
            </a:r>
            <a:r>
              <a:rPr lang="en-US" altLang="en-US" dirty="0" smtClean="0"/>
              <a:t>employer listed </a:t>
            </a:r>
            <a:r>
              <a:rPr lang="en-US" altLang="en-US" dirty="0"/>
              <a:t>in Item 5.a.</a:t>
            </a:r>
          </a:p>
          <a:p>
            <a:pPr>
              <a:lnSpc>
                <a:spcPct val="110000"/>
              </a:lnSpc>
              <a:spcBef>
                <a:spcPct val="0"/>
              </a:spcBef>
              <a:buClr>
                <a:srgbClr val="0066FF"/>
              </a:buClr>
              <a:buFont typeface="Wingdings" panose="05000000000000000000" pitchFamily="2" charset="2"/>
              <a:buChar char="Ø"/>
            </a:pPr>
            <a:r>
              <a:rPr lang="en-US" altLang="en-US" dirty="0"/>
              <a:t>Item 5.c: </a:t>
            </a:r>
            <a:r>
              <a:rPr lang="en-US" altLang="en-US" dirty="0" smtClean="0"/>
              <a:t>Enter </a:t>
            </a:r>
            <a:r>
              <a:rPr lang="en-US" altLang="en-US" dirty="0"/>
              <a:t>the amount of the receipts from any employer listed in </a:t>
            </a:r>
            <a:r>
              <a:rPr lang="en-US" altLang="en-US" dirty="0" smtClean="0"/>
              <a:t>Item </a:t>
            </a:r>
            <a:r>
              <a:rPr lang="en-US" altLang="en-US" dirty="0"/>
              <a:t>5.a. that are related to labor relations advice or services during </a:t>
            </a:r>
            <a:r>
              <a:rPr lang="en-US" altLang="en-US" dirty="0" smtClean="0"/>
              <a:t>the fiscal </a:t>
            </a:r>
            <a:r>
              <a:rPr lang="en-US" altLang="en-US" dirty="0"/>
              <a:t>year. </a:t>
            </a:r>
            <a:r>
              <a:rPr lang="en-US" altLang="en-US" dirty="0" smtClean="0"/>
              <a:t>If </a:t>
            </a:r>
            <a:r>
              <a:rPr lang="en-US" altLang="en-US" dirty="0"/>
              <a:t>any receipt was not in the form of cash, indicate the </a:t>
            </a:r>
            <a:r>
              <a:rPr lang="en-US" altLang="en-US" dirty="0" smtClean="0"/>
              <a:t>type of payment and list its cash value. </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60575" t="10252" r="10677" b="35049"/>
          <a:stretch/>
        </p:blipFill>
        <p:spPr bwMode="auto">
          <a:xfrm>
            <a:off x="914400" y="3124200"/>
            <a:ext cx="6795051" cy="31242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90600" y="228601"/>
            <a:ext cx="6994814" cy="914400"/>
          </a:xfrm>
        </p:spPr>
        <p:txBody>
          <a:bodyPr>
            <a:noAutofit/>
          </a:bodyPr>
          <a:lstStyle/>
          <a:p>
            <a:r>
              <a:rPr lang="en-US" altLang="en-US" sz="2800" dirty="0">
                <a:solidFill>
                  <a:srgbClr val="174261"/>
                </a:solidFill>
              </a:rPr>
              <a:t>Entering Data into the Form LM-21 – Statement of </a:t>
            </a:r>
            <a:r>
              <a:rPr lang="en-US" altLang="en-US" sz="2800" dirty="0" smtClean="0">
                <a:solidFill>
                  <a:srgbClr val="174261"/>
                </a:solidFill>
              </a:rPr>
              <a:t>Disbursements</a:t>
            </a:r>
            <a:endParaRPr lang="en-US" sz="2800" dirty="0">
              <a:solidFill>
                <a:schemeClr val="tx1"/>
              </a:solidFill>
            </a:endParaRPr>
          </a:p>
        </p:txBody>
      </p:sp>
      <p:sp>
        <p:nvSpPr>
          <p:cNvPr id="3" name="Content Placeholder 2"/>
          <p:cNvSpPr>
            <a:spLocks noGrp="1"/>
          </p:cNvSpPr>
          <p:nvPr>
            <p:ph idx="4294967295"/>
          </p:nvPr>
        </p:nvSpPr>
        <p:spPr>
          <a:xfrm>
            <a:off x="990600" y="1295400"/>
            <a:ext cx="7467600" cy="1676400"/>
          </a:xfrm>
        </p:spPr>
        <p:txBody>
          <a:bodyPr>
            <a:noAutofit/>
          </a:bodyPr>
          <a:lstStyle/>
          <a:p>
            <a:pPr marL="0" indent="0">
              <a:lnSpc>
                <a:spcPct val="110000"/>
              </a:lnSpc>
              <a:spcBef>
                <a:spcPts val="0"/>
              </a:spcBef>
              <a:buNone/>
            </a:pPr>
            <a:r>
              <a:rPr lang="en-US" altLang="en-US" dirty="0"/>
              <a:t>Complete Items 7a., 7b., 7c., 9, 10, 11,12, and 13. Enter the name, salary, </a:t>
            </a:r>
            <a:r>
              <a:rPr lang="en-US" altLang="en-US" dirty="0" smtClean="0"/>
              <a:t>expenses</a:t>
            </a:r>
            <a:r>
              <a:rPr lang="en-US" altLang="en-US" dirty="0"/>
              <a:t>, as well as the other disbursement amounts, if </a:t>
            </a:r>
            <a:r>
              <a:rPr lang="en-US" altLang="en-US" dirty="0" smtClean="0"/>
              <a:t>applicable. </a:t>
            </a:r>
            <a:r>
              <a:rPr lang="en-US" altLang="en-US" dirty="0"/>
              <a:t>Select the </a:t>
            </a:r>
            <a:r>
              <a:rPr lang="en-US" altLang="en-US" dirty="0" smtClean="0"/>
              <a:t>Save </a:t>
            </a:r>
            <a:r>
              <a:rPr lang="en-US" altLang="en-US" dirty="0"/>
              <a:t>and Calculate tab and EFS will calculate the totals for column (d), item 8 </a:t>
            </a:r>
            <a:r>
              <a:rPr lang="en-US" altLang="en-US" dirty="0" smtClean="0"/>
              <a:t>and item </a:t>
            </a:r>
            <a:r>
              <a:rPr lang="en-US" altLang="en-US" dirty="0"/>
              <a:t>14.  If more officers or employees are required, select the </a:t>
            </a:r>
            <a:r>
              <a:rPr lang="en-US" altLang="en-US" dirty="0" smtClean="0"/>
              <a:t>“Additional </a:t>
            </a:r>
            <a:r>
              <a:rPr lang="en-US" altLang="en-US" dirty="0"/>
              <a:t>Officers </a:t>
            </a:r>
            <a:r>
              <a:rPr lang="en-US" altLang="en-US" dirty="0" smtClean="0"/>
              <a:t>&amp; Employees” </a:t>
            </a:r>
            <a:r>
              <a:rPr lang="en-US" altLang="en-US" dirty="0"/>
              <a:t>tab. </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7487" t="10347" r="57588" b="6119"/>
          <a:stretch/>
        </p:blipFill>
        <p:spPr bwMode="auto">
          <a:xfrm>
            <a:off x="1306369" y="2743200"/>
            <a:ext cx="5791200" cy="362740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35180" y="228600"/>
            <a:ext cx="6837220" cy="1028700"/>
          </a:xfrm>
        </p:spPr>
        <p:txBody>
          <a:bodyPr>
            <a:noAutofit/>
          </a:bodyPr>
          <a:lstStyle/>
          <a:p>
            <a:pPr>
              <a:spcBef>
                <a:spcPct val="50000"/>
              </a:spcBef>
            </a:pPr>
            <a:r>
              <a:rPr lang="en-US" altLang="en-US" sz="2800" dirty="0">
                <a:solidFill>
                  <a:srgbClr val="174261"/>
                </a:solidFill>
              </a:rPr>
              <a:t>Statement D – Schedule of Disbursements for Reportable Activity</a:t>
            </a:r>
          </a:p>
        </p:txBody>
      </p:sp>
      <p:sp>
        <p:nvSpPr>
          <p:cNvPr id="3" name="Content Placeholder 2"/>
          <p:cNvSpPr>
            <a:spLocks noGrp="1"/>
          </p:cNvSpPr>
          <p:nvPr>
            <p:ph idx="4294967295"/>
          </p:nvPr>
        </p:nvSpPr>
        <p:spPr>
          <a:xfrm>
            <a:off x="914400" y="1289956"/>
            <a:ext cx="7391400" cy="1148443"/>
          </a:xfrm>
        </p:spPr>
        <p:txBody>
          <a:bodyPr>
            <a:noAutofit/>
          </a:bodyPr>
          <a:lstStyle/>
          <a:p>
            <a:pPr marL="0" indent="0">
              <a:spcBef>
                <a:spcPts val="0"/>
              </a:spcBef>
              <a:buNone/>
            </a:pPr>
            <a:r>
              <a:rPr lang="en-US" altLang="en-US" dirty="0"/>
              <a:t>Complete the schedule of disbursements only for those disbursements </a:t>
            </a:r>
            <a:r>
              <a:rPr lang="en-US" altLang="en-US" dirty="0" smtClean="0"/>
              <a:t>to persons </a:t>
            </a:r>
            <a:r>
              <a:rPr lang="en-US" altLang="en-US" dirty="0"/>
              <a:t>other than officers and employees of the reporting organization. </a:t>
            </a:r>
            <a:r>
              <a:rPr lang="en-US" altLang="en-US" dirty="0" smtClean="0"/>
              <a:t>If </a:t>
            </a:r>
            <a:r>
              <a:rPr lang="en-US" altLang="en-US" dirty="0"/>
              <a:t>multiple activities are to be reported, select the </a:t>
            </a:r>
            <a:r>
              <a:rPr lang="en-US" altLang="en-US" dirty="0" smtClean="0"/>
              <a:t>“Additional </a:t>
            </a:r>
            <a:r>
              <a:rPr lang="en-US" altLang="en-US" dirty="0"/>
              <a:t>Reportable </a:t>
            </a:r>
            <a:r>
              <a:rPr lang="en-US" altLang="en-US" dirty="0" smtClean="0"/>
              <a:t>Activities” tab</a:t>
            </a:r>
            <a:r>
              <a:rPr lang="en-US" altLang="en-US" dirty="0"/>
              <a:t>.  </a:t>
            </a:r>
          </a:p>
          <a:p>
            <a:pPr marL="0" indent="0">
              <a:buNone/>
            </a:pPr>
            <a:endParaRPr lang="en-US" sz="2400" dirty="0"/>
          </a:p>
        </p:txBody>
      </p:sp>
      <p:sp>
        <p:nvSpPr>
          <p:cNvPr id="5" name="Rectangle 4"/>
          <p:cNvSpPr/>
          <p:nvPr/>
        </p:nvSpPr>
        <p:spPr bwMode="auto">
          <a:xfrm>
            <a:off x="5791199" y="3548676"/>
            <a:ext cx="1219201" cy="261324"/>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394373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854075" y="2605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9398" name="Rectangle 7"/>
          <p:cNvSpPr>
            <a:spLocks noChangeArrowheads="1"/>
          </p:cNvSpPr>
          <p:nvPr/>
        </p:nvSpPr>
        <p:spPr bwMode="auto">
          <a:xfrm>
            <a:off x="1054286" y="1135559"/>
            <a:ext cx="7251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You can print a copy of the Form </a:t>
            </a:r>
            <a:r>
              <a:rPr lang="en-US" altLang="en-US" sz="1600" dirty="0" smtClean="0"/>
              <a:t>LM-21 </a:t>
            </a:r>
            <a:r>
              <a:rPr lang="en-US" altLang="en-US" sz="1600" dirty="0"/>
              <a:t>for review by </a:t>
            </a:r>
            <a:r>
              <a:rPr lang="en-US" altLang="en-US" sz="1600" dirty="0" smtClean="0"/>
              <a:t>selecting </a:t>
            </a:r>
            <a:r>
              <a:rPr lang="en-US" altLang="en-US" sz="1600" dirty="0"/>
              <a:t>the Print button on the menu bar.  A printable PDF copy of the report will then pop up.  </a:t>
            </a:r>
            <a:endParaRPr lang="en-US" altLang="en-US" sz="1800" b="1" dirty="0">
              <a:solidFill>
                <a:srgbClr val="990033"/>
              </a:solidFill>
            </a:endParaRPr>
          </a:p>
        </p:txBody>
      </p:sp>
      <p:sp>
        <p:nvSpPr>
          <p:cNvPr id="2" name="Title 1"/>
          <p:cNvSpPr>
            <a:spLocks noGrp="1"/>
          </p:cNvSpPr>
          <p:nvPr>
            <p:ph type="title"/>
          </p:nvPr>
        </p:nvSpPr>
        <p:spPr>
          <a:xfrm>
            <a:off x="990600" y="288778"/>
            <a:ext cx="8229600" cy="701822"/>
          </a:xfrm>
        </p:spPr>
        <p:txBody>
          <a:bodyPr>
            <a:normAutofit/>
          </a:bodyPr>
          <a:lstStyle/>
          <a:p>
            <a:r>
              <a:rPr lang="en-US" altLang="en-US" b="1" dirty="0">
                <a:solidFill>
                  <a:srgbClr val="002060"/>
                </a:solidFill>
              </a:rPr>
              <a:t>Printing the Form </a:t>
            </a:r>
            <a:r>
              <a:rPr lang="en-US" altLang="en-US" b="1" dirty="0" smtClean="0">
                <a:solidFill>
                  <a:srgbClr val="002060"/>
                </a:solidFill>
              </a:rPr>
              <a:t>LM-21</a:t>
            </a:r>
            <a:endParaRPr lang="en-US" dirty="0">
              <a:solidFill>
                <a:srgbClr val="002060"/>
              </a:solidFill>
            </a:endParaRPr>
          </a:p>
        </p:txBody>
      </p:sp>
      <p:pic>
        <p:nvPicPr>
          <p:cNvPr id="6" name="Picture 5"/>
          <p:cNvPicPr/>
          <p:nvPr/>
        </p:nvPicPr>
        <p:blipFill rotWithShape="1">
          <a:blip r:embed="rId3"/>
          <a:srcRect l="60898" t="9685" r="11550" b="3617"/>
          <a:stretch/>
        </p:blipFill>
        <p:spPr bwMode="auto">
          <a:xfrm>
            <a:off x="1752600" y="2057400"/>
            <a:ext cx="51054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8101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60979" t="9684" r="10954" b="30160"/>
          <a:stretch/>
        </p:blipFill>
        <p:spPr bwMode="auto">
          <a:xfrm>
            <a:off x="1219200" y="2698414"/>
            <a:ext cx="6019800" cy="339758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063992" y="280395"/>
            <a:ext cx="6994814" cy="557805"/>
          </a:xfrm>
        </p:spPr>
        <p:txBody>
          <a:bodyPr>
            <a:normAutofit/>
          </a:bodyPr>
          <a:lstStyle/>
          <a:p>
            <a:r>
              <a:rPr lang="en-US" altLang="en-US" sz="2800" dirty="0">
                <a:solidFill>
                  <a:srgbClr val="174261"/>
                </a:solidFill>
              </a:rPr>
              <a:t>Form LM-21 </a:t>
            </a:r>
            <a:r>
              <a:rPr lang="en-US" altLang="en-US" sz="2800" dirty="0" smtClean="0">
                <a:solidFill>
                  <a:srgbClr val="174261"/>
                </a:solidFill>
              </a:rPr>
              <a:t>Validation</a:t>
            </a:r>
            <a:endParaRPr lang="en-US" sz="2800" dirty="0">
              <a:solidFill>
                <a:srgbClr val="174261"/>
              </a:solidFill>
            </a:endParaRPr>
          </a:p>
        </p:txBody>
      </p:sp>
      <p:sp>
        <p:nvSpPr>
          <p:cNvPr id="3" name="Content Placeholder 2"/>
          <p:cNvSpPr>
            <a:spLocks noGrp="1"/>
          </p:cNvSpPr>
          <p:nvPr>
            <p:ph idx="4294967295"/>
          </p:nvPr>
        </p:nvSpPr>
        <p:spPr>
          <a:xfrm>
            <a:off x="1063992" y="914400"/>
            <a:ext cx="7089408" cy="1447800"/>
          </a:xfrm>
        </p:spPr>
        <p:txBody>
          <a:bodyPr>
            <a:noAutofit/>
          </a:bodyPr>
          <a:lstStyle/>
          <a:p>
            <a:pPr marL="0" indent="0">
              <a:spcBef>
                <a:spcPts val="0"/>
              </a:spcBef>
              <a:buNone/>
            </a:pPr>
            <a:r>
              <a:rPr lang="en-US" altLang="en-US" sz="1600" u="sng" dirty="0"/>
              <a:t>The Form Validation</a:t>
            </a:r>
            <a:r>
              <a:rPr lang="en-US" altLang="en-US" sz="1600" dirty="0"/>
              <a:t> process ensures that the form contains all required data. </a:t>
            </a:r>
            <a:r>
              <a:rPr lang="en-US" altLang="en-US" sz="1600" dirty="0" smtClean="0"/>
              <a:t>You </a:t>
            </a:r>
            <a:r>
              <a:rPr lang="en-US" altLang="en-US" sz="1600" dirty="0"/>
              <a:t>must select the “</a:t>
            </a:r>
            <a:r>
              <a:rPr lang="en-US" altLang="en-US" sz="1600" b="1" dirty="0"/>
              <a:t>Validate</a:t>
            </a:r>
            <a:r>
              <a:rPr lang="en-US" altLang="en-US" sz="1600" dirty="0"/>
              <a:t>” button on the menu bar to perform an error </a:t>
            </a:r>
            <a:r>
              <a:rPr lang="en-US" altLang="en-US" sz="1600" dirty="0" smtClean="0"/>
              <a:t>check on </a:t>
            </a:r>
            <a:r>
              <a:rPr lang="en-US" altLang="en-US" sz="1600" dirty="0"/>
              <a:t>the entire form.  The validation summary page shows the list of any errors </a:t>
            </a:r>
            <a:r>
              <a:rPr lang="en-US" altLang="en-US" sz="1600" dirty="0" smtClean="0"/>
              <a:t>that  </a:t>
            </a:r>
            <a:r>
              <a:rPr lang="en-US" altLang="en-US" sz="1600" dirty="0"/>
              <a:t>must be corrected before you are able to sign and submit the Form LM-21 report</a:t>
            </a:r>
            <a:r>
              <a:rPr lang="en-US" altLang="en-US" sz="1600" dirty="0" smtClean="0"/>
              <a:t>.  </a:t>
            </a:r>
            <a:r>
              <a:rPr lang="en-US" altLang="en-US" sz="1600" dirty="0"/>
              <a:t>You may select the error to make corrections</a:t>
            </a:r>
            <a:r>
              <a:rPr lang="en-US" altLang="en-US" sz="1600" dirty="0" smtClean="0"/>
              <a:t>.</a:t>
            </a: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p:cNvSpPr txBox="1">
            <a:spLocks noChangeArrowheads="1"/>
          </p:cNvSpPr>
          <p:nvPr/>
        </p:nvSpPr>
        <p:spPr bwMode="auto">
          <a:xfrm>
            <a:off x="609600" y="1543883"/>
            <a:ext cx="7467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1800" dirty="0"/>
              <a:t>	EFS is a web-based system for completing and filing forms required under the Labor-Management Reporting and Disclosure Act (LMRDA), including the Form </a:t>
            </a:r>
            <a:r>
              <a:rPr lang="en-US" altLang="en-US" sz="1800" dirty="0" smtClean="0"/>
              <a:t>LM-21 Receipts and Disbursements </a:t>
            </a:r>
            <a:r>
              <a:rPr lang="en-US" altLang="en-US" sz="1800" dirty="0"/>
              <a:t>Report.</a:t>
            </a:r>
          </a:p>
          <a:p>
            <a:pPr eaLnBrk="1" hangingPunct="1">
              <a:spcBef>
                <a:spcPct val="0"/>
              </a:spcBef>
              <a:buFont typeface="Wingdings" panose="05000000000000000000" pitchFamily="2" charset="2"/>
              <a:buNone/>
            </a:pPr>
            <a:endParaRPr lang="en-US" altLang="en-US" sz="1800" dirty="0"/>
          </a:p>
          <a:p>
            <a:pPr eaLnBrk="1" hangingPunct="1">
              <a:spcBef>
                <a:spcPct val="0"/>
              </a:spcBef>
              <a:buFont typeface="Wingdings" panose="05000000000000000000" pitchFamily="2" charset="2"/>
              <a:buNone/>
            </a:pPr>
            <a:r>
              <a:rPr lang="en-US" altLang="en-US" sz="1800" dirty="0"/>
              <a:t>	This tutorial demonstrates basic features and functionality of the EFS Form </a:t>
            </a:r>
            <a:r>
              <a:rPr lang="en-US" altLang="en-US" sz="1800" dirty="0" smtClean="0"/>
              <a:t>LM-21.  It </a:t>
            </a:r>
            <a:r>
              <a:rPr lang="en-US" altLang="en-US" sz="1800" dirty="0"/>
              <a:t>does not contain instructions for what information should be provided on your report.  Please consult the Form </a:t>
            </a:r>
            <a:r>
              <a:rPr lang="en-US" altLang="en-US" sz="1800" dirty="0" smtClean="0"/>
              <a:t>LM-21 </a:t>
            </a:r>
            <a:r>
              <a:rPr lang="en-US" altLang="en-US" sz="1800" dirty="0"/>
              <a:t>instructions if you have questions about what information should be entered on the report.</a:t>
            </a:r>
          </a:p>
          <a:p>
            <a:pPr eaLnBrk="1" hangingPunct="1">
              <a:spcBef>
                <a:spcPct val="0"/>
              </a:spcBef>
              <a:buFont typeface="Wingdings" panose="05000000000000000000" pitchFamily="2" charset="2"/>
              <a:buNone/>
            </a:pPr>
            <a:r>
              <a:rPr lang="en-US" altLang="en-US" sz="1800" dirty="0"/>
              <a:t> </a:t>
            </a:r>
          </a:p>
          <a:p>
            <a:pPr eaLnBrk="1" hangingPunct="1">
              <a:spcBef>
                <a:spcPct val="0"/>
              </a:spcBef>
              <a:buFont typeface="Wingdings" panose="05000000000000000000" pitchFamily="2" charset="2"/>
              <a:buNone/>
            </a:pPr>
            <a:r>
              <a:rPr lang="en-US" altLang="en-US" sz="1800" dirty="0"/>
              <a:t>	You can download a complete set of Form </a:t>
            </a:r>
            <a:r>
              <a:rPr lang="en-US" altLang="en-US" sz="1800" dirty="0" smtClean="0"/>
              <a:t>LM-21 </a:t>
            </a:r>
            <a:r>
              <a:rPr lang="en-US" altLang="en-US" sz="1800" dirty="0"/>
              <a:t>instructions from the </a:t>
            </a:r>
            <a:r>
              <a:rPr lang="en-US" altLang="en-US" sz="1800" dirty="0">
                <a:hlinkClick r:id="rId3"/>
              </a:rPr>
              <a:t>OLMS </a:t>
            </a:r>
            <a:r>
              <a:rPr lang="en-US" altLang="en-US" sz="1800" dirty="0" smtClean="0">
                <a:hlinkClick r:id="rId3"/>
              </a:rPr>
              <a:t>website</a:t>
            </a:r>
            <a:r>
              <a:rPr lang="en-US" altLang="en-US" sz="1800" dirty="0" smtClean="0"/>
              <a:t>.</a:t>
            </a:r>
            <a:endParaRPr lang="en-US" altLang="en-US" sz="1800" dirty="0"/>
          </a:p>
          <a:p>
            <a:pPr eaLnBrk="1" hangingPunct="1">
              <a:spcBef>
                <a:spcPct val="0"/>
              </a:spcBef>
              <a:buFont typeface="Wingdings" panose="05000000000000000000" pitchFamily="2" charset="2"/>
              <a:buNone/>
            </a:pPr>
            <a:endParaRPr lang="en-US" altLang="en-US" sz="1800" dirty="0"/>
          </a:p>
          <a:p>
            <a:pPr eaLnBrk="1" hangingPunct="1">
              <a:spcBef>
                <a:spcPct val="0"/>
              </a:spcBef>
              <a:buFont typeface="Wingdings" panose="05000000000000000000" pitchFamily="2" charset="2"/>
              <a:buNone/>
            </a:pPr>
            <a:r>
              <a:rPr lang="en-US" altLang="en-US" sz="1800" dirty="0"/>
              <a:t>	</a:t>
            </a:r>
            <a:endParaRPr lang="en-US" altLang="en-US" sz="1800" dirty="0">
              <a:solidFill>
                <a:srgbClr val="0000FF"/>
              </a:solidFill>
            </a:endParaRPr>
          </a:p>
        </p:txBody>
      </p:sp>
      <p:sp>
        <p:nvSpPr>
          <p:cNvPr id="2" name="Title 1"/>
          <p:cNvSpPr>
            <a:spLocks noGrp="1"/>
          </p:cNvSpPr>
          <p:nvPr>
            <p:ph type="title"/>
          </p:nvPr>
        </p:nvSpPr>
        <p:spPr>
          <a:xfrm>
            <a:off x="929986" y="277014"/>
            <a:ext cx="6994814" cy="942186"/>
          </a:xfrm>
        </p:spPr>
        <p:txBody>
          <a:bodyPr>
            <a:noAutofit/>
          </a:bodyPr>
          <a:lstStyle/>
          <a:p>
            <a:pPr>
              <a:spcBef>
                <a:spcPct val="50000"/>
              </a:spcBef>
            </a:pPr>
            <a:r>
              <a:rPr lang="en-US" altLang="en-US" sz="2800" dirty="0">
                <a:solidFill>
                  <a:schemeClr val="accent2">
                    <a:lumMod val="50000"/>
                  </a:schemeClr>
                </a:solidFill>
              </a:rPr>
              <a:t>ELECTRONIC FORMS SYSTEM (EFS)</a:t>
            </a:r>
            <a:br>
              <a:rPr lang="en-US" altLang="en-US" sz="2800" dirty="0">
                <a:solidFill>
                  <a:schemeClr val="accent2">
                    <a:lumMod val="50000"/>
                  </a:schemeClr>
                </a:solidFill>
              </a:rPr>
            </a:br>
            <a:r>
              <a:rPr lang="en-US" altLang="en-US" sz="2800" dirty="0">
                <a:solidFill>
                  <a:schemeClr val="accent2">
                    <a:lumMod val="50000"/>
                  </a:schemeClr>
                </a:solidFill>
              </a:rPr>
              <a:t>FORM LM-21 </a:t>
            </a:r>
            <a:endParaRPr lang="en-US" altLang="en-US" sz="2800" dirty="0">
              <a:solidFill>
                <a:schemeClr val="accent2">
                  <a:lumMod val="50000"/>
                </a:schemeClr>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60997" t="10065" r="11090" b="29624"/>
          <a:stretch/>
        </p:blipFill>
        <p:spPr bwMode="auto">
          <a:xfrm>
            <a:off x="960855" y="2362200"/>
            <a:ext cx="6659145" cy="35052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111289" y="263780"/>
            <a:ext cx="6994814" cy="498220"/>
          </a:xfrm>
        </p:spPr>
        <p:txBody>
          <a:bodyPr>
            <a:noAutofit/>
          </a:bodyPr>
          <a:lstStyle/>
          <a:p>
            <a:r>
              <a:rPr lang="en-US" altLang="en-US" sz="2800" dirty="0">
                <a:solidFill>
                  <a:srgbClr val="174261"/>
                </a:solidFill>
              </a:rPr>
              <a:t>Form LM-21 </a:t>
            </a:r>
            <a:r>
              <a:rPr lang="en-US" altLang="en-US" sz="2800" dirty="0" smtClean="0">
                <a:solidFill>
                  <a:srgbClr val="174261"/>
                </a:solidFill>
              </a:rPr>
              <a:t>Validation</a:t>
            </a:r>
            <a:endParaRPr lang="en-US" sz="2800" dirty="0">
              <a:solidFill>
                <a:srgbClr val="174261"/>
              </a:solidFill>
            </a:endParaRPr>
          </a:p>
        </p:txBody>
      </p:sp>
      <p:sp>
        <p:nvSpPr>
          <p:cNvPr id="3" name="Content Placeholder 2"/>
          <p:cNvSpPr>
            <a:spLocks noGrp="1"/>
          </p:cNvSpPr>
          <p:nvPr>
            <p:ph idx="4294967295"/>
          </p:nvPr>
        </p:nvSpPr>
        <p:spPr>
          <a:xfrm>
            <a:off x="987793" y="914400"/>
            <a:ext cx="7241807" cy="1143000"/>
          </a:xfrm>
        </p:spPr>
        <p:txBody>
          <a:bodyPr>
            <a:noAutofit/>
          </a:bodyPr>
          <a:lstStyle/>
          <a:p>
            <a:pPr marL="0" indent="0">
              <a:lnSpc>
                <a:spcPct val="110000"/>
              </a:lnSpc>
              <a:spcBef>
                <a:spcPts val="0"/>
              </a:spcBef>
              <a:buNone/>
            </a:pPr>
            <a:r>
              <a:rPr lang="en-US" altLang="en-US" sz="2000" dirty="0">
                <a:solidFill>
                  <a:schemeClr val="tx1"/>
                </a:solidFill>
              </a:rPr>
              <a:t>If the form passes validation, you will receive a message indicating </a:t>
            </a:r>
            <a:r>
              <a:rPr lang="en-US" altLang="en-US" sz="2000" dirty="0" smtClean="0">
                <a:solidFill>
                  <a:schemeClr val="tx1"/>
                </a:solidFill>
              </a:rPr>
              <a:t>that </a:t>
            </a:r>
            <a:r>
              <a:rPr lang="en-US" altLang="en-US" sz="2000" dirty="0">
                <a:solidFill>
                  <a:schemeClr val="tx1"/>
                </a:solidFill>
              </a:rPr>
              <a:t>All Page Validations are passed.  Select </a:t>
            </a:r>
            <a:r>
              <a:rPr lang="en-US" altLang="en-US" sz="2000" dirty="0" smtClean="0">
                <a:solidFill>
                  <a:schemeClr val="tx1"/>
                </a:solidFill>
              </a:rPr>
              <a:t>“OK” </a:t>
            </a:r>
            <a:r>
              <a:rPr lang="en-US" altLang="en-US" sz="2000" dirty="0">
                <a:solidFill>
                  <a:schemeClr val="tx1"/>
                </a:solidFill>
              </a:rPr>
              <a:t>to begin the signature process.  </a:t>
            </a:r>
            <a:endParaRPr lang="en-US" sz="2000" dirty="0">
              <a:solidFill>
                <a:schemeClr val="tx1"/>
              </a:solidFill>
            </a:endParaRPr>
          </a:p>
        </p:txBody>
      </p:sp>
    </p:spTree>
    <p:extLst>
      <p:ext uri="{BB962C8B-B14F-4D97-AF65-F5344CB8AC3E}">
        <p14:creationId xmlns:p14="http://schemas.microsoft.com/office/powerpoint/2010/main" val="2175912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sp>
        <p:nvSpPr>
          <p:cNvPr id="63496" name="Text Box 13"/>
          <p:cNvSpPr txBox="1">
            <a:spLocks noChangeArrowheads="1"/>
          </p:cNvSpPr>
          <p:nvPr/>
        </p:nvSpPr>
        <p:spPr bwMode="auto">
          <a:xfrm>
            <a:off x="720725" y="2984500"/>
            <a:ext cx="775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smtClean="0"/>
              <a:t>.</a:t>
            </a:r>
            <a:endParaRPr lang="en-US" altLang="en-US" sz="1400" dirty="0"/>
          </a:p>
        </p:txBody>
      </p:sp>
      <p:pic>
        <p:nvPicPr>
          <p:cNvPr id="11" name="Picture 10"/>
          <p:cNvPicPr/>
          <p:nvPr/>
        </p:nvPicPr>
        <p:blipFill rotWithShape="1">
          <a:blip r:embed="rId3"/>
          <a:srcRect l="61307" t="10377" r="11057" b="20380"/>
          <a:stretch/>
        </p:blipFill>
        <p:spPr bwMode="auto">
          <a:xfrm>
            <a:off x="1143000" y="1935956"/>
            <a:ext cx="6139132" cy="416004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90600" y="236537"/>
            <a:ext cx="6994814" cy="1356009"/>
          </a:xfrm>
        </p:spPr>
        <p:txBody>
          <a:bodyPr>
            <a:normAutofit/>
          </a:bodyPr>
          <a:lstStyle/>
          <a:p>
            <a:pPr>
              <a:spcBef>
                <a:spcPct val="50000"/>
              </a:spcBef>
            </a:pPr>
            <a:r>
              <a:rPr lang="en-US" altLang="en-US" sz="2800" dirty="0">
                <a:solidFill>
                  <a:srgbClr val="174261"/>
                </a:solidFill>
              </a:rPr>
              <a:t>Signing the LM-21 Form</a:t>
            </a:r>
          </a:p>
        </p:txBody>
      </p:sp>
      <p:sp>
        <p:nvSpPr>
          <p:cNvPr id="3" name="Content Placeholder 2"/>
          <p:cNvSpPr>
            <a:spLocks noGrp="1"/>
          </p:cNvSpPr>
          <p:nvPr>
            <p:ph idx="4294967295"/>
          </p:nvPr>
        </p:nvSpPr>
        <p:spPr>
          <a:xfrm>
            <a:off x="954087" y="717550"/>
            <a:ext cx="6894513" cy="996950"/>
          </a:xfrm>
        </p:spPr>
        <p:txBody>
          <a:bodyPr>
            <a:noAutofit/>
          </a:bodyPr>
          <a:lstStyle/>
          <a:p>
            <a:pPr marL="0" indent="0">
              <a:spcBef>
                <a:spcPts val="0"/>
              </a:spcBef>
              <a:buNone/>
            </a:pPr>
            <a:r>
              <a:rPr lang="en-US" altLang="en-US" sz="1600" dirty="0"/>
              <a:t>Once all of the validation items have been corrected, the </a:t>
            </a:r>
            <a:r>
              <a:rPr lang="en-US" altLang="en-US" sz="1600" dirty="0" smtClean="0"/>
              <a:t>form is </a:t>
            </a:r>
            <a:r>
              <a:rPr lang="en-US" altLang="en-US" sz="1600" dirty="0"/>
              <a:t>ready to be signed. </a:t>
            </a:r>
            <a:r>
              <a:rPr lang="en-US" altLang="en-US" sz="1600" dirty="0" smtClean="0"/>
              <a:t>The </a:t>
            </a:r>
            <a:r>
              <a:rPr lang="en-US" altLang="en-US" sz="1600" dirty="0"/>
              <a:t>signature block will turn red for </a:t>
            </a:r>
            <a:r>
              <a:rPr lang="en-US" altLang="en-US" sz="1600" dirty="0" smtClean="0"/>
              <a:t>signature</a:t>
            </a:r>
            <a:r>
              <a:rPr lang="en-US" altLang="en-US" sz="1600" dirty="0"/>
              <a:t>.  Select </a:t>
            </a:r>
            <a:r>
              <a:rPr lang="en-US" altLang="en-US" sz="1600" dirty="0" smtClean="0"/>
              <a:t>“OK” </a:t>
            </a:r>
            <a:r>
              <a:rPr lang="en-US" altLang="en-US" sz="1600" dirty="0"/>
              <a:t>and click in the red box indicating </a:t>
            </a:r>
            <a:r>
              <a:rPr lang="en-US" altLang="en-US" sz="1600" dirty="0" smtClean="0"/>
              <a:t>“Click </a:t>
            </a:r>
            <a:r>
              <a:rPr lang="en-US" altLang="en-US" sz="1600" dirty="0"/>
              <a:t>Here to </a:t>
            </a:r>
            <a:r>
              <a:rPr lang="en-US" altLang="en-US" sz="1600" dirty="0" smtClean="0"/>
              <a:t>Sign”</a:t>
            </a:r>
            <a:r>
              <a:rPr lang="en-US" altLang="en-US" dirty="0" smtClean="0"/>
              <a: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sp>
        <p:nvSpPr>
          <p:cNvPr id="3" name="TextBox 2"/>
          <p:cNvSpPr txBox="1"/>
          <p:nvPr/>
        </p:nvSpPr>
        <p:spPr>
          <a:xfrm>
            <a:off x="381000" y="5662136"/>
            <a:ext cx="7269307" cy="738664"/>
          </a:xfrm>
          <a:prstGeom prst="rect">
            <a:avLst/>
          </a:prstGeom>
          <a:noFill/>
        </p:spPr>
        <p:txBody>
          <a:bodyPr wrap="square" rtlCol="0">
            <a:spAutoFit/>
          </a:bodyPr>
          <a:lstStyle/>
          <a:p>
            <a:r>
              <a:rPr lang="en-US" altLang="en-US" sz="1400" dirty="0" smtClean="0"/>
              <a:t>By signing this form via password, </a:t>
            </a:r>
            <a:r>
              <a:rPr lang="en-US" altLang="en-US" sz="1400" dirty="0"/>
              <a:t>you are legally attesting that you are the </a:t>
            </a:r>
            <a:r>
              <a:rPr lang="en-US" altLang="en-US" sz="1400" dirty="0" smtClean="0"/>
              <a:t>person identified </a:t>
            </a:r>
            <a:r>
              <a:rPr lang="en-US" altLang="en-US" sz="1400" dirty="0"/>
              <a:t>by name in the signature block.  It is considered forgery to digitally sign </a:t>
            </a:r>
            <a:r>
              <a:rPr lang="en-US" altLang="en-US" sz="1400" dirty="0" smtClean="0"/>
              <a:t>a </a:t>
            </a:r>
            <a:r>
              <a:rPr lang="en-US" altLang="en-US" sz="1400" dirty="0"/>
              <a:t>form as someone else.</a:t>
            </a:r>
            <a:endParaRPr lang="en-US" sz="1400" dirty="0"/>
          </a:p>
        </p:txBody>
      </p:sp>
      <p:pic>
        <p:nvPicPr>
          <p:cNvPr id="11" name="Picture 10"/>
          <p:cNvPicPr/>
          <p:nvPr/>
        </p:nvPicPr>
        <p:blipFill rotWithShape="1">
          <a:blip r:embed="rId3"/>
          <a:srcRect l="60737" t="9685" r="10097" b="25870"/>
          <a:stretch/>
        </p:blipFill>
        <p:spPr bwMode="auto">
          <a:xfrm>
            <a:off x="1628775" y="1894418"/>
            <a:ext cx="5534025" cy="343958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990600" y="147682"/>
            <a:ext cx="6994814" cy="1356009"/>
          </a:xfrm>
        </p:spPr>
        <p:txBody>
          <a:bodyPr>
            <a:normAutofit/>
          </a:bodyPr>
          <a:lstStyle/>
          <a:p>
            <a:r>
              <a:rPr lang="en-US" altLang="en-US" sz="2800" dirty="0">
                <a:solidFill>
                  <a:srgbClr val="174261"/>
                </a:solidFill>
              </a:rPr>
              <a:t>Signing the </a:t>
            </a:r>
            <a:r>
              <a:rPr lang="en-US" altLang="en-US" sz="2800" dirty="0" smtClean="0">
                <a:solidFill>
                  <a:srgbClr val="174261"/>
                </a:solidFill>
              </a:rPr>
              <a:t>Form</a:t>
            </a:r>
            <a:endParaRPr lang="en-US" sz="2800" dirty="0">
              <a:solidFill>
                <a:srgbClr val="174261"/>
              </a:solidFill>
            </a:endParaRPr>
          </a:p>
        </p:txBody>
      </p:sp>
      <p:sp>
        <p:nvSpPr>
          <p:cNvPr id="4" name="Content Placeholder 3"/>
          <p:cNvSpPr>
            <a:spLocks noGrp="1"/>
          </p:cNvSpPr>
          <p:nvPr>
            <p:ph idx="4294967295"/>
          </p:nvPr>
        </p:nvSpPr>
        <p:spPr>
          <a:xfrm>
            <a:off x="914400" y="685799"/>
            <a:ext cx="7071014" cy="981489"/>
          </a:xfrm>
        </p:spPr>
        <p:txBody>
          <a:bodyPr>
            <a:noAutofit/>
          </a:bodyPr>
          <a:lstStyle/>
          <a:p>
            <a:pPr marL="0" indent="0">
              <a:lnSpc>
                <a:spcPct val="110000"/>
              </a:lnSpc>
              <a:spcBef>
                <a:spcPts val="0"/>
              </a:spcBef>
              <a:buNone/>
            </a:pPr>
            <a:r>
              <a:rPr lang="en-US" altLang="en-US" sz="1400" dirty="0"/>
              <a:t>When the signature box appears, you must re-enter your password to sign the </a:t>
            </a:r>
            <a:r>
              <a:rPr lang="en-US" altLang="en-US" sz="1400" dirty="0" smtClean="0"/>
              <a:t>form</a:t>
            </a:r>
            <a:r>
              <a:rPr lang="en-US" altLang="en-US" sz="1400" dirty="0"/>
              <a:t>. Select </a:t>
            </a:r>
            <a:r>
              <a:rPr lang="en-US" altLang="en-US" sz="1400" dirty="0" smtClean="0"/>
              <a:t>“Sign”. </a:t>
            </a:r>
            <a:r>
              <a:rPr lang="en-US" altLang="en-US" sz="1400" dirty="0"/>
              <a:t>(If the officers title needs to be updated, select the box </a:t>
            </a:r>
            <a:r>
              <a:rPr lang="en-US" altLang="en-US" sz="1400" dirty="0" smtClean="0"/>
              <a:t>with </a:t>
            </a:r>
            <a:r>
              <a:rPr lang="en-US" altLang="en-US" sz="1400" dirty="0"/>
              <a:t>President, delete the title replacing it with the correct title. Then you must save, </a:t>
            </a:r>
            <a:r>
              <a:rPr lang="en-US" altLang="en-US" sz="1400" dirty="0" smtClean="0"/>
              <a:t>revalidate </a:t>
            </a:r>
            <a:r>
              <a:rPr lang="en-US" altLang="en-US" sz="1400" dirty="0"/>
              <a:t>and resign the form</a:t>
            </a:r>
            <a:r>
              <a:rPr lang="en-US" altLang="en-US" sz="1400" dirty="0" smtClean="0"/>
              <a:t>.)</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19650" y="5715000"/>
            <a:ext cx="2095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p:cNvPicPr/>
          <p:nvPr/>
        </p:nvPicPr>
        <p:blipFill rotWithShape="1">
          <a:blip r:embed="rId3"/>
          <a:srcRect l="61166" t="9686" r="10809" b="20459"/>
          <a:stretch/>
        </p:blipFill>
        <p:spPr bwMode="auto">
          <a:xfrm>
            <a:off x="1295400" y="2133600"/>
            <a:ext cx="6019800" cy="405419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066800" y="160286"/>
            <a:ext cx="6994814" cy="593675"/>
          </a:xfrm>
        </p:spPr>
        <p:txBody>
          <a:bodyPr>
            <a:normAutofit/>
          </a:bodyPr>
          <a:lstStyle/>
          <a:p>
            <a:r>
              <a:rPr lang="en-US" altLang="en-US" sz="2800" dirty="0">
                <a:solidFill>
                  <a:srgbClr val="174261"/>
                </a:solidFill>
              </a:rPr>
              <a:t>Signing the </a:t>
            </a:r>
            <a:r>
              <a:rPr lang="en-US" altLang="en-US" sz="2800" dirty="0" smtClean="0">
                <a:solidFill>
                  <a:srgbClr val="174261"/>
                </a:solidFill>
              </a:rPr>
              <a:t>Form</a:t>
            </a:r>
            <a:endParaRPr lang="en-US" sz="2800" dirty="0">
              <a:solidFill>
                <a:srgbClr val="174261"/>
              </a:solidFill>
            </a:endParaRPr>
          </a:p>
        </p:txBody>
      </p:sp>
      <p:sp>
        <p:nvSpPr>
          <p:cNvPr id="3" name="Content Placeholder 2"/>
          <p:cNvSpPr>
            <a:spLocks noGrp="1"/>
          </p:cNvSpPr>
          <p:nvPr>
            <p:ph idx="4294967295"/>
          </p:nvPr>
        </p:nvSpPr>
        <p:spPr>
          <a:xfrm>
            <a:off x="1066800" y="838291"/>
            <a:ext cx="7162800" cy="1195388"/>
          </a:xfrm>
        </p:spPr>
        <p:txBody>
          <a:bodyPr>
            <a:normAutofit/>
          </a:bodyPr>
          <a:lstStyle/>
          <a:p>
            <a:pPr>
              <a:spcBef>
                <a:spcPct val="0"/>
              </a:spcBef>
              <a:buNone/>
            </a:pPr>
            <a:r>
              <a:rPr lang="en-US" altLang="en-US" sz="1400" dirty="0"/>
              <a:t>Once the report has been signed, if any changes are made to any fields on the form</a:t>
            </a:r>
            <a:r>
              <a:rPr lang="en-US" altLang="en-US" sz="1400" dirty="0" smtClean="0"/>
              <a:t>,</a:t>
            </a:r>
          </a:p>
          <a:p>
            <a:pPr>
              <a:spcBef>
                <a:spcPct val="0"/>
              </a:spcBef>
              <a:buNone/>
            </a:pPr>
            <a:r>
              <a:rPr lang="en-US" altLang="en-US" sz="1400" dirty="0" smtClean="0"/>
              <a:t> </a:t>
            </a:r>
            <a:r>
              <a:rPr lang="en-US" altLang="en-US" sz="1400" dirty="0"/>
              <a:t>the signature will be removed and the form must be validated and signed again</a:t>
            </a:r>
            <a:r>
              <a:rPr lang="en-US" altLang="en-US" sz="1400" dirty="0" smtClean="0"/>
              <a:t>.</a:t>
            </a:r>
          </a:p>
          <a:p>
            <a:pPr>
              <a:spcBef>
                <a:spcPct val="0"/>
              </a:spcBef>
              <a:buNone/>
            </a:pPr>
            <a:r>
              <a:rPr lang="en-US" altLang="en-US" sz="1400" dirty="0" smtClean="0"/>
              <a:t> </a:t>
            </a:r>
            <a:r>
              <a:rPr lang="en-US" altLang="en-US" sz="1400" dirty="0"/>
              <a:t>You should print a copy of the form for your records.  Select the “Print” tab to </a:t>
            </a:r>
            <a:r>
              <a:rPr lang="en-US" altLang="en-US" sz="1400" dirty="0" smtClean="0"/>
              <a:t>save</a:t>
            </a:r>
          </a:p>
          <a:p>
            <a:pPr>
              <a:spcBef>
                <a:spcPct val="0"/>
              </a:spcBef>
              <a:buNone/>
            </a:pPr>
            <a:r>
              <a:rPr lang="en-US" altLang="en-US" sz="1400" dirty="0" smtClean="0"/>
              <a:t> the form</a:t>
            </a:r>
            <a:r>
              <a:rPr lang="en-US" altLang="en-US" sz="1400" dirty="0"/>
              <a:t>.</a:t>
            </a:r>
            <a:endParaRPr lang="en-US" altLang="en-US" sz="1400" dirty="0"/>
          </a:p>
        </p:txBody>
      </p:sp>
      <p:sp>
        <p:nvSpPr>
          <p:cNvPr id="6" name="Rectangle 5"/>
          <p:cNvSpPr/>
          <p:nvPr/>
        </p:nvSpPr>
        <p:spPr>
          <a:xfrm>
            <a:off x="3124200" y="2667000"/>
            <a:ext cx="533400" cy="3048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l="66355" t="19734" r="12114" b="32326"/>
          <a:stretch/>
        </p:blipFill>
        <p:spPr bwMode="auto">
          <a:xfrm>
            <a:off x="2609850" y="2819400"/>
            <a:ext cx="4419600" cy="2590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023668" y="272321"/>
            <a:ext cx="6994814" cy="1356009"/>
          </a:xfrm>
        </p:spPr>
        <p:txBody>
          <a:bodyPr>
            <a:normAutofit/>
          </a:bodyPr>
          <a:lstStyle/>
          <a:p>
            <a:r>
              <a:rPr lang="en-US" altLang="en-US" sz="2800" dirty="0">
                <a:solidFill>
                  <a:srgbClr val="174261"/>
                </a:solidFill>
              </a:rPr>
              <a:t>Printing and/or Saving the </a:t>
            </a:r>
            <a:r>
              <a:rPr lang="en-US" altLang="en-US" sz="2800" dirty="0" smtClean="0">
                <a:solidFill>
                  <a:srgbClr val="174261"/>
                </a:solidFill>
              </a:rPr>
              <a:t>Form</a:t>
            </a:r>
            <a:endParaRPr lang="en-US" sz="2800" dirty="0">
              <a:solidFill>
                <a:srgbClr val="174261"/>
              </a:solidFill>
            </a:endParaRPr>
          </a:p>
        </p:txBody>
      </p:sp>
      <p:sp>
        <p:nvSpPr>
          <p:cNvPr id="3" name="Content Placeholder 2"/>
          <p:cNvSpPr>
            <a:spLocks noGrp="1"/>
          </p:cNvSpPr>
          <p:nvPr>
            <p:ph idx="4294967295"/>
          </p:nvPr>
        </p:nvSpPr>
        <p:spPr>
          <a:xfrm>
            <a:off x="914400" y="954638"/>
            <a:ext cx="8324850" cy="1239891"/>
          </a:xfrm>
        </p:spPr>
        <p:txBody>
          <a:bodyPr>
            <a:noAutofit/>
          </a:bodyPr>
          <a:lstStyle/>
          <a:p>
            <a:pPr>
              <a:spcBef>
                <a:spcPct val="0"/>
              </a:spcBef>
              <a:buNone/>
            </a:pPr>
            <a:r>
              <a:rPr lang="en-US" altLang="en-US" dirty="0"/>
              <a:t>In order to print and/or save the form for your records, select </a:t>
            </a:r>
            <a:r>
              <a:rPr lang="en-US" altLang="en-US" dirty="0" smtClean="0"/>
              <a:t>the </a:t>
            </a:r>
          </a:p>
          <a:p>
            <a:pPr>
              <a:spcBef>
                <a:spcPct val="0"/>
              </a:spcBef>
              <a:buNone/>
            </a:pPr>
            <a:r>
              <a:rPr lang="en-US" altLang="en-US" dirty="0" smtClean="0"/>
              <a:t>“Download</a:t>
            </a:r>
            <a:r>
              <a:rPr lang="en-US" altLang="en-US" dirty="0"/>
              <a:t>” tab to save and/or print your form</a:t>
            </a:r>
            <a:r>
              <a:rPr lang="en-US" altLang="en-US" b="1" dirty="0"/>
              <a:t>. </a:t>
            </a:r>
            <a:endParaRPr lang="en-US" altLang="en-US" b="1" dirty="0" smtClean="0"/>
          </a:p>
          <a:p>
            <a:pPr>
              <a:spcBef>
                <a:spcPct val="0"/>
              </a:spcBef>
              <a:buNone/>
            </a:pPr>
            <a:r>
              <a:rPr lang="en-US" altLang="en-US" b="1" dirty="0" smtClean="0"/>
              <a:t>There </a:t>
            </a:r>
            <a:r>
              <a:rPr lang="en-US" altLang="en-US" b="1" dirty="0"/>
              <a:t>is NOT an option to print once the form </a:t>
            </a:r>
            <a:r>
              <a:rPr lang="en-US" altLang="en-US" dirty="0"/>
              <a:t>has been </a:t>
            </a:r>
            <a:r>
              <a:rPr lang="en-US" altLang="en-US" dirty="0" smtClean="0"/>
              <a:t>submitted.</a:t>
            </a:r>
          </a:p>
          <a:p>
            <a:pPr>
              <a:spcBef>
                <a:spcPct val="0"/>
              </a:spcBef>
              <a:buNone/>
            </a:pPr>
            <a:r>
              <a:rPr lang="en-US" altLang="en-US" dirty="0" smtClean="0"/>
              <a:t>After </a:t>
            </a:r>
            <a:r>
              <a:rPr lang="en-US" altLang="en-US" dirty="0"/>
              <a:t>you have saved and/or printed your form, select the “Submit” tab.</a:t>
            </a:r>
            <a:endParaRPr lang="en-US" altLang="en-US" dirty="0"/>
          </a:p>
        </p:txBody>
      </p:sp>
    </p:spTree>
    <p:extLst>
      <p:ext uri="{BB962C8B-B14F-4D97-AF65-F5344CB8AC3E}">
        <p14:creationId xmlns:p14="http://schemas.microsoft.com/office/powerpoint/2010/main" val="698074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7"/>
          <p:cNvSpPr>
            <a:spLocks noChangeArrowheads="1"/>
          </p:cNvSpPr>
          <p:nvPr/>
        </p:nvSpPr>
        <p:spPr bwMode="auto">
          <a:xfrm>
            <a:off x="838200" y="1600200"/>
            <a:ext cx="7010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sysDot"/>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a:p>
            <a:pPr eaLnBrk="1" hangingPunct="1">
              <a:spcBef>
                <a:spcPct val="0"/>
              </a:spcBef>
              <a:buFontTx/>
              <a:buNone/>
            </a:pPr>
            <a:endParaRPr lang="en-US" altLang="en-US" sz="1800">
              <a:solidFill>
                <a:srgbClr val="FF0000"/>
              </a:solidFill>
            </a:endParaRPr>
          </a:p>
        </p:txBody>
      </p:sp>
      <p:pic>
        <p:nvPicPr>
          <p:cNvPr id="11" name="Picture 10"/>
          <p:cNvPicPr/>
          <p:nvPr/>
        </p:nvPicPr>
        <p:blipFill rotWithShape="1">
          <a:blip r:embed="rId3"/>
          <a:srcRect l="62470" t="10423" r="12509" b="52307"/>
          <a:stretch/>
        </p:blipFill>
        <p:spPr bwMode="auto">
          <a:xfrm>
            <a:off x="1170317" y="2057400"/>
            <a:ext cx="6896100" cy="305588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197634" y="199056"/>
            <a:ext cx="6994814" cy="1356009"/>
          </a:xfrm>
        </p:spPr>
        <p:txBody>
          <a:bodyPr>
            <a:normAutofit/>
          </a:bodyPr>
          <a:lstStyle/>
          <a:p>
            <a:r>
              <a:rPr lang="en-US" sz="2800" dirty="0">
                <a:solidFill>
                  <a:srgbClr val="002060"/>
                </a:solidFill>
              </a:rPr>
              <a:t>Confirmation page</a:t>
            </a:r>
            <a:endParaRPr lang="en-US" sz="2800" dirty="0">
              <a:solidFill>
                <a:srgbClr val="174261"/>
              </a:solidFill>
            </a:endParaRPr>
          </a:p>
        </p:txBody>
      </p:sp>
      <p:sp>
        <p:nvSpPr>
          <p:cNvPr id="4" name="Rectangle 3"/>
          <p:cNvSpPr/>
          <p:nvPr/>
        </p:nvSpPr>
        <p:spPr>
          <a:xfrm>
            <a:off x="1219200" y="863599"/>
            <a:ext cx="6096000" cy="646331"/>
          </a:xfrm>
          <a:prstGeom prst="rect">
            <a:avLst/>
          </a:prstGeom>
        </p:spPr>
        <p:txBody>
          <a:bodyPr wrap="square">
            <a:spAutoFit/>
          </a:bodyPr>
          <a:lstStyle/>
          <a:p>
            <a:r>
              <a:rPr lang="en-US" altLang="en-US" dirty="0"/>
              <a:t>You can print this message for your records by using the print option on your browser.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992" y="359601"/>
            <a:ext cx="6994814" cy="935799"/>
          </a:xfrm>
        </p:spPr>
        <p:txBody>
          <a:bodyPr>
            <a:normAutofit/>
          </a:bodyPr>
          <a:lstStyle/>
          <a:p>
            <a:r>
              <a:rPr lang="en-US" altLang="en-US" sz="4400" dirty="0">
                <a:solidFill>
                  <a:srgbClr val="174261"/>
                </a:solidFill>
              </a:rPr>
              <a:t>Getting Help </a:t>
            </a:r>
            <a:endParaRPr lang="en-US" sz="4400" dirty="0">
              <a:solidFill>
                <a:srgbClr val="174261"/>
              </a:solidFill>
            </a:endParaRPr>
          </a:p>
        </p:txBody>
      </p:sp>
      <p:sp>
        <p:nvSpPr>
          <p:cNvPr id="3" name="Content Placeholder 2"/>
          <p:cNvSpPr>
            <a:spLocks noGrp="1"/>
          </p:cNvSpPr>
          <p:nvPr>
            <p:ph idx="4294967295"/>
          </p:nvPr>
        </p:nvSpPr>
        <p:spPr>
          <a:xfrm>
            <a:off x="914400" y="1524000"/>
            <a:ext cx="6571594" cy="3124200"/>
          </a:xfrm>
        </p:spPr>
        <p:txBody>
          <a:bodyPr>
            <a:normAutofit lnSpcReduction="10000"/>
          </a:bodyPr>
          <a:lstStyle/>
          <a:p>
            <a:pPr marL="0" indent="0" algn="ctr">
              <a:spcBef>
                <a:spcPct val="0"/>
              </a:spcBef>
              <a:buNone/>
            </a:pPr>
            <a:r>
              <a:rPr lang="en-US" altLang="en-US" sz="1500" dirty="0"/>
              <a:t>If</a:t>
            </a:r>
            <a:r>
              <a:rPr lang="en-US" altLang="en-US" sz="1500" b="1" dirty="0"/>
              <a:t> </a:t>
            </a:r>
            <a:r>
              <a:rPr lang="en-US" altLang="en-US" sz="1500" dirty="0"/>
              <a:t>you experience difficulty using EFS, please contact OLMS Form </a:t>
            </a:r>
            <a:r>
              <a:rPr lang="en-US" altLang="en-US" sz="1500" dirty="0" smtClean="0"/>
              <a:t>Technical </a:t>
            </a:r>
            <a:r>
              <a:rPr lang="en-US" altLang="en-US" sz="1500" dirty="0"/>
              <a:t>Support toll-free at</a:t>
            </a:r>
            <a:r>
              <a:rPr lang="en-US" altLang="en-US" sz="1500" dirty="0" smtClean="0"/>
              <a:t>: </a:t>
            </a:r>
          </a:p>
          <a:p>
            <a:pPr marL="0" indent="0" algn="ctr">
              <a:spcBef>
                <a:spcPct val="0"/>
              </a:spcBef>
              <a:buNone/>
            </a:pPr>
            <a:endParaRPr lang="en-US" altLang="en-US" sz="1500" b="1" dirty="0"/>
          </a:p>
          <a:p>
            <a:pPr marL="0" indent="0" algn="ctr">
              <a:spcBef>
                <a:spcPct val="0"/>
              </a:spcBef>
              <a:buNone/>
            </a:pPr>
            <a:r>
              <a:rPr lang="en-US" altLang="en-US" sz="1500" b="1" dirty="0" smtClean="0"/>
              <a:t>1-866-401-1109</a:t>
            </a:r>
            <a:endParaRPr lang="en-US" altLang="en-US" sz="1500" dirty="0"/>
          </a:p>
          <a:p>
            <a:pPr marL="0" indent="0" algn="ctr">
              <a:spcBef>
                <a:spcPct val="0"/>
              </a:spcBef>
              <a:buNone/>
            </a:pPr>
            <a:endParaRPr lang="en-US" altLang="en-US" sz="1500" dirty="0" smtClean="0"/>
          </a:p>
          <a:p>
            <a:pPr marL="0" indent="0" algn="ctr">
              <a:spcBef>
                <a:spcPct val="0"/>
              </a:spcBef>
              <a:buNone/>
            </a:pPr>
            <a:r>
              <a:rPr lang="en-US" altLang="en-US" sz="1500" dirty="0" smtClean="0"/>
              <a:t>This </a:t>
            </a:r>
            <a:r>
              <a:rPr lang="en-US" altLang="en-US" sz="1500" dirty="0"/>
              <a:t>PowerPoint presentation and other information regarding EFS can be </a:t>
            </a:r>
            <a:r>
              <a:rPr lang="en-US" altLang="en-US" sz="1500" dirty="0" smtClean="0"/>
              <a:t>found </a:t>
            </a:r>
            <a:r>
              <a:rPr lang="en-US" altLang="en-US" sz="1500" dirty="0"/>
              <a:t>on our </a:t>
            </a:r>
            <a:r>
              <a:rPr lang="en-US" altLang="en-US" sz="1500" dirty="0" smtClean="0">
                <a:solidFill>
                  <a:schemeClr val="accent2">
                    <a:lumMod val="90000"/>
                    <a:lumOff val="10000"/>
                  </a:schemeClr>
                </a:solidFill>
                <a:hlinkClick r:id="rId3"/>
              </a:rPr>
              <a:t>OLMS website </a:t>
            </a:r>
            <a:endParaRPr lang="en-US" altLang="en-US" sz="1500" dirty="0" smtClean="0">
              <a:solidFill>
                <a:schemeClr val="accent2">
                  <a:lumMod val="90000"/>
                  <a:lumOff val="10000"/>
                </a:schemeClr>
              </a:solidFill>
            </a:endParaRPr>
          </a:p>
          <a:p>
            <a:pPr marL="0" indent="0" algn="ctr">
              <a:spcBef>
                <a:spcPct val="0"/>
              </a:spcBef>
              <a:spcAft>
                <a:spcPts val="3000"/>
              </a:spcAft>
              <a:buNone/>
            </a:pPr>
            <a:endParaRPr lang="en-US" altLang="en-US" sz="1500" dirty="0" smtClean="0"/>
          </a:p>
          <a:p>
            <a:pPr marL="0" indent="0" algn="ctr">
              <a:spcBef>
                <a:spcPct val="0"/>
              </a:spcBef>
              <a:spcAft>
                <a:spcPts val="3000"/>
              </a:spcAft>
              <a:buNone/>
            </a:pPr>
            <a:r>
              <a:rPr lang="en-US" altLang="en-US" sz="1500" dirty="0" smtClean="0"/>
              <a:t>If </a:t>
            </a:r>
            <a:r>
              <a:rPr lang="en-US" altLang="en-US" sz="1500" dirty="0"/>
              <a:t>you have additional questions or </a:t>
            </a:r>
            <a:r>
              <a:rPr lang="en-US" altLang="en-US" sz="1500" dirty="0" smtClean="0"/>
              <a:t>comments</a:t>
            </a:r>
            <a:r>
              <a:rPr lang="en-US" altLang="en-US" sz="1500" dirty="0"/>
              <a:t>, please contact </a:t>
            </a:r>
            <a:r>
              <a:rPr lang="en-US" altLang="en-US" sz="1500" dirty="0" smtClean="0"/>
              <a:t>OLMS E-mail OLMS at </a:t>
            </a:r>
            <a:r>
              <a:rPr lang="en-US" altLang="en-US" sz="1500" dirty="0" smtClean="0">
                <a:hlinkClick r:id="rId4"/>
              </a:rPr>
              <a:t>olms-public@dol.gov</a:t>
            </a:r>
            <a:r>
              <a:rPr lang="en-US" altLang="en-US" sz="1500" dirty="0" smtClean="0"/>
              <a:t> or contact your local OLMS District </a:t>
            </a:r>
            <a:r>
              <a:rPr lang="en-US" altLang="en-US" sz="1500" dirty="0"/>
              <a:t>Office.</a:t>
            </a:r>
          </a:p>
          <a:p>
            <a:pPr marL="0" indent="0">
              <a:buNone/>
            </a:pPr>
            <a:endParaRPr lang="en-US" sz="15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992" y="359601"/>
            <a:ext cx="6994814" cy="707199"/>
          </a:xfrm>
        </p:spPr>
        <p:txBody>
          <a:bodyPr>
            <a:normAutofit fontScale="90000"/>
          </a:bodyPr>
          <a:lstStyle/>
          <a:p>
            <a:r>
              <a:rPr lang="en-US" dirty="0">
                <a:solidFill>
                  <a:srgbClr val="002060"/>
                </a:solidFill>
              </a:rPr>
              <a:t>Accessing the System</a:t>
            </a:r>
            <a:br>
              <a:rPr lang="en-US" dirty="0">
                <a:solidFill>
                  <a:srgbClr val="002060"/>
                </a:solidFill>
              </a:rPr>
            </a:br>
            <a:endParaRPr lang="en-US" dirty="0"/>
          </a:p>
        </p:txBody>
      </p:sp>
      <p:sp>
        <p:nvSpPr>
          <p:cNvPr id="4" name="Title 1"/>
          <p:cNvSpPr txBox="1">
            <a:spLocks/>
          </p:cNvSpPr>
          <p:nvPr/>
        </p:nvSpPr>
        <p:spPr>
          <a:xfrm>
            <a:off x="1196686" y="1039464"/>
            <a:ext cx="6994814" cy="135600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i="0" kern="1200" cap="none" baseline="0">
                <a:solidFill>
                  <a:schemeClr val="accent2">
                    <a:lumMod val="7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002060"/>
              </a:solidFill>
            </a:endParaRPr>
          </a:p>
        </p:txBody>
      </p:sp>
      <p:sp>
        <p:nvSpPr>
          <p:cNvPr id="5" name="TextBox 4"/>
          <p:cNvSpPr txBox="1"/>
          <p:nvPr/>
        </p:nvSpPr>
        <p:spPr>
          <a:xfrm>
            <a:off x="1059981" y="1039464"/>
            <a:ext cx="6483819" cy="1200329"/>
          </a:xfrm>
          <a:prstGeom prst="rect">
            <a:avLst/>
          </a:prstGeom>
          <a:noFill/>
        </p:spPr>
        <p:txBody>
          <a:bodyPr wrap="square" rtlCol="0">
            <a:spAutoFit/>
          </a:bodyPr>
          <a:lstStyle/>
          <a:p>
            <a:r>
              <a:rPr lang="en-US" altLang="en-US" dirty="0"/>
              <a:t>Navigate to the </a:t>
            </a:r>
            <a:r>
              <a:rPr lang="en-US" altLang="en-US" dirty="0">
                <a:hlinkClick r:id="rId2"/>
              </a:rPr>
              <a:t>OLMS </a:t>
            </a:r>
            <a:r>
              <a:rPr lang="en-US" altLang="en-US" dirty="0" smtClean="0">
                <a:hlinkClick r:id="rId2"/>
              </a:rPr>
              <a:t>Website</a:t>
            </a:r>
            <a:r>
              <a:rPr lang="en-US" altLang="en-US" dirty="0" smtClean="0"/>
              <a:t> and </a:t>
            </a:r>
            <a:r>
              <a:rPr lang="en-US" altLang="en-US" dirty="0"/>
              <a:t>select </a:t>
            </a:r>
            <a:r>
              <a:rPr lang="en-US" altLang="en-US" dirty="0" smtClean="0"/>
              <a:t>OLMS </a:t>
            </a:r>
            <a:r>
              <a:rPr lang="en-US" altLang="en-US" dirty="0"/>
              <a:t>LM REPORTS &amp; CBAs, then from the drop down menu, </a:t>
            </a:r>
            <a:r>
              <a:rPr lang="en-US" altLang="en-US" dirty="0" smtClean="0"/>
              <a:t>select </a:t>
            </a:r>
            <a:r>
              <a:rPr lang="en-US" altLang="en-US" dirty="0"/>
              <a:t>the </a:t>
            </a:r>
            <a:r>
              <a:rPr lang="en-US" altLang="en-US" dirty="0" smtClean="0"/>
              <a:t>“</a:t>
            </a:r>
            <a:r>
              <a:rPr lang="en-US" altLang="en-US" b="1" dirty="0" smtClean="0">
                <a:solidFill>
                  <a:srgbClr val="990033"/>
                </a:solidFill>
              </a:rPr>
              <a:t>File </a:t>
            </a:r>
            <a:r>
              <a:rPr lang="en-US" altLang="en-US" b="1" dirty="0">
                <a:solidFill>
                  <a:srgbClr val="990033"/>
                </a:solidFill>
              </a:rPr>
              <a:t>Forms </a:t>
            </a:r>
            <a:r>
              <a:rPr lang="en-US" altLang="en-US" b="1" dirty="0" smtClean="0">
                <a:solidFill>
                  <a:srgbClr val="990033"/>
                </a:solidFill>
              </a:rPr>
              <a:t>LM-2/3/4/20/21/30</a:t>
            </a:r>
            <a:r>
              <a:rPr lang="en-US" altLang="en-US" b="1" dirty="0" smtClean="0"/>
              <a:t>”</a:t>
            </a:r>
            <a:r>
              <a:rPr lang="en-US" altLang="en-US" b="1" dirty="0" smtClean="0">
                <a:solidFill>
                  <a:srgbClr val="990033"/>
                </a:solidFill>
              </a:rPr>
              <a:t> </a:t>
            </a:r>
            <a:r>
              <a:rPr lang="en-US" altLang="en-US" dirty="0"/>
              <a:t>link.</a:t>
            </a:r>
            <a:endParaRPr lang="en-US" dirty="0"/>
          </a:p>
          <a:p>
            <a:endParaRPr lang="en-US" dirty="0"/>
          </a:p>
        </p:txBody>
      </p:sp>
      <p:pic>
        <p:nvPicPr>
          <p:cNvPr id="6" name="Picture 5"/>
          <p:cNvPicPr>
            <a:picLocks noChangeAspect="1"/>
          </p:cNvPicPr>
          <p:nvPr/>
        </p:nvPicPr>
        <p:blipFill rotWithShape="1">
          <a:blip r:embed="rId3"/>
          <a:srcRect l="19524" t="29428" r="20477" b="18000"/>
          <a:stretch/>
        </p:blipFill>
        <p:spPr>
          <a:xfrm>
            <a:off x="1059981" y="2245594"/>
            <a:ext cx="6483819" cy="3717577"/>
          </a:xfrm>
          <a:prstGeom prst="rect">
            <a:avLst/>
          </a:prstGeom>
        </p:spPr>
      </p:pic>
    </p:spTree>
    <p:extLst>
      <p:ext uri="{BB962C8B-B14F-4D97-AF65-F5344CB8AC3E}">
        <p14:creationId xmlns:p14="http://schemas.microsoft.com/office/powerpoint/2010/main" val="267879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11"/>
          <p:cNvSpPr txBox="1">
            <a:spLocks noChangeArrowheads="1"/>
          </p:cNvSpPr>
          <p:nvPr/>
        </p:nvSpPr>
        <p:spPr bwMode="auto">
          <a:xfrm>
            <a:off x="914400" y="990600"/>
            <a:ext cx="7086600"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To access and use EFS, OLMS recommends that you use one of the following browsers:</a:t>
            </a:r>
          </a:p>
          <a:p>
            <a:pPr marL="800100" lvl="1" indent="-342900" eaLnBrk="1" hangingPunct="1">
              <a:spcBef>
                <a:spcPts val="1800"/>
              </a:spcBef>
              <a:buClr>
                <a:srgbClr val="0066FF"/>
              </a:buClr>
              <a:buFont typeface="Wingdings" panose="05000000000000000000" pitchFamily="2" charset="2"/>
              <a:buChar char="Ø"/>
            </a:pPr>
            <a:r>
              <a:rPr lang="en-US" altLang="en-US" sz="2000" dirty="0"/>
              <a:t>Microsoft Internet Explorer – Version 11.0 or higher</a:t>
            </a:r>
          </a:p>
          <a:p>
            <a:pPr marL="800100" lvl="1" indent="-342900" eaLnBrk="1" hangingPunct="1">
              <a:spcBef>
                <a:spcPts val="1800"/>
              </a:spcBef>
              <a:buClr>
                <a:srgbClr val="0066FF"/>
              </a:buClr>
              <a:buFont typeface="Wingdings" panose="05000000000000000000" pitchFamily="2" charset="2"/>
              <a:buChar char="Ø"/>
            </a:pPr>
            <a:r>
              <a:rPr lang="en-US" altLang="en-US" sz="2000" dirty="0"/>
              <a:t>Google Chrome – Version 7.0 or higher</a:t>
            </a:r>
          </a:p>
          <a:p>
            <a:pPr marL="800100" lvl="1" indent="-342900" eaLnBrk="1" hangingPunct="1">
              <a:spcBef>
                <a:spcPts val="1800"/>
              </a:spcBef>
              <a:buClr>
                <a:srgbClr val="0066FF"/>
              </a:buClr>
              <a:buFont typeface="Wingdings" panose="05000000000000000000" pitchFamily="2" charset="2"/>
              <a:buChar char="Ø"/>
            </a:pPr>
            <a:r>
              <a:rPr lang="en-US" altLang="en-US" sz="2000" dirty="0" smtClean="0"/>
              <a:t>Mozilla Firefox</a:t>
            </a:r>
          </a:p>
          <a:p>
            <a:pPr eaLnBrk="1" hangingPunct="1">
              <a:spcBef>
                <a:spcPct val="50000"/>
              </a:spcBef>
              <a:buFontTx/>
              <a:buNone/>
            </a:pPr>
            <a:endParaRPr lang="en-US" altLang="en-US" sz="2000" dirty="0" smtClean="0"/>
          </a:p>
          <a:p>
            <a:pPr eaLnBrk="1" hangingPunct="1">
              <a:spcBef>
                <a:spcPct val="50000"/>
              </a:spcBef>
              <a:buFontTx/>
              <a:buNone/>
            </a:pPr>
            <a:r>
              <a:rPr lang="en-US" altLang="en-US" sz="2000" dirty="0" smtClean="0"/>
              <a:t>Screen </a:t>
            </a:r>
            <a:r>
              <a:rPr lang="en-US" altLang="en-US" sz="2000" dirty="0"/>
              <a:t>Resolution:</a:t>
            </a:r>
            <a:br>
              <a:rPr lang="en-US" altLang="en-US" sz="2000" dirty="0"/>
            </a:br>
            <a:r>
              <a:rPr lang="en-US" altLang="en-US" sz="2000" dirty="0"/>
              <a:t/>
            </a:r>
            <a:br>
              <a:rPr lang="en-US" altLang="en-US" sz="2000" dirty="0"/>
            </a:br>
            <a:r>
              <a:rPr lang="en-US" altLang="en-US" sz="2000" dirty="0"/>
              <a:t>For optimal viewing, set your screen resolution to 1280 x 1024 or greater. It is recommended that, at a minimum, you set your screen resolution to 1152 x 864 to avoid horizontal scrolling.</a:t>
            </a:r>
          </a:p>
          <a:p>
            <a:pPr eaLnBrk="1" hangingPunct="1">
              <a:spcBef>
                <a:spcPct val="50000"/>
              </a:spcBef>
              <a:buFontTx/>
              <a:buNone/>
            </a:pPr>
            <a:endParaRPr lang="en-US" altLang="en-US" sz="2000" dirty="0"/>
          </a:p>
        </p:txBody>
      </p:sp>
      <p:sp>
        <p:nvSpPr>
          <p:cNvPr id="2" name="Title 1"/>
          <p:cNvSpPr>
            <a:spLocks noGrp="1"/>
          </p:cNvSpPr>
          <p:nvPr>
            <p:ph type="title"/>
          </p:nvPr>
        </p:nvSpPr>
        <p:spPr>
          <a:xfrm>
            <a:off x="929986" y="228600"/>
            <a:ext cx="6994814" cy="609600"/>
          </a:xfrm>
        </p:spPr>
        <p:txBody>
          <a:bodyPr>
            <a:noAutofit/>
          </a:bodyPr>
          <a:lstStyle/>
          <a:p>
            <a:pPr>
              <a:spcBef>
                <a:spcPct val="50000"/>
              </a:spcBef>
            </a:pPr>
            <a:r>
              <a:rPr lang="en-US" altLang="en-US" sz="2800" dirty="0">
                <a:solidFill>
                  <a:srgbClr val="174261"/>
                </a:solidFill>
                <a:latin typeface="+mj-lt"/>
              </a:rPr>
              <a:t>System Requirements and Settings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199" y="1752600"/>
            <a:ext cx="4815149" cy="4681395"/>
            <a:chOff x="1676400" y="1600200"/>
            <a:chExt cx="4876800" cy="4838700"/>
          </a:xfrm>
        </p:grpSpPr>
        <p:sp>
          <p:nvSpPr>
            <p:cNvPr id="13" name="Rectangle 12"/>
            <p:cNvSpPr/>
            <p:nvPr/>
          </p:nvSpPr>
          <p:spPr bwMode="auto">
            <a:xfrm>
              <a:off x="1981200" y="4724400"/>
              <a:ext cx="914400" cy="228600"/>
            </a:xfrm>
            <a:prstGeom prst="rect">
              <a:avLst/>
            </a:prstGeom>
            <a:no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2" name="Picture 11"/>
            <p:cNvPicPr/>
            <p:nvPr/>
          </p:nvPicPr>
          <p:blipFill rotWithShape="1">
            <a:blip r:embed="rId3"/>
            <a:srcRect l="15050" t="10124" r="65481" b="20911"/>
            <a:stretch/>
          </p:blipFill>
          <p:spPr bwMode="auto">
            <a:xfrm>
              <a:off x="1676400" y="1600200"/>
              <a:ext cx="4876800" cy="4838700"/>
            </a:xfrm>
            <a:prstGeom prst="rect">
              <a:avLst/>
            </a:prstGeom>
            <a:ln>
              <a:noFill/>
            </a:ln>
            <a:extLst>
              <a:ext uri="{53640926-AAD7-44D8-BBD7-CCE9431645EC}">
                <a14:shadowObscured xmlns:a14="http://schemas.microsoft.com/office/drawing/2010/main"/>
              </a:ext>
            </a:extLst>
          </p:spPr>
        </p:pic>
      </p:grpSp>
      <p:sp>
        <p:nvSpPr>
          <p:cNvPr id="12292" name="Rectangle 16"/>
          <p:cNvSpPr>
            <a:spLocks noGrp="1" noChangeArrowheads="1"/>
          </p:cNvSpPr>
          <p:nvPr>
            <p:ph type="title"/>
          </p:nvPr>
        </p:nvSpPr>
        <p:spPr>
          <a:xfrm>
            <a:off x="990600" y="236395"/>
            <a:ext cx="6994814" cy="678005"/>
          </a:xfrm>
          <a:noFill/>
        </p:spPr>
        <p:txBody>
          <a:bodyPr>
            <a:noAutofit/>
          </a:bodyPr>
          <a:lstStyle/>
          <a:p>
            <a:r>
              <a:rPr lang="en-US" altLang="en-US" sz="2800" dirty="0">
                <a:solidFill>
                  <a:srgbClr val="174261"/>
                </a:solidFill>
                <a:latin typeface="+mj-lt"/>
              </a:rPr>
              <a:t>Accessing the System   </a:t>
            </a:r>
            <a:r>
              <a:rPr lang="en-US" altLang="en-US" sz="2800" dirty="0">
                <a:solidFill>
                  <a:schemeClr val="tx1"/>
                </a:solidFill>
                <a:latin typeface="+mj-lt"/>
              </a:rPr>
              <a:t/>
            </a:r>
            <a:br>
              <a:rPr lang="en-US" altLang="en-US" sz="2800" dirty="0">
                <a:solidFill>
                  <a:schemeClr val="tx1"/>
                </a:solidFill>
                <a:latin typeface="+mj-lt"/>
              </a:rPr>
            </a:br>
            <a:endParaRPr lang="en-US" altLang="en-US" sz="2800" dirty="0" smtClean="0">
              <a:solidFill>
                <a:schemeClr val="tx1"/>
              </a:solidFill>
              <a:latin typeface="+mj-lt"/>
            </a:endParaRPr>
          </a:p>
        </p:txBody>
      </p:sp>
      <p:sp>
        <p:nvSpPr>
          <p:cNvPr id="5" name="Content Placeholder 4"/>
          <p:cNvSpPr>
            <a:spLocks noGrp="1"/>
          </p:cNvSpPr>
          <p:nvPr>
            <p:ph idx="4294967295"/>
          </p:nvPr>
        </p:nvSpPr>
        <p:spPr>
          <a:xfrm>
            <a:off x="990600" y="914400"/>
            <a:ext cx="6745560" cy="660400"/>
          </a:xfrm>
        </p:spPr>
        <p:txBody>
          <a:bodyPr/>
          <a:lstStyle/>
          <a:p>
            <a:pPr marL="0" indent="0">
              <a:buNone/>
            </a:pPr>
            <a:r>
              <a:rPr lang="en-US" altLang="en-US" dirty="0"/>
              <a:t>From the EFS Introduction page, select on the “Access the OLMS EFS” link</a:t>
            </a:r>
            <a:r>
              <a:rPr lang="en-US" altLang="en-US" dirty="0" smtClean="0"/>
              <a:t>.</a:t>
            </a:r>
            <a:endParaRPr lang="en-US" altLang="en-US" dirty="0"/>
          </a:p>
          <a:p>
            <a:pPr marL="0" indent="0">
              <a:buNone/>
            </a:pPr>
            <a:endParaRPr lang="en-US" altLang="en-US" dirty="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6"/>
          <p:cNvSpPr>
            <a:spLocks noGrp="1" noChangeArrowheads="1"/>
          </p:cNvSpPr>
          <p:nvPr>
            <p:ph type="title"/>
          </p:nvPr>
        </p:nvSpPr>
        <p:spPr>
          <a:xfrm>
            <a:off x="929986" y="304800"/>
            <a:ext cx="6994814" cy="478599"/>
          </a:xfrm>
          <a:noFill/>
        </p:spPr>
        <p:txBody>
          <a:bodyPr>
            <a:noAutofit/>
          </a:bodyPr>
          <a:lstStyle/>
          <a:p>
            <a:r>
              <a:rPr lang="en-US" altLang="en-US" sz="2800" dirty="0" smtClean="0">
                <a:solidFill>
                  <a:srgbClr val="174261"/>
                </a:solidFill>
                <a:latin typeface="+mj-lt"/>
              </a:rPr>
              <a:t>Accessing </a:t>
            </a:r>
            <a:r>
              <a:rPr lang="en-US" altLang="en-US" sz="2800" dirty="0">
                <a:solidFill>
                  <a:srgbClr val="174261"/>
                </a:solidFill>
                <a:latin typeface="+mj-lt"/>
              </a:rPr>
              <a:t>the System  </a:t>
            </a:r>
            <a:r>
              <a:rPr lang="en-US" altLang="en-US" sz="2800" dirty="0" smtClean="0">
                <a:solidFill>
                  <a:schemeClr val="tx1"/>
                </a:solidFill>
                <a:latin typeface="+mj-lt"/>
              </a:rPr>
              <a:t/>
            </a:r>
            <a:br>
              <a:rPr lang="en-US" altLang="en-US" sz="2800" dirty="0" smtClean="0">
                <a:solidFill>
                  <a:schemeClr val="tx1"/>
                </a:solidFill>
                <a:latin typeface="+mj-lt"/>
              </a:rPr>
            </a:br>
            <a:endParaRPr lang="en-US" altLang="en-US" sz="2800" dirty="0" smtClean="0">
              <a:solidFill>
                <a:schemeClr val="tx1"/>
              </a:solidFill>
              <a:latin typeface="+mj-lt"/>
            </a:endParaRPr>
          </a:p>
        </p:txBody>
      </p:sp>
      <p:sp>
        <p:nvSpPr>
          <p:cNvPr id="4" name="Content Placeholder 3"/>
          <p:cNvSpPr>
            <a:spLocks noGrp="1"/>
          </p:cNvSpPr>
          <p:nvPr>
            <p:ph idx="4294967295"/>
          </p:nvPr>
        </p:nvSpPr>
        <p:spPr>
          <a:xfrm>
            <a:off x="1084120" y="854943"/>
            <a:ext cx="7470407" cy="938213"/>
          </a:xfrm>
        </p:spPr>
        <p:txBody>
          <a:bodyPr>
            <a:noAutofit/>
          </a:bodyPr>
          <a:lstStyle/>
          <a:p>
            <a:pPr>
              <a:buFont typeface="Wingdings" panose="05000000000000000000" pitchFamily="2" charset="2"/>
              <a:buChar char="Ø"/>
            </a:pPr>
            <a:r>
              <a:rPr lang="en-US" altLang="en-US" dirty="0">
                <a:solidFill>
                  <a:schemeClr val="tx1"/>
                </a:solidFill>
              </a:rPr>
              <a:t>To access the Form LM-21 in EFS, you must first register with EFS and obtain a user ID and password.  </a:t>
            </a:r>
            <a:endParaRPr lang="en-US" altLang="en-US" dirty="0" smtClean="0">
              <a:solidFill>
                <a:schemeClr val="tx1"/>
              </a:solidFill>
            </a:endParaRPr>
          </a:p>
          <a:p>
            <a:pPr>
              <a:buFont typeface="Wingdings" panose="05000000000000000000" pitchFamily="2" charset="2"/>
              <a:buChar char="Ø"/>
            </a:pPr>
            <a:r>
              <a:rPr lang="en-US" altLang="en-US" dirty="0" smtClean="0">
                <a:solidFill>
                  <a:schemeClr val="tx1"/>
                </a:solidFill>
              </a:rPr>
              <a:t>If </a:t>
            </a:r>
            <a:r>
              <a:rPr lang="en-US" altLang="en-US" dirty="0">
                <a:solidFill>
                  <a:schemeClr val="tx1"/>
                </a:solidFill>
              </a:rPr>
              <a:t>you already have an EFS user ID and password, you do not need to register again.</a:t>
            </a:r>
            <a:endParaRPr lang="en-US" dirty="0">
              <a:solidFill>
                <a:schemeClr val="tx1"/>
              </a:solidFill>
            </a:endParaRPr>
          </a:p>
        </p:txBody>
      </p:sp>
      <p:grpSp>
        <p:nvGrpSpPr>
          <p:cNvPr id="2" name="Group 1"/>
          <p:cNvGrpSpPr/>
          <p:nvPr/>
        </p:nvGrpSpPr>
        <p:grpSpPr>
          <a:xfrm>
            <a:off x="1063992" y="2222329"/>
            <a:ext cx="6403608" cy="3797471"/>
            <a:chOff x="1295400" y="2438400"/>
            <a:chExt cx="6861186" cy="4068823"/>
          </a:xfrm>
        </p:grpSpPr>
        <p:pic>
          <p:nvPicPr>
            <p:cNvPr id="1026" name="Picture 2" descr="Inlin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2128"/>
            <a:stretch/>
          </p:blipFill>
          <p:spPr bwMode="auto">
            <a:xfrm>
              <a:off x="1295400" y="2438400"/>
              <a:ext cx="6861186" cy="406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2"/>
            <p:cNvSpPr>
              <a:spLocks noChangeArrowheads="1"/>
            </p:cNvSpPr>
            <p:nvPr/>
          </p:nvSpPr>
          <p:spPr bwMode="auto">
            <a:xfrm>
              <a:off x="1676400" y="4114800"/>
              <a:ext cx="2133600" cy="228600"/>
            </a:xfrm>
            <a:prstGeom prst="rect">
              <a:avLst/>
            </a:prstGeom>
            <a:solidFill>
              <a:srgbClr val="FFFF99">
                <a:alpha val="32156"/>
              </a:srgbClr>
            </a:solidFill>
            <a:ln w="38100" algn="ctr">
              <a:solidFill>
                <a:schemeClr val="tx1"/>
              </a:solidFill>
              <a:prstDash val="sysDot"/>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1"/>
          <p:cNvSpPr>
            <a:spLocks noChangeArrowheads="1"/>
          </p:cNvSpPr>
          <p:nvPr/>
        </p:nvSpPr>
        <p:spPr bwMode="auto">
          <a:xfrm>
            <a:off x="685800" y="9144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tx2"/>
                </a:solidFill>
              </a:rPr>
              <a:t/>
            </a:r>
            <a:br>
              <a:rPr lang="en-US" altLang="en-US" sz="2000">
                <a:solidFill>
                  <a:schemeClr val="tx2"/>
                </a:solidFill>
              </a:rPr>
            </a:br>
            <a:r>
              <a:rPr lang="en-US" altLang="en-US" sz="2000">
                <a:solidFill>
                  <a:schemeClr val="tx2"/>
                </a:solidFill>
              </a:rPr>
              <a:t/>
            </a:r>
            <a:br>
              <a:rPr lang="en-US" altLang="en-US" sz="2000">
                <a:solidFill>
                  <a:schemeClr val="tx2"/>
                </a:solidFill>
              </a:rPr>
            </a:br>
            <a:r>
              <a:rPr lang="en-US" altLang="en-US" sz="1800">
                <a:solidFill>
                  <a:schemeClr val="tx2"/>
                </a:solidFill>
              </a:rPr>
              <a:t>   </a:t>
            </a:r>
            <a:br>
              <a:rPr lang="en-US" altLang="en-US" sz="1800">
                <a:solidFill>
                  <a:schemeClr val="tx2"/>
                </a:solidFill>
              </a:rPr>
            </a:br>
            <a:r>
              <a:rPr lang="en-US" altLang="en-US" sz="1800">
                <a:solidFill>
                  <a:schemeClr val="tx2"/>
                </a:solidFill>
              </a:rPr>
              <a:t/>
            </a:r>
            <a:br>
              <a:rPr lang="en-US" altLang="en-US" sz="1800">
                <a:solidFill>
                  <a:schemeClr val="tx2"/>
                </a:solidFill>
              </a:rPr>
            </a:br>
            <a:endParaRPr lang="en-US" altLang="en-US" sz="1500">
              <a:solidFill>
                <a:schemeClr val="tx2"/>
              </a:solidFill>
            </a:endParaRPr>
          </a:p>
        </p:txBody>
      </p:sp>
      <p:grpSp>
        <p:nvGrpSpPr>
          <p:cNvPr id="3" name="Group 2"/>
          <p:cNvGrpSpPr/>
          <p:nvPr/>
        </p:nvGrpSpPr>
        <p:grpSpPr>
          <a:xfrm>
            <a:off x="990600" y="2259692"/>
            <a:ext cx="6469979" cy="3607708"/>
            <a:chOff x="914400" y="1646177"/>
            <a:chExt cx="6934200" cy="4068823"/>
          </a:xfrm>
        </p:grpSpPr>
        <p:pic>
          <p:nvPicPr>
            <p:cNvPr id="10" name="Picture 2" descr="Inlin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1087"/>
            <a:stretch/>
          </p:blipFill>
          <p:spPr bwMode="auto">
            <a:xfrm>
              <a:off x="914400" y="1646177"/>
              <a:ext cx="6934200" cy="406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1"/>
            <p:cNvSpPr txBox="1">
              <a:spLocks noChangeArrowheads="1"/>
            </p:cNvSpPr>
            <p:nvPr/>
          </p:nvSpPr>
          <p:spPr bwMode="auto">
            <a:xfrm>
              <a:off x="3124200" y="4313177"/>
              <a:ext cx="1758714" cy="520672"/>
            </a:xfrm>
            <a:prstGeom prst="rect">
              <a:avLst/>
            </a:prstGeom>
            <a:noFill/>
            <a:ln w="38100" algn="ctr">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Select the link</a:t>
              </a:r>
            </a:p>
            <a:p>
              <a:pPr algn="ctr" eaLnBrk="1" hangingPunct="1">
                <a:spcBef>
                  <a:spcPct val="0"/>
                </a:spcBef>
                <a:buFontTx/>
                <a:buNone/>
              </a:pPr>
              <a:r>
                <a:rPr lang="en-US" altLang="en-US" sz="1200" b="1" dirty="0"/>
                <a:t>to access the </a:t>
              </a:r>
              <a:r>
                <a:rPr lang="en-US" altLang="en-US" sz="1200" b="1" dirty="0" smtClean="0"/>
                <a:t>LM-21</a:t>
              </a:r>
              <a:endParaRPr lang="en-US" altLang="en-US" sz="1200" b="1" dirty="0"/>
            </a:p>
          </p:txBody>
        </p:sp>
        <p:cxnSp>
          <p:nvCxnSpPr>
            <p:cNvPr id="16393" name="Straight Arrow Connector 2"/>
            <p:cNvCxnSpPr>
              <a:cxnSpLocks noChangeShapeType="1"/>
            </p:cNvCxnSpPr>
            <p:nvPr/>
          </p:nvCxnSpPr>
          <p:spPr bwMode="auto">
            <a:xfrm flipH="1" flipV="1">
              <a:off x="2792594" y="4195408"/>
              <a:ext cx="331606" cy="422569"/>
            </a:xfrm>
            <a:prstGeom prst="straightConnector1">
              <a:avLst/>
            </a:prstGeom>
            <a:noFill/>
            <a:ln w="38100"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grpSp>
      <p:sp>
        <p:nvSpPr>
          <p:cNvPr id="2" name="Rectangle 1"/>
          <p:cNvSpPr/>
          <p:nvPr/>
        </p:nvSpPr>
        <p:spPr>
          <a:xfrm>
            <a:off x="914400" y="1066800"/>
            <a:ext cx="7239000" cy="646331"/>
          </a:xfrm>
          <a:prstGeom prst="rect">
            <a:avLst/>
          </a:prstGeom>
        </p:spPr>
        <p:txBody>
          <a:bodyPr wrap="square">
            <a:spAutoFit/>
          </a:bodyPr>
          <a:lstStyle/>
          <a:p>
            <a:r>
              <a:rPr lang="en-US" altLang="en-US" dirty="0"/>
              <a:t>Once you have a user ID and password, select the EFS for LM-20, LM-21 and LM-30 link on the left side of the page.</a:t>
            </a:r>
            <a:endParaRPr lang="en-US" dirty="0"/>
          </a:p>
        </p:txBody>
      </p:sp>
      <p:sp>
        <p:nvSpPr>
          <p:cNvPr id="5" name="Title 4"/>
          <p:cNvSpPr>
            <a:spLocks noGrp="1"/>
          </p:cNvSpPr>
          <p:nvPr>
            <p:ph type="title"/>
          </p:nvPr>
        </p:nvSpPr>
        <p:spPr>
          <a:xfrm>
            <a:off x="929986" y="359601"/>
            <a:ext cx="6994814" cy="707199"/>
          </a:xfrm>
        </p:spPr>
        <p:txBody>
          <a:bodyPr>
            <a:noAutofit/>
          </a:bodyPr>
          <a:lstStyle/>
          <a:p>
            <a:r>
              <a:rPr lang="en-US" altLang="en-US" sz="2800" dirty="0">
                <a:solidFill>
                  <a:srgbClr val="174261"/>
                </a:solidFill>
                <a:latin typeface="+mj-lt"/>
              </a:rPr>
              <a:t>Accessing the Form LM-21 </a:t>
            </a:r>
            <a:r>
              <a:rPr lang="en-US" altLang="en-US" sz="2800" dirty="0" smtClean="0">
                <a:solidFill>
                  <a:srgbClr val="174261"/>
                </a:solidFill>
                <a:latin typeface="+mj-lt"/>
              </a:rPr>
              <a:t>Form</a:t>
            </a:r>
            <a:endParaRPr lang="en-US" sz="2800" dirty="0">
              <a:solidFill>
                <a:srgbClr val="174261"/>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0"/>
          <p:cNvSpPr>
            <a:spLocks noGrp="1" noChangeArrowheads="1"/>
          </p:cNvSpPr>
          <p:nvPr>
            <p:ph type="title"/>
          </p:nvPr>
        </p:nvSpPr>
        <p:spPr>
          <a:xfrm>
            <a:off x="990600" y="269716"/>
            <a:ext cx="6994814" cy="523220"/>
          </a:xfrm>
          <a:noFill/>
        </p:spPr>
        <p:txBody>
          <a:bodyPr>
            <a:spAutoFit/>
          </a:bodyPr>
          <a:lstStyle/>
          <a:p>
            <a:pPr algn="l" eaLnBrk="1" hangingPunct="1">
              <a:spcBef>
                <a:spcPct val="50000"/>
              </a:spcBef>
            </a:pPr>
            <a:r>
              <a:rPr lang="en-US" altLang="en-US" sz="2800" b="1" dirty="0" smtClean="0">
                <a:solidFill>
                  <a:srgbClr val="174261"/>
                </a:solidFill>
                <a:latin typeface="+mj-lt"/>
              </a:rPr>
              <a:t>Accessing the Form LM-21</a:t>
            </a:r>
            <a:r>
              <a:rPr lang="en-US" altLang="en-US" sz="2800" dirty="0" smtClean="0">
                <a:solidFill>
                  <a:srgbClr val="174261"/>
                </a:solidFill>
                <a:latin typeface="+mj-lt"/>
              </a:rPr>
              <a:t>    </a:t>
            </a:r>
          </a:p>
        </p:txBody>
      </p:sp>
      <p:sp>
        <p:nvSpPr>
          <p:cNvPr id="2" name="Content Placeholder 1"/>
          <p:cNvSpPr>
            <a:spLocks noGrp="1"/>
          </p:cNvSpPr>
          <p:nvPr>
            <p:ph idx="4294967295"/>
          </p:nvPr>
        </p:nvSpPr>
        <p:spPr>
          <a:xfrm>
            <a:off x="990600" y="914400"/>
            <a:ext cx="7162800" cy="457200"/>
          </a:xfrm>
        </p:spPr>
        <p:txBody>
          <a:bodyPr>
            <a:noAutofit/>
          </a:bodyPr>
          <a:lstStyle/>
          <a:p>
            <a:pPr marL="0" indent="0">
              <a:buNone/>
            </a:pPr>
            <a:r>
              <a:rPr lang="en-US" altLang="en-US" dirty="0"/>
              <a:t>Log into EFS using your user ID and password, and select Sign In</a:t>
            </a:r>
            <a:r>
              <a:rPr lang="en-US" altLang="en-US" dirty="0" smtClean="0"/>
              <a:t>.</a:t>
            </a:r>
            <a:endParaRPr lang="en-US" dirty="0"/>
          </a:p>
        </p:txBody>
      </p:sp>
      <p:pic>
        <p:nvPicPr>
          <p:cNvPr id="1843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2576" t="10211" r="62537" b="33186"/>
          <a:stretch/>
        </p:blipFill>
        <p:spPr bwMode="auto">
          <a:xfrm>
            <a:off x="990600" y="1752600"/>
            <a:ext cx="660184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lms_EFSLM">
  <a:themeElements>
    <a:clrScheme name="Custom 4">
      <a:dk1>
        <a:sysClr val="windowText" lastClr="000000"/>
      </a:dk1>
      <a:lt1>
        <a:sysClr val="window" lastClr="FFFFFF"/>
      </a:lt1>
      <a:dk2>
        <a:srgbClr val="002D89"/>
      </a:dk2>
      <a:lt2>
        <a:srgbClr val="EBEBEB"/>
      </a:lt2>
      <a:accent1>
        <a:srgbClr val="002060"/>
      </a:accent1>
      <a:accent2>
        <a:srgbClr val="002060"/>
      </a:accent2>
      <a:accent3>
        <a:srgbClr val="42D0A2"/>
      </a:accent3>
      <a:accent4>
        <a:srgbClr val="2E946B"/>
      </a:accent4>
      <a:accent5>
        <a:srgbClr val="42B051"/>
      </a:accent5>
      <a:accent6>
        <a:srgbClr val="96D141"/>
      </a:accent6>
      <a:hlink>
        <a:srgbClr val="002D89"/>
      </a:hlink>
      <a:folHlink>
        <a:srgbClr val="002D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lms_EFSLM" id="{CE118A6D-EBED-42A2-B6FE-136C2C79C598}" vid="{1197E4AC-11DD-4906-8585-56DB33C2005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olms_EFSLM</Template>
  <TotalTime>16542</TotalTime>
  <Words>1757</Words>
  <Application>Microsoft Office PowerPoint</Application>
  <PresentationFormat>On-screen Show (4:3)</PresentationFormat>
  <Paragraphs>141</Paragraphs>
  <Slides>36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Tahoma</vt:lpstr>
      <vt:lpstr>Times New Roman</vt:lpstr>
      <vt:lpstr>Wingdings</vt:lpstr>
      <vt:lpstr>Wingdings 3</vt:lpstr>
      <vt:lpstr>olms_EFSLM</vt:lpstr>
      <vt:lpstr>ELECTRONIC FORMS SYSTEM (EFS)</vt:lpstr>
      <vt:lpstr>DISCLAIMER</vt:lpstr>
      <vt:lpstr>ELECTRONIC FORMS SYSTEM (EFS) FORM LM-21 </vt:lpstr>
      <vt:lpstr>Accessing the System </vt:lpstr>
      <vt:lpstr>System Requirements and Settings</vt:lpstr>
      <vt:lpstr>Accessing the System    </vt:lpstr>
      <vt:lpstr>Accessing the System   </vt:lpstr>
      <vt:lpstr>Accessing the Form LM-21 Form</vt:lpstr>
      <vt:lpstr>Accessing the Form LM-21    </vt:lpstr>
      <vt:lpstr>Select Report Type</vt:lpstr>
      <vt:lpstr>Form LM-21 Filing</vt:lpstr>
      <vt:lpstr>Start A New Form LM-21</vt:lpstr>
      <vt:lpstr>Start a New LM-21 – Registering the Organization</vt:lpstr>
      <vt:lpstr>Start a New LM-21</vt:lpstr>
      <vt:lpstr>Start a New LM-21</vt:lpstr>
      <vt:lpstr>Locating an Existing LM form</vt:lpstr>
      <vt:lpstr>LM-21 Forms In Progress</vt:lpstr>
      <vt:lpstr>Form LM-21 – Submitted Forms</vt:lpstr>
      <vt:lpstr>LM-21 Access Key – How To Share Forms</vt:lpstr>
      <vt:lpstr>Resetting the Access Key</vt:lpstr>
      <vt:lpstr>Navigating the Form LM-21 in EFS</vt:lpstr>
      <vt:lpstr>Accessing Form LM-21 Instructions in EFS</vt:lpstr>
      <vt:lpstr>Entering Data into the Form LM-21 in EFS </vt:lpstr>
      <vt:lpstr>Statement of Receipts</vt:lpstr>
      <vt:lpstr>Statement B – Statement of Receipts</vt:lpstr>
      <vt:lpstr>Entering Data into the Form LM-21 – Statement of Disbursements</vt:lpstr>
      <vt:lpstr>Statement D – Schedule of Disbursements for Reportable Activity</vt:lpstr>
      <vt:lpstr>Printing the Form LM-21</vt:lpstr>
      <vt:lpstr>Form LM-21 Validation</vt:lpstr>
      <vt:lpstr>Form LM-21 Validation</vt:lpstr>
      <vt:lpstr>Signing the LM-21 Form</vt:lpstr>
      <vt:lpstr>Signing the Form</vt:lpstr>
      <vt:lpstr>Signing the Form</vt:lpstr>
      <vt:lpstr>Printing and/or Saving the Form</vt:lpstr>
      <vt:lpstr>Confirmation page</vt:lpstr>
      <vt:lpstr>Getting Help </vt:lpstr>
    </vt:vector>
  </TitlesOfParts>
  <Company>DOL OLMS CHIDO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Labor-Management Standards (OLMS) http://www.dol.gov/olms/</dc:title>
  <dc:creator>DCARL</dc:creator>
  <dc:description>4-9-10 Rough Draft 1</dc:description>
  <cp:lastModifiedBy>Delaney, Michael - OLMS</cp:lastModifiedBy>
  <cp:revision>548</cp:revision>
  <cp:lastPrinted>2019-02-15T18:54:07Z</cp:lastPrinted>
  <dcterms:created xsi:type="dcterms:W3CDTF">2010-03-30T20:15:25Z</dcterms:created>
  <dcterms:modified xsi:type="dcterms:W3CDTF">2019-02-15T19:01:10Z</dcterms:modified>
</cp:coreProperties>
</file>