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38"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9130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00667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15331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20296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F49E1F-986D-4752-9196-98F6B2103415}"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48384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F49E1F-986D-4752-9196-98F6B2103415}"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544673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F49E1F-986D-4752-9196-98F6B2103415}"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1094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49E1F-986D-4752-9196-98F6B2103415}"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34365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49E1F-986D-4752-9196-98F6B2103415}"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81486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336840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44850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49E1F-986D-4752-9196-98F6B2103415}" type="datetimeFigureOut">
              <a:rPr lang="en-US" smtClean="0"/>
              <a:t>6/19/2019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C926F2-06E3-45CA-A38F-213A80DC4D77}" type="slidenum">
              <a:rPr lang="en-US" smtClean="0"/>
              <a:t>‹#›</a:t>
            </a:fld>
            <a:endParaRPr lang="en-US"/>
          </a:p>
        </p:txBody>
      </p:sp>
    </p:spTree>
    <p:extLst>
      <p:ext uri="{BB962C8B-B14F-4D97-AF65-F5344CB8AC3E}">
        <p14:creationId xmlns:p14="http://schemas.microsoft.com/office/powerpoint/2010/main" val="3216769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569343" y="3199008"/>
            <a:ext cx="11309231" cy="1971374"/>
          </a:xfrm>
          <a:prstGeom prst="rect">
            <a:avLst/>
          </a:prstGeom>
        </p:spPr>
        <p:txBody>
          <a:bodyPr wrap="square">
            <a:spAutoFit/>
          </a:bodyPr>
          <a:lstStyle/>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OMB Control Number: 0704-0553</a:t>
            </a:r>
          </a:p>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Expiration Date: 03/31/2022</a:t>
            </a:r>
          </a:p>
          <a:p>
            <a:pPr>
              <a:lnSpc>
                <a:spcPct val="107000"/>
              </a:lnSpc>
              <a:spcAft>
                <a:spcPts val="800"/>
              </a:spcAft>
            </a:pP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1200" dirty="0">
                <a:latin typeface="Times New Roman" panose="02020603050405020304" pitchFamily="18" charset="0"/>
                <a:ea typeface="Calibri" panose="020F0502020204030204" pitchFamily="34" charset="0"/>
                <a:cs typeface="Times New Roman" panose="02020603050405020304" pitchFamily="18" charset="0"/>
              </a:rPr>
              <a:t>public reporting burden for this collection of information, 0704-0553, is estimated to average 10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minutes </a:t>
            </a:r>
            <a:r>
              <a:rPr lang="en-US" sz="1200" dirty="0">
                <a:latin typeface="Times New Roman" panose="02020603050405020304" pitchFamily="18" charset="0"/>
                <a:ea typeface="Calibri" panose="020F0502020204030204" pitchFamily="34" charset="0"/>
                <a:cs typeface="Times New Roman" panose="02020603050405020304" pitchFamily="18" charset="0"/>
              </a:rPr>
              <a:t>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362849" y="685367"/>
            <a:ext cx="11515725" cy="1876425"/>
          </a:xfrm>
          <a:prstGeom prst="rect">
            <a:avLst/>
          </a:prstGeom>
        </p:spPr>
      </p:pic>
      <p:sp>
        <p:nvSpPr>
          <p:cNvPr id="6" name="Rectangle 5"/>
          <p:cNvSpPr/>
          <p:nvPr/>
        </p:nvSpPr>
        <p:spPr>
          <a:xfrm rot="20180078">
            <a:off x="2849722" y="236612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45690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2" name="Rectangle 1"/>
          <p:cNvSpPr/>
          <p:nvPr/>
        </p:nvSpPr>
        <p:spPr>
          <a:xfrm>
            <a:off x="819510" y="685658"/>
            <a:ext cx="11024558" cy="5633081"/>
          </a:xfrm>
          <a:prstGeom prst="rect">
            <a:avLst/>
          </a:prstGeom>
        </p:spPr>
        <p:txBody>
          <a:bodyPr wrap="square">
            <a:spAutoFit/>
          </a:bodyPr>
          <a:lstStyle/>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To get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started, </a:t>
            </a:r>
            <a:r>
              <a:rPr lang="en-US" sz="2000" dirty="0">
                <a:latin typeface="Times New Roman" panose="02020603050405020304" pitchFamily="18" charset="0"/>
                <a:ea typeface="Calibri" panose="020F0502020204030204" pitchFamily="34" charset="0"/>
                <a:cs typeface="Times New Roman" panose="02020603050405020304" pitchFamily="18" charset="0"/>
              </a:rPr>
              <a:t>true or false, I have performed many, if not all, the duties of a DoD Component action officer including, but not limited to, writing content for DoD issuances, organizing content from other divisions, incorporating content into the  issuance template, incorporating edits from the Directives Division, etc</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True</a:t>
            </a:r>
          </a:p>
          <a:p>
            <a:pPr marL="342900" marR="0" lvl="0" indent="-342900">
              <a:lnSpc>
                <a:spcPct val="107000"/>
              </a:lnSpc>
              <a:spcBef>
                <a:spcPts val="0"/>
              </a:spcBef>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False</a:t>
            </a: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If the answer is true:</a:t>
            </a: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1.  Are </a:t>
            </a:r>
            <a:r>
              <a:rPr lang="en-US" sz="2000" dirty="0">
                <a:latin typeface="Times New Roman" panose="02020603050405020304" pitchFamily="18" charset="0"/>
                <a:ea typeface="Calibri" panose="020F0502020204030204" pitchFamily="34" charset="0"/>
                <a:cs typeface="Times New Roman" panose="02020603050405020304" pitchFamily="18" charset="0"/>
              </a:rPr>
              <a:t>you a government employee? Y or N</a:t>
            </a:r>
          </a:p>
          <a:p>
            <a:pPr marL="457200" marR="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2.  Which </a:t>
            </a:r>
            <a:r>
              <a:rPr lang="en-US" sz="2000" dirty="0">
                <a:latin typeface="Times New Roman" panose="02020603050405020304" pitchFamily="18" charset="0"/>
                <a:ea typeface="Calibri" panose="020F0502020204030204" pitchFamily="34" charset="0"/>
                <a:cs typeface="Times New Roman" panose="02020603050405020304" pitchFamily="18" charset="0"/>
              </a:rPr>
              <a:t>component do you work with? (Text)</a:t>
            </a: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lvl="0"/>
            <a:r>
              <a:rPr lang="en-US" sz="2000" dirty="0" smtClean="0">
                <a:latin typeface="Times New Roman" panose="02020603050405020304" pitchFamily="18" charset="0"/>
                <a:ea typeface="Calibri" panose="020F0502020204030204" pitchFamily="34" charset="0"/>
                <a:cs typeface="Times New Roman" panose="02020603050405020304" pitchFamily="18" charset="0"/>
              </a:rPr>
              <a:t>3.  In </a:t>
            </a:r>
            <a:r>
              <a:rPr lang="en-US" sz="2000" dirty="0">
                <a:latin typeface="Times New Roman" panose="02020603050405020304" pitchFamily="18" charset="0"/>
                <a:ea typeface="Calibri" panose="020F0502020204030204" pitchFamily="34" charset="0"/>
                <a:cs typeface="Times New Roman" panose="02020603050405020304" pitchFamily="18" charset="0"/>
              </a:rPr>
              <a:t>a few words, what’s your current role within your component? (Text box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p>
          <a:p>
            <a:pPr lvl="0"/>
            <a:endParaRPr lang="en-US" sz="2000" dirty="0">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8771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8135" y="1023155"/>
            <a:ext cx="10455215" cy="4401205"/>
          </a:xfrm>
          <a:prstGeom prst="rect">
            <a:avLst/>
          </a:prstGeom>
        </p:spPr>
        <p:txBody>
          <a:bodyPr wrap="square">
            <a:spAutoFit/>
          </a:bodyPr>
          <a:lstStyle/>
          <a:p>
            <a:pPr lvl="0"/>
            <a:r>
              <a:rPr lang="en-US" sz="2000" dirty="0" smtClean="0">
                <a:latin typeface="Times New Roman" panose="02020603050405020304" pitchFamily="18" charset="0"/>
                <a:cs typeface="Times New Roman" panose="02020603050405020304" pitchFamily="18" charset="0"/>
              </a:rPr>
              <a:t>4.  How long have you worked for the DoD or for a contractor supporting the DoD?  (indicate cumulative years if necessary)</a:t>
            </a:r>
          </a:p>
          <a:p>
            <a:r>
              <a:rPr lang="en-US" sz="2000" dirty="0" smtClean="0">
                <a:latin typeface="Times New Roman" panose="02020603050405020304" pitchFamily="18" charset="0"/>
                <a:cs typeface="Times New Roman" panose="02020603050405020304" pitchFamily="18" charset="0"/>
              </a:rPr>
              <a:t> </a:t>
            </a:r>
          </a:p>
          <a:p>
            <a:pPr lvl="0"/>
            <a:r>
              <a:rPr lang="en-US" sz="2000" dirty="0" smtClean="0">
                <a:latin typeface="Times New Roman" panose="02020603050405020304" pitchFamily="18" charset="0"/>
                <a:cs typeface="Times New Roman" panose="02020603050405020304" pitchFamily="18" charset="0"/>
              </a:rPr>
              <a:t>5.  Which statement most fits your situation?</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 am the AO on this issuance because of my writing/editing skills.</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 am the AO on this issuance because of my subject matter expertise.</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 am the AO on this issuance because of something else.  Please explain. (Text box)</a:t>
            </a:r>
          </a:p>
          <a:p>
            <a:r>
              <a:rPr lang="en-US" sz="2000" dirty="0" smtClean="0">
                <a:latin typeface="Times New Roman" panose="02020603050405020304" pitchFamily="18" charset="0"/>
                <a:cs typeface="Times New Roman" panose="02020603050405020304" pitchFamily="18" charset="0"/>
              </a:rPr>
              <a:t> </a:t>
            </a:r>
          </a:p>
          <a:p>
            <a:pPr lvl="0"/>
            <a:r>
              <a:rPr lang="en-US" sz="2000" dirty="0" smtClean="0">
                <a:latin typeface="Times New Roman" panose="02020603050405020304" pitchFamily="18" charset="0"/>
                <a:cs typeface="Times New Roman" panose="02020603050405020304" pitchFamily="18" charset="0"/>
              </a:rPr>
              <a:t>6.  How long were you in your position when you became an AO for the first time?</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Less than 1 year</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1-2 years</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3-5 years</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6-10 years</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Over 10 years</a:t>
            </a:r>
            <a:endParaRPr lang="en-US" sz="2000" dirty="0">
              <a:latin typeface="Times New Roman" panose="02020603050405020304" pitchFamily="18" charset="0"/>
              <a:cs typeface="Times New Roman" panose="02020603050405020304" pitchFamily="18" charset="0"/>
            </a:endParaRPr>
          </a:p>
        </p:txBody>
      </p:sp>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81500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7476" y="924027"/>
            <a:ext cx="10593238" cy="4702826"/>
          </a:xfrm>
          <a:prstGeom prst="rect">
            <a:avLst/>
          </a:prstGeom>
        </p:spPr>
        <p:txBody>
          <a:bodyPr wrap="square">
            <a:spAutoFit/>
          </a:bodyPr>
          <a:lstStyle/>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8.  On </a:t>
            </a:r>
            <a:r>
              <a:rPr lang="en-US" sz="2000" dirty="0">
                <a:latin typeface="Times New Roman" panose="02020603050405020304" pitchFamily="18" charset="0"/>
                <a:ea typeface="Calibri" panose="020F0502020204030204" pitchFamily="34" charset="0"/>
                <a:cs typeface="Times New Roman" panose="02020603050405020304" pitchFamily="18" charset="0"/>
              </a:rPr>
              <a:t>a scale of 1-10 with ten being extremely difficult and one being extremely easy, how would you rate the issuances compliance process in general? (Sliding scale)</a:t>
            </a: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9.  On </a:t>
            </a:r>
            <a:r>
              <a:rPr lang="en-US" sz="2000" dirty="0">
                <a:latin typeface="Times New Roman" panose="02020603050405020304" pitchFamily="18" charset="0"/>
                <a:ea typeface="Calibri" panose="020F0502020204030204" pitchFamily="34" charset="0"/>
                <a:cs typeface="Times New Roman" panose="02020603050405020304" pitchFamily="18" charset="0"/>
              </a:rPr>
              <a:t>a scale of 1-10 with ten being extremely difficult and one being extremely easy, how would you rate the usability of the issuance template provided to you? (Sliding scale)</a:t>
            </a: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10.  On </a:t>
            </a:r>
            <a:r>
              <a:rPr lang="en-US" sz="2000" dirty="0">
                <a:latin typeface="Times New Roman" panose="02020603050405020304" pitchFamily="18" charset="0"/>
                <a:ea typeface="Calibri" panose="020F0502020204030204" pitchFamily="34" charset="0"/>
                <a:cs typeface="Times New Roman" panose="02020603050405020304" pitchFamily="18" charset="0"/>
              </a:rPr>
              <a:t>a scale of 1-10 with ten being extremely difficult to understand and one being extremely easy to understand, how would you rate the Directive Division Standards or other guidance documents on the website? (Sliding scale)</a:t>
            </a:r>
          </a:p>
          <a:p>
            <a:pPr marL="457200" marR="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11.  When </a:t>
            </a:r>
            <a:r>
              <a:rPr lang="en-US" sz="2000" dirty="0">
                <a:latin typeface="Times New Roman" panose="02020603050405020304" pitchFamily="18" charset="0"/>
                <a:ea typeface="Calibri" panose="020F0502020204030204" pitchFamily="34" charset="0"/>
                <a:cs typeface="Times New Roman" panose="02020603050405020304" pitchFamily="18" charset="0"/>
              </a:rPr>
              <a:t>you think of the total amount of time you spend working on the issuance, approximately what percentage of that time is dedicated to complying with Directive Division requirements vs. working the content of your document?  (For example, formatting issues, learning the standards, re-working your documents to comply with the standards, etc.) (Sliding scale)</a:t>
            </a:r>
          </a:p>
        </p:txBody>
      </p:sp>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7714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5057" y="403202"/>
            <a:ext cx="11507638" cy="5361468"/>
          </a:xfrm>
          <a:prstGeom prst="rect">
            <a:avLst/>
          </a:prstGeom>
        </p:spPr>
        <p:txBody>
          <a:bodyPr wrap="square">
            <a:spAutoFit/>
          </a:bodyPr>
          <a:lstStyle/>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12.  If </a:t>
            </a:r>
            <a:r>
              <a:rPr lang="en-US" sz="2000" dirty="0">
                <a:latin typeface="Times New Roman" panose="02020603050405020304" pitchFamily="18" charset="0"/>
                <a:ea typeface="Calibri" panose="020F0502020204030204" pitchFamily="34" charset="0"/>
                <a:cs typeface="Times New Roman" panose="02020603050405020304" pitchFamily="18" charset="0"/>
              </a:rPr>
              <a:t>we could do one thing to make your experience as an AO easier, what would that be? (Text box)</a:t>
            </a:r>
          </a:p>
          <a:p>
            <a:pPr marL="457200" marR="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L="457200" marR="0" lvl="0" indent="-457200">
              <a:lnSpc>
                <a:spcPct val="107000"/>
              </a:lnSpc>
              <a:spcBef>
                <a:spcPts val="0"/>
              </a:spcBef>
              <a:spcAft>
                <a:spcPts val="0"/>
              </a:spcAft>
              <a:buAutoNum type="arabicPeriod" startAt="13"/>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Select one of the following for each statement (Mark “x” for the one that applies):  </a:t>
            </a:r>
          </a:p>
          <a:p>
            <a:pPr marL="457200" marR="0" lvl="0" indent="-457200">
              <a:lnSpc>
                <a:spcPct val="107000"/>
              </a:lnSpc>
              <a:spcBef>
                <a:spcPts val="0"/>
              </a:spcBef>
              <a:spcAft>
                <a:spcPts val="0"/>
              </a:spcAft>
              <a:buAutoNum type="arabicPeriod" startAt="13"/>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L="457200" marR="0">
              <a:lnSpc>
                <a:spcPct val="107000"/>
              </a:lnSpc>
              <a:spcBef>
                <a:spcPts val="0"/>
              </a:spcBef>
              <a:spcAft>
                <a:spcPts val="0"/>
              </a:spcAft>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tabLst>
                <a:tab pos="685800" algn="l"/>
              </a:tabLst>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tabLst>
                <a:tab pos="685800" algn="l"/>
              </a:tabLs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tabLst>
                <a:tab pos="685800" algn="l"/>
              </a:tabLst>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tabLst>
                <a:tab pos="685800" algn="l"/>
              </a:tabLs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L="742950" marR="0">
              <a:lnSpc>
                <a:spcPct val="107000"/>
              </a:lnSpc>
              <a:spcBef>
                <a:spcPts val="0"/>
              </a:spcBef>
              <a:spcAft>
                <a:spcPts val="0"/>
              </a:spcAft>
              <a:tabLst>
                <a:tab pos="685800" algn="l"/>
              </a:tabLs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14.  If </a:t>
            </a:r>
            <a:r>
              <a:rPr lang="en-US" sz="2000" dirty="0">
                <a:latin typeface="Times New Roman" panose="02020603050405020304" pitchFamily="18" charset="0"/>
                <a:ea typeface="Calibri" panose="020F0502020204030204" pitchFamily="34" charset="0"/>
                <a:cs typeface="Times New Roman" panose="02020603050405020304" pitchFamily="18" charset="0"/>
              </a:rPr>
              <a:t>I had a choice, I would be willing to be an AO again.</a:t>
            </a:r>
          </a:p>
          <a:p>
            <a:pPr marL="342900" marR="0" lvl="0" indent="-342900">
              <a:lnSpc>
                <a:spcPct val="107000"/>
              </a:lnSpc>
              <a:spcBef>
                <a:spcPts val="0"/>
              </a:spcBef>
              <a:spcAft>
                <a:spcPts val="0"/>
              </a:spcAft>
              <a:buFont typeface="Symbol" panose="05050102010706020507" pitchFamily="18" charset="2"/>
              <a:buChar char=""/>
              <a:tabLst>
                <a:tab pos="685800" algn="l"/>
              </a:tabLst>
            </a:pPr>
            <a:r>
              <a:rPr lang="en-US" sz="2000" dirty="0">
                <a:latin typeface="Times New Roman" panose="02020603050405020304" pitchFamily="18" charset="0"/>
                <a:ea typeface="Calibri" panose="020F0502020204030204" pitchFamily="34" charset="0"/>
                <a:cs typeface="Times New Roman" panose="02020603050405020304" pitchFamily="18" charset="0"/>
              </a:rPr>
              <a:t>True </a:t>
            </a:r>
          </a:p>
          <a:p>
            <a:pPr marL="342900" marR="0" lvl="0" indent="-342900">
              <a:lnSpc>
                <a:spcPct val="107000"/>
              </a:lnSpc>
              <a:spcBef>
                <a:spcPts val="0"/>
              </a:spcBef>
              <a:spcAft>
                <a:spcPts val="0"/>
              </a:spcAft>
              <a:buFont typeface="Symbol" panose="05050102010706020507" pitchFamily="18" charset="2"/>
              <a:buChar char=""/>
              <a:tabLst>
                <a:tab pos="685800" algn="l"/>
              </a:tabLst>
            </a:pPr>
            <a:r>
              <a:rPr lang="en-US" sz="2000" dirty="0">
                <a:latin typeface="Times New Roman" panose="02020603050405020304" pitchFamily="18" charset="0"/>
                <a:ea typeface="Calibri" panose="020F0502020204030204" pitchFamily="34" charset="0"/>
                <a:cs typeface="Times New Roman" panose="02020603050405020304" pitchFamily="18" charset="0"/>
              </a:rPr>
              <a:t>False</a:t>
            </a:r>
          </a:p>
        </p:txBody>
      </p:sp>
      <p:graphicFrame>
        <p:nvGraphicFramePr>
          <p:cNvPr id="5" name="Table 4"/>
          <p:cNvGraphicFramePr>
            <a:graphicFrameLocks noGrp="1"/>
          </p:cNvGraphicFramePr>
          <p:nvPr>
            <p:extLst>
              <p:ext uri="{D42A27DB-BD31-4B8C-83A1-F6EECF244321}">
                <p14:modId xmlns:p14="http://schemas.microsoft.com/office/powerpoint/2010/main" val="3613635081"/>
              </p:ext>
            </p:extLst>
          </p:nvPr>
        </p:nvGraphicFramePr>
        <p:xfrm>
          <a:off x="476848" y="1815220"/>
          <a:ext cx="11088780" cy="2299484"/>
        </p:xfrm>
        <a:graphic>
          <a:graphicData uri="http://schemas.openxmlformats.org/drawingml/2006/table">
            <a:tbl>
              <a:tblPr firstRow="1" bandRow="1">
                <a:tableStyleId>{5C22544A-7EE6-4342-B048-85BDC9FD1C3A}</a:tableStyleId>
              </a:tblPr>
              <a:tblGrid>
                <a:gridCol w="6130986">
                  <a:extLst>
                    <a:ext uri="{9D8B030D-6E8A-4147-A177-3AD203B41FA5}">
                      <a16:colId xmlns:a16="http://schemas.microsoft.com/office/drawing/2014/main" val="1429354511"/>
                    </a:ext>
                  </a:extLst>
                </a:gridCol>
                <a:gridCol w="1155939">
                  <a:extLst>
                    <a:ext uri="{9D8B030D-6E8A-4147-A177-3AD203B41FA5}">
                      <a16:colId xmlns:a16="http://schemas.microsoft.com/office/drawing/2014/main" val="1615753547"/>
                    </a:ext>
                  </a:extLst>
                </a:gridCol>
                <a:gridCol w="992038">
                  <a:extLst>
                    <a:ext uri="{9D8B030D-6E8A-4147-A177-3AD203B41FA5}">
                      <a16:colId xmlns:a16="http://schemas.microsoft.com/office/drawing/2014/main" val="326700840"/>
                    </a:ext>
                  </a:extLst>
                </a:gridCol>
                <a:gridCol w="905774">
                  <a:extLst>
                    <a:ext uri="{9D8B030D-6E8A-4147-A177-3AD203B41FA5}">
                      <a16:colId xmlns:a16="http://schemas.microsoft.com/office/drawing/2014/main" val="1285636045"/>
                    </a:ext>
                  </a:extLst>
                </a:gridCol>
                <a:gridCol w="931652">
                  <a:extLst>
                    <a:ext uri="{9D8B030D-6E8A-4147-A177-3AD203B41FA5}">
                      <a16:colId xmlns:a16="http://schemas.microsoft.com/office/drawing/2014/main" val="1948668691"/>
                    </a:ext>
                  </a:extLst>
                </a:gridCol>
                <a:gridCol w="972391">
                  <a:extLst>
                    <a:ext uri="{9D8B030D-6E8A-4147-A177-3AD203B41FA5}">
                      <a16:colId xmlns:a16="http://schemas.microsoft.com/office/drawing/2014/main" val="2157398726"/>
                    </a:ext>
                  </a:extLst>
                </a:gridCol>
              </a:tblGrid>
              <a:tr h="370840">
                <a:tc>
                  <a:txBody>
                    <a:bodyPr/>
                    <a:lstStyle/>
                    <a:p>
                      <a:pPr algn="ctr"/>
                      <a:endParaRPr lang="en-US" sz="1400" dirty="0">
                        <a:latin typeface="Times New Roman" panose="02020603050405020304" pitchFamily="18" charset="0"/>
                        <a:cs typeface="Times New Roman" panose="02020603050405020304" pitchFamily="18" charset="0"/>
                      </a:endParaRPr>
                    </a:p>
                  </a:txBody>
                  <a:tcPr/>
                </a:tc>
                <a:tc>
                  <a:txBody>
                    <a:bodyPr/>
                    <a:lstStyle/>
                    <a:p>
                      <a:pPr algn="ctr"/>
                      <a:r>
                        <a:rPr lang="en-US" sz="1400" dirty="0" smtClean="0">
                          <a:latin typeface="Times New Roman" panose="02020603050405020304" pitchFamily="18" charset="0"/>
                          <a:cs typeface="Times New Roman" panose="02020603050405020304" pitchFamily="18" charset="0"/>
                        </a:rPr>
                        <a:t>Strongly Agree</a:t>
                      </a:r>
                      <a:endParaRPr lang="en-US" sz="1400" dirty="0">
                        <a:latin typeface="Times New Roman" panose="02020603050405020304" pitchFamily="18" charset="0"/>
                        <a:cs typeface="Times New Roman" panose="02020603050405020304" pitchFamily="18" charset="0"/>
                      </a:endParaRPr>
                    </a:p>
                  </a:txBody>
                  <a:tcPr/>
                </a:tc>
                <a:tc>
                  <a:txBody>
                    <a:bodyPr/>
                    <a:lstStyle/>
                    <a:p>
                      <a:pPr algn="ctr"/>
                      <a:r>
                        <a:rPr lang="en-US" sz="1400" dirty="0" smtClean="0">
                          <a:latin typeface="Times New Roman" panose="02020603050405020304" pitchFamily="18" charset="0"/>
                          <a:cs typeface="Times New Roman" panose="02020603050405020304" pitchFamily="18" charset="0"/>
                        </a:rPr>
                        <a:t>Agree</a:t>
                      </a:r>
                      <a:endParaRPr lang="en-US" sz="1400" dirty="0">
                        <a:latin typeface="Times New Roman" panose="02020603050405020304" pitchFamily="18" charset="0"/>
                        <a:cs typeface="Times New Roman" panose="02020603050405020304" pitchFamily="18" charset="0"/>
                      </a:endParaRPr>
                    </a:p>
                  </a:txBody>
                  <a:tcPr/>
                </a:tc>
                <a:tc>
                  <a:txBody>
                    <a:bodyPr/>
                    <a:lstStyle/>
                    <a:p>
                      <a:pPr algn="ctr"/>
                      <a:r>
                        <a:rPr lang="en-US" sz="1400" dirty="0" smtClean="0">
                          <a:latin typeface="Times New Roman" panose="02020603050405020304" pitchFamily="18" charset="0"/>
                          <a:cs typeface="Times New Roman" panose="02020603050405020304" pitchFamily="18" charset="0"/>
                        </a:rPr>
                        <a:t>Neutral</a:t>
                      </a:r>
                      <a:endParaRPr lang="en-US" sz="1400" dirty="0">
                        <a:latin typeface="Times New Roman" panose="02020603050405020304" pitchFamily="18" charset="0"/>
                        <a:cs typeface="Times New Roman" panose="02020603050405020304" pitchFamily="18" charset="0"/>
                      </a:endParaRPr>
                    </a:p>
                  </a:txBody>
                  <a:tcPr/>
                </a:tc>
                <a:tc>
                  <a:txBody>
                    <a:bodyPr/>
                    <a:lstStyle/>
                    <a:p>
                      <a:pPr algn="ctr"/>
                      <a:r>
                        <a:rPr lang="en-US" sz="1400" dirty="0" smtClean="0">
                          <a:latin typeface="Times New Roman" panose="02020603050405020304" pitchFamily="18" charset="0"/>
                          <a:cs typeface="Times New Roman" panose="02020603050405020304" pitchFamily="18" charset="0"/>
                        </a:rPr>
                        <a:t>Disagree</a:t>
                      </a:r>
                      <a:endParaRPr lang="en-US" sz="1400" dirty="0">
                        <a:latin typeface="Times New Roman" panose="02020603050405020304" pitchFamily="18" charset="0"/>
                        <a:cs typeface="Times New Roman" panose="02020603050405020304" pitchFamily="18" charset="0"/>
                      </a:endParaRPr>
                    </a:p>
                  </a:txBody>
                  <a:tcPr/>
                </a:tc>
                <a:tc>
                  <a:txBody>
                    <a:bodyPr/>
                    <a:lstStyle/>
                    <a:p>
                      <a:pPr algn="ctr"/>
                      <a:r>
                        <a:rPr lang="en-US" sz="1400" dirty="0" smtClean="0">
                          <a:latin typeface="Times New Roman" panose="02020603050405020304" pitchFamily="18" charset="0"/>
                          <a:cs typeface="Times New Roman" panose="02020603050405020304" pitchFamily="18" charset="0"/>
                        </a:rPr>
                        <a:t>Strongly Disa</a:t>
                      </a:r>
                      <a:r>
                        <a:rPr lang="en-US" sz="1400" baseline="0" dirty="0" smtClean="0">
                          <a:latin typeface="Times New Roman" panose="02020603050405020304" pitchFamily="18" charset="0"/>
                          <a:cs typeface="Times New Roman" panose="02020603050405020304" pitchFamily="18" charset="0"/>
                        </a:rPr>
                        <a:t>gree</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30107855"/>
                  </a:ext>
                </a:extLst>
              </a:tr>
              <a:tr h="496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I was/am concerned that the policy outlined in my issuance will conflict with other DoD policy without my component’s knowledge.</a:t>
                      </a: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312835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My component and I are very aware when a federal law or statute changes that will affect the policy in our issuance. </a:t>
                      </a: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66688938"/>
                  </a:ext>
                </a:extLst>
              </a:tr>
              <a:tr h="370840">
                <a:tc>
                  <a:txBody>
                    <a:bodyPr/>
                    <a:lstStyle/>
                    <a:p>
                      <a:pPr algn="l"/>
                      <a:r>
                        <a:rPr lang="en-US" sz="1200" dirty="0" smtClean="0">
                          <a:latin typeface="Times New Roman" panose="02020603050405020304" pitchFamily="18" charset="0"/>
                          <a:ea typeface="Calibri" panose="020F0502020204030204" pitchFamily="34" charset="0"/>
                          <a:cs typeface="Times New Roman" panose="02020603050405020304" pitchFamily="18" charset="0"/>
                        </a:rPr>
                        <a:t>I have enough time to make the content of my issuance (as opposed to its formatting) well written and effective.</a:t>
                      </a: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82333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Complying with the Standards of the Directives Division is outside the scope of my job. </a:t>
                      </a: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tc>
                  <a:txBody>
                    <a:bodyPr/>
                    <a:lstStyle/>
                    <a:p>
                      <a:pPr algn="ctr"/>
                      <a:endParaRPr lang="en-US"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12889283"/>
                  </a:ext>
                </a:extLst>
              </a:tr>
            </a:tbl>
          </a:graphicData>
        </a:graphic>
      </p:graphicFrame>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92418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363</Words>
  <Application>Microsoft Office PowerPoint</Application>
  <PresentationFormat>Widescreen</PresentationFormat>
  <Paragraphs>66</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Courier New</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U.S. 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Angela N CIV WHS ESD (US)</dc:creator>
  <cp:lastModifiedBy>James, Angela N CIV WHS ESD (US)</cp:lastModifiedBy>
  <cp:revision>6</cp:revision>
  <dcterms:created xsi:type="dcterms:W3CDTF">2019-06-19T13:35:22Z</dcterms:created>
  <dcterms:modified xsi:type="dcterms:W3CDTF">2019-06-19T14:45:10Z</dcterms:modified>
</cp:coreProperties>
</file>