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8" r:id="rId2"/>
    <p:sldId id="263" r:id="rId3"/>
    <p:sldId id="267" r:id="rId4"/>
    <p:sldId id="264" r:id="rId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ntell Frazier" initials="CF" lastIdx="9" clrIdx="0">
    <p:extLst>
      <p:ext uri="{19B8F6BF-5375-455C-9EA6-DF929625EA0E}">
        <p15:presenceInfo xmlns:p15="http://schemas.microsoft.com/office/powerpoint/2012/main" userId="S-1-5-21-1417001333-1383384898-725345543-68822" providerId="AD"/>
      </p:ext>
    </p:extLst>
  </p:cmAuthor>
  <p:cmAuthor id="2" name="Blankenship, James A MIL CAPT" initials="BJAMC" lastIdx="4" clrIdx="1">
    <p:extLst>
      <p:ext uri="{19B8F6BF-5375-455C-9EA6-DF929625EA0E}">
        <p15:presenceInfo xmlns:p15="http://schemas.microsoft.com/office/powerpoint/2012/main" userId="Blankenship, James A MIL CAP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4" autoAdjust="0"/>
    <p:restoredTop sz="94660"/>
  </p:normalViewPr>
  <p:slideViewPr>
    <p:cSldViewPr>
      <p:cViewPr varScale="1">
        <p:scale>
          <a:sx n="72" d="100"/>
          <a:sy n="72" d="100"/>
        </p:scale>
        <p:origin x="139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9CE9FCF-2FE8-412A-AB4F-E952951FC64E}" type="datetimeFigureOut">
              <a:rPr lang="en-US" smtClean="0"/>
              <a:t>4/8/2019</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937E3A7B-D643-4BA0-998A-3C195264853F}" type="slidenum">
              <a:rPr lang="en-US" smtClean="0"/>
              <a:t>‹#›</a:t>
            </a:fld>
            <a:endParaRPr lang="en-US"/>
          </a:p>
        </p:txBody>
      </p:sp>
    </p:spTree>
    <p:extLst>
      <p:ext uri="{BB962C8B-B14F-4D97-AF65-F5344CB8AC3E}">
        <p14:creationId xmlns:p14="http://schemas.microsoft.com/office/powerpoint/2010/main" val="3408301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447800"/>
            <a:ext cx="9143999" cy="220979"/>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0" y="6179820"/>
            <a:ext cx="9143999" cy="220979"/>
          </a:xfrm>
          <a:prstGeom prst="rect">
            <a:avLst/>
          </a:prstGeom>
          <a:blipFill>
            <a:blip r:embed="rId2" cstate="print"/>
            <a:stretch>
              <a:fillRect/>
            </a:stretch>
          </a:blipFill>
        </p:spPr>
        <p:txBody>
          <a:bodyPr wrap="square" lIns="0" tIns="0" rIns="0" bIns="0" rtlCol="0"/>
          <a:lstStyle/>
          <a:p>
            <a:endParaRPr/>
          </a:p>
        </p:txBody>
      </p:sp>
      <p:sp>
        <p:nvSpPr>
          <p:cNvPr id="18" name="bk object 18"/>
          <p:cNvSpPr/>
          <p:nvPr/>
        </p:nvSpPr>
        <p:spPr>
          <a:xfrm>
            <a:off x="7016495" y="467868"/>
            <a:ext cx="1773936" cy="795527"/>
          </a:xfrm>
          <a:prstGeom prst="rect">
            <a:avLst/>
          </a:prstGeom>
          <a:blipFill>
            <a:blip r:embed="rId3" cstate="print"/>
            <a:stretch>
              <a:fillRect/>
            </a:stretch>
          </a:blipFill>
        </p:spPr>
        <p:txBody>
          <a:bodyPr wrap="square" lIns="0" tIns="0" rIns="0" bIns="0" rtlCol="0"/>
          <a:lstStyle/>
          <a:p>
            <a:endParaRPr/>
          </a:p>
        </p:txBody>
      </p:sp>
      <p:sp>
        <p:nvSpPr>
          <p:cNvPr id="19" name="bk object 19"/>
          <p:cNvSpPr/>
          <p:nvPr/>
        </p:nvSpPr>
        <p:spPr>
          <a:xfrm>
            <a:off x="7042404" y="493776"/>
            <a:ext cx="1667255" cy="688848"/>
          </a:xfrm>
          <a:prstGeom prst="rect">
            <a:avLst/>
          </a:prstGeom>
          <a:blipFill>
            <a:blip r:embed="rId4" cstate="print"/>
            <a:stretch>
              <a:fillRect/>
            </a:stretch>
          </a:blipFill>
        </p:spPr>
        <p:txBody>
          <a:bodyPr wrap="square" lIns="0" tIns="0" rIns="0" bIns="0" rtlCol="0"/>
          <a:lstStyle/>
          <a:p>
            <a:endParaRPr/>
          </a:p>
        </p:txBody>
      </p:sp>
      <p:sp>
        <p:nvSpPr>
          <p:cNvPr id="20" name="bk object 20"/>
          <p:cNvSpPr/>
          <p:nvPr/>
        </p:nvSpPr>
        <p:spPr>
          <a:xfrm>
            <a:off x="1261872" y="4858511"/>
            <a:ext cx="6620256" cy="1272539"/>
          </a:xfrm>
          <a:prstGeom prst="rect">
            <a:avLst/>
          </a:prstGeom>
          <a:blipFill>
            <a:blip r:embed="rId5"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1129995" y="1032128"/>
            <a:ext cx="6884009" cy="4572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4/8/2019</a:t>
            </a:fld>
            <a:endParaRPr lang="en-US"/>
          </a:p>
        </p:txBody>
      </p:sp>
      <p:sp>
        <p:nvSpPr>
          <p:cNvPr id="6" name="Holder 6"/>
          <p:cNvSpPr>
            <a:spLocks noGrp="1"/>
          </p:cNvSpPr>
          <p:nvPr>
            <p:ph type="sldNum" sz="quarter" idx="7"/>
          </p:nvPr>
        </p:nvSpPr>
        <p:spPr/>
        <p:txBody>
          <a:bodyPr lIns="0" tIns="0" rIns="0" bIns="0"/>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4/8/2019</a:t>
            </a:fld>
            <a:endParaRPr lang="en-US"/>
          </a:p>
        </p:txBody>
      </p:sp>
      <p:sp>
        <p:nvSpPr>
          <p:cNvPr id="6" name="Holder 6"/>
          <p:cNvSpPr>
            <a:spLocks noGrp="1"/>
          </p:cNvSpPr>
          <p:nvPr>
            <p:ph type="sldNum" sz="quarter" idx="7"/>
          </p:nvPr>
        </p:nvSpPr>
        <p:spPr/>
        <p:txBody>
          <a:bodyPr lIns="0" tIns="0" rIns="0" bIns="0"/>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4/8/2019</a:t>
            </a:fld>
            <a:endParaRPr lang="en-US"/>
          </a:p>
        </p:txBody>
      </p:sp>
      <p:sp>
        <p:nvSpPr>
          <p:cNvPr id="7" name="Holder 7"/>
          <p:cNvSpPr>
            <a:spLocks noGrp="1"/>
          </p:cNvSpPr>
          <p:nvPr>
            <p:ph type="sldNum" sz="quarter" idx="7"/>
          </p:nvPr>
        </p:nvSpPr>
        <p:spPr/>
        <p:txBody>
          <a:bodyPr lIns="0" tIns="0" rIns="0" bIns="0"/>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4/8/2019</a:t>
            </a:fld>
            <a:endParaRPr lang="en-US"/>
          </a:p>
        </p:txBody>
      </p:sp>
      <p:sp>
        <p:nvSpPr>
          <p:cNvPr id="5" name="Holder 5"/>
          <p:cNvSpPr>
            <a:spLocks noGrp="1"/>
          </p:cNvSpPr>
          <p:nvPr>
            <p:ph type="sldNum" sz="quarter" idx="7"/>
          </p:nvPr>
        </p:nvSpPr>
        <p:spPr/>
        <p:txBody>
          <a:bodyPr lIns="0" tIns="0" rIns="0" bIns="0"/>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4/8/2019</a:t>
            </a:fld>
            <a:endParaRPr lang="en-US"/>
          </a:p>
        </p:txBody>
      </p:sp>
      <p:sp>
        <p:nvSpPr>
          <p:cNvPr id="4" name="Holder 4"/>
          <p:cNvSpPr>
            <a:spLocks noGrp="1"/>
          </p:cNvSpPr>
          <p:nvPr>
            <p:ph type="sldNum" sz="quarter" idx="7"/>
          </p:nvPr>
        </p:nvSpPr>
        <p:spPr/>
        <p:txBody>
          <a:bodyPr lIns="0" tIns="0" rIns="0" bIns="0"/>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447800"/>
            <a:ext cx="9143999" cy="220979"/>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0" y="6179820"/>
            <a:ext cx="9143999" cy="220979"/>
          </a:xfrm>
          <a:prstGeom prst="rect">
            <a:avLst/>
          </a:prstGeom>
          <a:blipFill>
            <a:blip r:embed="rId7" cstate="print"/>
            <a:stretch>
              <a:fillRect/>
            </a:stretch>
          </a:blipFill>
        </p:spPr>
        <p:txBody>
          <a:bodyPr wrap="square" lIns="0" tIns="0" rIns="0" bIns="0" rtlCol="0"/>
          <a:lstStyle/>
          <a:p>
            <a:endParaRPr/>
          </a:p>
        </p:txBody>
      </p:sp>
      <p:sp>
        <p:nvSpPr>
          <p:cNvPr id="18" name="bk object 18"/>
          <p:cNvSpPr/>
          <p:nvPr/>
        </p:nvSpPr>
        <p:spPr>
          <a:xfrm>
            <a:off x="7016495" y="467868"/>
            <a:ext cx="1773936" cy="795527"/>
          </a:xfrm>
          <a:prstGeom prst="rect">
            <a:avLst/>
          </a:prstGeom>
          <a:blipFill>
            <a:blip r:embed="rId8" cstate="print"/>
            <a:stretch>
              <a:fillRect/>
            </a:stretch>
          </a:blipFill>
        </p:spPr>
        <p:txBody>
          <a:bodyPr wrap="square" lIns="0" tIns="0" rIns="0" bIns="0" rtlCol="0"/>
          <a:lstStyle/>
          <a:p>
            <a:endParaRPr/>
          </a:p>
        </p:txBody>
      </p:sp>
      <p:sp>
        <p:nvSpPr>
          <p:cNvPr id="19" name="bk object 19"/>
          <p:cNvSpPr/>
          <p:nvPr/>
        </p:nvSpPr>
        <p:spPr>
          <a:xfrm>
            <a:off x="7042404" y="493776"/>
            <a:ext cx="1667255" cy="688848"/>
          </a:xfrm>
          <a:prstGeom prst="rect">
            <a:avLst/>
          </a:prstGeom>
          <a:blipFill>
            <a:blip r:embed="rId9" cstate="print"/>
            <a:stretch>
              <a:fillRect/>
            </a:stretch>
          </a:blipFill>
        </p:spPr>
        <p:txBody>
          <a:bodyPr wrap="square" lIns="0" tIns="0" rIns="0" bIns="0" rtlCol="0"/>
          <a:lstStyle/>
          <a:p>
            <a:endParaRPr/>
          </a:p>
        </p:txBody>
      </p:sp>
      <p:sp>
        <p:nvSpPr>
          <p:cNvPr id="2" name="Holder 2"/>
          <p:cNvSpPr>
            <a:spLocks noGrp="1"/>
          </p:cNvSpPr>
          <p:nvPr>
            <p:ph type="title"/>
          </p:nvPr>
        </p:nvSpPr>
        <p:spPr>
          <a:xfrm>
            <a:off x="913282" y="525398"/>
            <a:ext cx="7317435" cy="635635"/>
          </a:xfrm>
          <a:prstGeom prst="rect">
            <a:avLst/>
          </a:prstGeom>
        </p:spPr>
        <p:txBody>
          <a:bodyPr wrap="square" lIns="0" tIns="0" rIns="0" bIns="0">
            <a:spAutoFit/>
          </a:bodyPr>
          <a:lstStyle>
            <a:lvl1pPr>
              <a:defRPr sz="2000" b="1" i="0">
                <a:solidFill>
                  <a:schemeClr val="tx1"/>
                </a:solidFill>
                <a:latin typeface="Calibri"/>
                <a:cs typeface="Calibri"/>
              </a:defRPr>
            </a:lvl1pPr>
          </a:lstStyle>
          <a:p>
            <a:endParaRPr/>
          </a:p>
        </p:txBody>
      </p:sp>
      <p:sp>
        <p:nvSpPr>
          <p:cNvPr id="3" name="Holder 3"/>
          <p:cNvSpPr>
            <a:spLocks noGrp="1"/>
          </p:cNvSpPr>
          <p:nvPr>
            <p:ph type="body" idx="1"/>
          </p:nvPr>
        </p:nvSpPr>
        <p:spPr>
          <a:xfrm>
            <a:off x="444500" y="1593850"/>
            <a:ext cx="8255000" cy="45561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2135504" y="6422161"/>
            <a:ext cx="4949190" cy="280034"/>
          </a:xfrm>
          <a:prstGeom prst="rect">
            <a:avLst/>
          </a:prstGeom>
        </p:spPr>
        <p:txBody>
          <a:bodyPr wrap="square" lIns="0" tIns="0" rIns="0" bIns="0">
            <a:spAutoFit/>
          </a:bodyPr>
          <a:lstStyle>
            <a:lvl1pPr>
              <a:defRPr sz="2000" b="1" i="1">
                <a:solidFill>
                  <a:schemeClr val="tx1"/>
                </a:solidFill>
                <a:latin typeface="Calibri"/>
                <a:cs typeface="Calibri"/>
              </a:defRPr>
            </a:lvl1pPr>
          </a:lstStyle>
          <a:p>
            <a:pPr marL="12700">
              <a:lnSpc>
                <a:spcPts val="2005"/>
              </a:lnSpc>
            </a:pPr>
            <a:r>
              <a:rPr dirty="0"/>
              <a:t>“Medically </a:t>
            </a:r>
            <a:r>
              <a:rPr spc="-5" dirty="0"/>
              <a:t>Ready Force…Ready </a:t>
            </a:r>
            <a:r>
              <a:rPr dirty="0"/>
              <a:t>Medical</a:t>
            </a:r>
            <a:r>
              <a:rPr spc="-195" dirty="0"/>
              <a:t> </a:t>
            </a:r>
            <a:r>
              <a:rPr spc="-10" dirty="0"/>
              <a:t>Force”</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4/8/2019</a:t>
            </a:fld>
            <a:endParaRPr lang="en-US"/>
          </a:p>
        </p:txBody>
      </p:sp>
      <p:sp>
        <p:nvSpPr>
          <p:cNvPr id="6" name="Holder 6"/>
          <p:cNvSpPr>
            <a:spLocks noGrp="1"/>
          </p:cNvSpPr>
          <p:nvPr>
            <p:ph type="sldNum" sz="quarter" idx="7"/>
          </p:nvPr>
        </p:nvSpPr>
        <p:spPr>
          <a:xfrm>
            <a:off x="8467597" y="6444259"/>
            <a:ext cx="153670" cy="228600"/>
          </a:xfrm>
          <a:prstGeom prst="rect">
            <a:avLst/>
          </a:prstGeom>
        </p:spPr>
        <p:txBody>
          <a:bodyPr wrap="square" lIns="0" tIns="0" rIns="0" bIns="0">
            <a:spAutoFit/>
          </a:bodyPr>
          <a:lstStyle>
            <a:lvl1pPr>
              <a:defRPr sz="1600" b="1" i="0">
                <a:solidFill>
                  <a:srgbClr val="888888"/>
                </a:solidFill>
                <a:latin typeface="Calibri"/>
                <a:cs typeface="Calibri"/>
              </a:defRPr>
            </a:lvl1pPr>
          </a:lstStyle>
          <a:p>
            <a:pPr marL="25400">
              <a:lnSpc>
                <a:spcPts val="1614"/>
              </a:lnSpc>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282" y="525398"/>
            <a:ext cx="7317435" cy="307777"/>
          </a:xfrm>
        </p:spPr>
        <p:txBody>
          <a:bodyPr/>
          <a:lstStyle/>
          <a:p>
            <a:r>
              <a:rPr lang="en-US" spc="-5" dirty="0"/>
              <a:t>DVBIC </a:t>
            </a:r>
            <a:r>
              <a:rPr lang="en-US" spc="-10" dirty="0"/>
              <a:t>Environment </a:t>
            </a:r>
            <a:r>
              <a:rPr lang="en-US" spc="-20" dirty="0"/>
              <a:t>Workforce </a:t>
            </a:r>
            <a:r>
              <a:rPr lang="en-US" spc="-5" dirty="0"/>
              <a:t>Assessment </a:t>
            </a:r>
            <a:r>
              <a:rPr lang="en-US" spc="-5" dirty="0" smtClean="0"/>
              <a:t>Process</a:t>
            </a:r>
            <a:endParaRPr lang="en-US" dirty="0"/>
          </a:p>
        </p:txBody>
      </p:sp>
      <p:sp>
        <p:nvSpPr>
          <p:cNvPr id="3" name="Text Placeholder 2"/>
          <p:cNvSpPr>
            <a:spLocks noGrp="1"/>
          </p:cNvSpPr>
          <p:nvPr>
            <p:ph type="body" idx="1"/>
          </p:nvPr>
        </p:nvSpPr>
        <p:spPr>
          <a:xfrm>
            <a:off x="444500" y="1593850"/>
            <a:ext cx="8255000" cy="492443"/>
          </a:xfrm>
        </p:spPr>
        <p:txBody>
          <a:bodyPr/>
          <a:lstStyle/>
          <a:p>
            <a:pPr algn="r"/>
            <a:r>
              <a:rPr lang="en-US" sz="1600" dirty="0" smtClean="0"/>
              <a:t>OMB CONTROL NUMBER: 0704-0553</a:t>
            </a:r>
          </a:p>
          <a:p>
            <a:pPr algn="r"/>
            <a:r>
              <a:rPr lang="en-US" sz="1600" dirty="0" smtClean="0"/>
              <a:t>EXPIRATION DATE: XX-XX-XXXX</a:t>
            </a:r>
            <a:endParaRPr lang="en-US" sz="1600" dirty="0"/>
          </a:p>
        </p:txBody>
      </p:sp>
      <p:sp>
        <p:nvSpPr>
          <p:cNvPr id="7" name="Rectangle 4"/>
          <p:cNvSpPr>
            <a:spLocks noChangeArrowheads="1"/>
          </p:cNvSpPr>
          <p:nvPr/>
        </p:nvSpPr>
        <p:spPr bwMode="auto">
          <a:xfrm>
            <a:off x="444500" y="2701498"/>
            <a:ext cx="8264939"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AGENCY DISCLOSURE NOTICE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b="1" dirty="0">
              <a:latin typeface="Times New Roman" panose="02020603050405020304" pitchFamily="18" charset="0"/>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n-US" sz="1600" dirty="0"/>
              <a:t>The public reporting burden for this collection of </a:t>
            </a:r>
            <a:r>
              <a:rPr lang="en-US" sz="1600" dirty="0" smtClean="0"/>
              <a:t>information, 0704-0553, </a:t>
            </a:r>
            <a:r>
              <a:rPr lang="en-US" sz="1600" dirty="0"/>
              <a:t>is estimated to average </a:t>
            </a:r>
            <a:r>
              <a:rPr lang="en-US" sz="1600" dirty="0"/>
              <a:t>5</a:t>
            </a:r>
            <a:r>
              <a:rPr lang="en-US" sz="1600" dirty="0" smtClean="0"/>
              <a:t> </a:t>
            </a:r>
            <a:r>
              <a:rPr lang="en-US" sz="1600" dirty="0" smtClean="0"/>
              <a:t>minutes per </a:t>
            </a:r>
            <a:r>
              <a:rPr lang="en-US" sz="1600" dirty="0"/>
              <a:t>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r>
              <a:rPr lang="en-US" sz="1600" dirty="0" smtClean="0"/>
              <a:t>.</a:t>
            </a:r>
            <a:endParaRPr lang="en-US" altLang="en-US" sz="1600" b="1"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6035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3282" y="525398"/>
            <a:ext cx="5410835" cy="635635"/>
          </a:xfrm>
          <a:prstGeom prst="rect">
            <a:avLst/>
          </a:prstGeom>
        </p:spPr>
        <p:txBody>
          <a:bodyPr vert="horz" wrap="square" lIns="0" tIns="0" rIns="0" bIns="0" rtlCol="0">
            <a:spAutoFit/>
          </a:bodyPr>
          <a:lstStyle/>
          <a:p>
            <a:pPr marL="1177925" marR="5080" indent="-1165860">
              <a:lnSpc>
                <a:spcPct val="100000"/>
              </a:lnSpc>
            </a:pPr>
            <a:r>
              <a:rPr spc="-5" dirty="0"/>
              <a:t>DVBIC </a:t>
            </a:r>
            <a:r>
              <a:rPr spc="-10" dirty="0"/>
              <a:t>Environment </a:t>
            </a:r>
            <a:r>
              <a:rPr spc="-20" dirty="0"/>
              <a:t>Workforce </a:t>
            </a:r>
            <a:r>
              <a:rPr spc="-5" dirty="0"/>
              <a:t>Assessment Process  (Proposed </a:t>
            </a:r>
            <a:r>
              <a:rPr spc="-10" dirty="0"/>
              <a:t>Survey</a:t>
            </a:r>
            <a:r>
              <a:rPr spc="-20" dirty="0"/>
              <a:t> </a:t>
            </a:r>
            <a:r>
              <a:rPr dirty="0"/>
              <a:t>Questions)</a:t>
            </a:r>
          </a:p>
        </p:txBody>
      </p:sp>
      <p:graphicFrame>
        <p:nvGraphicFramePr>
          <p:cNvPr id="3" name="object 3"/>
          <p:cNvGraphicFramePr>
            <a:graphicFrameLocks noGrp="1"/>
          </p:cNvGraphicFramePr>
          <p:nvPr>
            <p:extLst>
              <p:ext uri="{D42A27DB-BD31-4B8C-83A1-F6EECF244321}">
                <p14:modId xmlns:p14="http://schemas.microsoft.com/office/powerpoint/2010/main" val="2554880098"/>
              </p:ext>
            </p:extLst>
          </p:nvPr>
        </p:nvGraphicFramePr>
        <p:xfrm>
          <a:off x="450850" y="1688840"/>
          <a:ext cx="8229600" cy="4181733"/>
        </p:xfrm>
        <a:graphic>
          <a:graphicData uri="http://schemas.openxmlformats.org/drawingml/2006/table">
            <a:tbl>
              <a:tblPr firstRow="1" bandRow="1">
                <a:tableStyleId>{2D5ABB26-0587-4C30-8999-92F81FD0307C}</a:tableStyleId>
              </a:tblPr>
              <a:tblGrid>
                <a:gridCol w="3124200">
                  <a:extLst>
                    <a:ext uri="{9D8B030D-6E8A-4147-A177-3AD203B41FA5}">
                      <a16:colId xmlns="" xmlns:a16="http://schemas.microsoft.com/office/drawing/2014/main" val="20000"/>
                    </a:ext>
                  </a:extLst>
                </a:gridCol>
                <a:gridCol w="10668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1143000">
                  <a:extLst>
                    <a:ext uri="{9D8B030D-6E8A-4147-A177-3AD203B41FA5}">
                      <a16:colId xmlns="" xmlns:a16="http://schemas.microsoft.com/office/drawing/2014/main" val="20003"/>
                    </a:ext>
                  </a:extLst>
                </a:gridCol>
                <a:gridCol w="914400">
                  <a:extLst>
                    <a:ext uri="{9D8B030D-6E8A-4147-A177-3AD203B41FA5}">
                      <a16:colId xmlns="" xmlns:a16="http://schemas.microsoft.com/office/drawing/2014/main" val="20004"/>
                    </a:ext>
                  </a:extLst>
                </a:gridCol>
                <a:gridCol w="914400">
                  <a:extLst>
                    <a:ext uri="{9D8B030D-6E8A-4147-A177-3AD203B41FA5}">
                      <a16:colId xmlns="" xmlns:a16="http://schemas.microsoft.com/office/drawing/2014/main" val="20005"/>
                    </a:ext>
                  </a:extLst>
                </a:gridCol>
              </a:tblGrid>
              <a:tr h="787080">
                <a:tc>
                  <a:txBody>
                    <a:bodyPr/>
                    <a:lstStyle/>
                    <a:p>
                      <a:pPr algn="ctr">
                        <a:lnSpc>
                          <a:spcPct val="100000"/>
                        </a:lnSpc>
                        <a:spcBef>
                          <a:spcPts val="244"/>
                        </a:spcBef>
                      </a:pPr>
                      <a:r>
                        <a:rPr sz="1100" b="1" spc="-5" dirty="0">
                          <a:solidFill>
                            <a:srgbClr val="FFFFFF"/>
                          </a:solidFill>
                          <a:latin typeface="Calibri"/>
                          <a:cs typeface="Calibri"/>
                        </a:rPr>
                        <a:t>Questions</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191770" marR="184150" indent="92710" algn="l">
                        <a:lnSpc>
                          <a:spcPct val="100000"/>
                        </a:lnSpc>
                        <a:spcBef>
                          <a:spcPts val="244"/>
                        </a:spcBef>
                      </a:pPr>
                      <a:r>
                        <a:rPr sz="1100" b="1" spc="-5" dirty="0">
                          <a:solidFill>
                            <a:srgbClr val="FFFFFF"/>
                          </a:solidFill>
                          <a:latin typeface="Calibri"/>
                          <a:cs typeface="Calibri"/>
                        </a:rPr>
                        <a:t>Strongly</a:t>
                      </a:r>
                      <a:r>
                        <a:rPr lang="en-US" sz="1100" b="1" spc="-5" dirty="0">
                          <a:solidFill>
                            <a:srgbClr val="FFFFFF"/>
                          </a:solidFill>
                          <a:latin typeface="Calibri"/>
                          <a:cs typeface="Calibri"/>
                        </a:rPr>
                        <a:t>                                                        Disag</a:t>
                      </a:r>
                      <a:r>
                        <a:rPr sz="1100" b="1" spc="-5" dirty="0">
                          <a:solidFill>
                            <a:srgbClr val="FFFFFF"/>
                          </a:solidFill>
                          <a:latin typeface="Calibri"/>
                          <a:cs typeface="Calibri"/>
                        </a:rPr>
                        <a:t>ree</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192405" marR="184785" indent="5715">
                        <a:lnSpc>
                          <a:spcPct val="100000"/>
                        </a:lnSpc>
                        <a:spcBef>
                          <a:spcPts val="244"/>
                        </a:spcBef>
                      </a:pPr>
                      <a:r>
                        <a:rPr sz="1100" b="1" spc="-5" dirty="0">
                          <a:solidFill>
                            <a:srgbClr val="FFFFFF"/>
                          </a:solidFill>
                          <a:latin typeface="Calibri"/>
                          <a:cs typeface="Calibri"/>
                        </a:rPr>
                        <a:t>Disagree</a:t>
                      </a:r>
                      <a:r>
                        <a:rPr sz="1100" b="1" spc="-80" dirty="0">
                          <a:solidFill>
                            <a:srgbClr val="FFFFFF"/>
                          </a:solidFill>
                          <a:latin typeface="Calibri"/>
                          <a:cs typeface="Calibri"/>
                        </a:rPr>
                        <a:t> </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344805">
                        <a:lnSpc>
                          <a:spcPct val="100000"/>
                        </a:lnSpc>
                        <a:spcBef>
                          <a:spcPts val="244"/>
                        </a:spcBef>
                      </a:pPr>
                      <a:r>
                        <a:rPr sz="1100" b="1" spc="-5" dirty="0">
                          <a:solidFill>
                            <a:srgbClr val="FFFFFF"/>
                          </a:solidFill>
                          <a:latin typeface="Calibri"/>
                          <a:cs typeface="Calibri"/>
                        </a:rPr>
                        <a:t>Neutral</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1270">
                        <a:lnSpc>
                          <a:spcPct val="100000"/>
                        </a:lnSpc>
                        <a:spcBef>
                          <a:spcPts val="244"/>
                        </a:spcBef>
                      </a:pPr>
                      <a:r>
                        <a:rPr sz="1100" b="1" dirty="0">
                          <a:solidFill>
                            <a:srgbClr val="FFFFFF"/>
                          </a:solidFill>
                          <a:latin typeface="Calibri"/>
                          <a:cs typeface="Calibri"/>
                        </a:rPr>
                        <a:t>Agree</a:t>
                      </a:r>
                      <a:r>
                        <a:rPr sz="1100" b="1" spc="-100" dirty="0">
                          <a:solidFill>
                            <a:srgbClr val="FFFFFF"/>
                          </a:solidFill>
                          <a:latin typeface="Calibri"/>
                          <a:cs typeface="Calibri"/>
                        </a:rPr>
                        <a:t> </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7620" algn="just">
                        <a:lnSpc>
                          <a:spcPct val="100000"/>
                        </a:lnSpc>
                        <a:spcBef>
                          <a:spcPts val="244"/>
                        </a:spcBef>
                      </a:pPr>
                      <a:r>
                        <a:rPr sz="1100" b="1" spc="-5" dirty="0">
                          <a:solidFill>
                            <a:srgbClr val="FFFFFF"/>
                          </a:solidFill>
                          <a:latin typeface="Calibri"/>
                          <a:cs typeface="Calibri"/>
                        </a:rPr>
                        <a:t>Strongly  </a:t>
                      </a:r>
                      <a:r>
                        <a:rPr sz="1100" b="1" dirty="0">
                          <a:solidFill>
                            <a:srgbClr val="FFFFFF"/>
                          </a:solidFill>
                          <a:latin typeface="Calibri"/>
                          <a:cs typeface="Calibri"/>
                        </a:rPr>
                        <a:t>Agree</a:t>
                      </a:r>
                      <a:r>
                        <a:rPr sz="1100" b="1" spc="-95" dirty="0">
                          <a:solidFill>
                            <a:srgbClr val="FFFFFF"/>
                          </a:solidFill>
                          <a:latin typeface="Calibri"/>
                          <a:cs typeface="Calibri"/>
                        </a:rPr>
                        <a:t> </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extLst>
                  <a:ext uri="{0D108BD9-81ED-4DB2-BD59-A6C34878D82A}">
                    <a16:rowId xmlns="" xmlns:a16="http://schemas.microsoft.com/office/drawing/2014/main" val="10000"/>
                  </a:ext>
                </a:extLst>
              </a:tr>
              <a:tr h="459224">
                <a:tc>
                  <a:txBody>
                    <a:bodyPr/>
                    <a:lstStyle/>
                    <a:p>
                      <a:pPr marL="165100" marR="722630">
                        <a:lnSpc>
                          <a:spcPct val="100000"/>
                        </a:lnSpc>
                        <a:spcBef>
                          <a:spcPts val="145"/>
                        </a:spcBef>
                      </a:pPr>
                      <a:r>
                        <a:rPr lang="en-US" sz="1100" dirty="0">
                          <a:latin typeface="Calibri"/>
                          <a:cs typeface="Calibri"/>
                        </a:rPr>
                        <a:t>I am given a real opportunity to improve my skills in my organization.</a:t>
                      </a:r>
                      <a:endParaRPr sz="1100" dirty="0">
                        <a:latin typeface="Calibri"/>
                        <a:cs typeface="Calibri"/>
                      </a:endParaRPr>
                    </a:p>
                  </a:txBody>
                  <a:tcPr marL="0" marR="0" marT="1841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extLst>
                  <a:ext uri="{0D108BD9-81ED-4DB2-BD59-A6C34878D82A}">
                    <a16:rowId xmlns="" xmlns:a16="http://schemas.microsoft.com/office/drawing/2014/main" val="10001"/>
                  </a:ext>
                </a:extLst>
              </a:tr>
              <a:tr h="459098">
                <a:tc>
                  <a:txBody>
                    <a:bodyPr/>
                    <a:lstStyle/>
                    <a:p>
                      <a:pPr marL="165100">
                        <a:lnSpc>
                          <a:spcPct val="100000"/>
                        </a:lnSpc>
                        <a:spcBef>
                          <a:spcPts val="245"/>
                        </a:spcBef>
                      </a:pPr>
                      <a:r>
                        <a:rPr sz="1100" dirty="0">
                          <a:latin typeface="Calibri"/>
                          <a:cs typeface="Calibri"/>
                        </a:rPr>
                        <a:t>I have enough </a:t>
                      </a:r>
                      <a:r>
                        <a:rPr sz="1100" spc="-5" dirty="0">
                          <a:latin typeface="Calibri"/>
                          <a:cs typeface="Calibri"/>
                        </a:rPr>
                        <a:t>information </a:t>
                      </a:r>
                      <a:r>
                        <a:rPr sz="1100" dirty="0">
                          <a:latin typeface="Calibri"/>
                          <a:cs typeface="Calibri"/>
                        </a:rPr>
                        <a:t>to </a:t>
                      </a:r>
                      <a:r>
                        <a:rPr sz="1100" spc="-5" dirty="0">
                          <a:latin typeface="Calibri"/>
                          <a:cs typeface="Calibri"/>
                        </a:rPr>
                        <a:t>do </a:t>
                      </a:r>
                      <a:r>
                        <a:rPr sz="1100" dirty="0">
                          <a:latin typeface="Calibri"/>
                          <a:cs typeface="Calibri"/>
                        </a:rPr>
                        <a:t>my job</a:t>
                      </a:r>
                      <a:r>
                        <a:rPr sz="1100" spc="-155" dirty="0">
                          <a:latin typeface="Calibri"/>
                          <a:cs typeface="Calibri"/>
                        </a:rPr>
                        <a:t> </a:t>
                      </a:r>
                      <a:r>
                        <a:rPr sz="1100" dirty="0">
                          <a:latin typeface="Calibri"/>
                          <a:cs typeface="Calibri"/>
                        </a:rPr>
                        <a:t>well.</a:t>
                      </a:r>
                    </a:p>
                  </a:txBody>
                  <a:tcPr marL="0" marR="0" marT="3111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 xmlns:a16="http://schemas.microsoft.com/office/drawing/2014/main" val="10002"/>
                  </a:ext>
                </a:extLst>
              </a:tr>
              <a:tr h="459225">
                <a:tc>
                  <a:txBody>
                    <a:bodyPr/>
                    <a:lstStyle/>
                    <a:p>
                      <a:pPr marL="165100" marR="165100">
                        <a:lnSpc>
                          <a:spcPct val="100000"/>
                        </a:lnSpc>
                        <a:spcBef>
                          <a:spcPts val="250"/>
                        </a:spcBef>
                      </a:pPr>
                      <a:r>
                        <a:rPr lang="en-US" sz="1100" dirty="0">
                          <a:latin typeface="Calibri"/>
                          <a:cs typeface="Calibri"/>
                        </a:rPr>
                        <a:t>My talents are used well</a:t>
                      </a:r>
                      <a:r>
                        <a:rPr lang="en-US" sz="1100" baseline="0" dirty="0">
                          <a:latin typeface="Calibri"/>
                          <a:cs typeface="Calibri"/>
                        </a:rPr>
                        <a:t> in the workplace</a:t>
                      </a:r>
                      <a:r>
                        <a:rPr sz="1100" dirty="0">
                          <a:latin typeface="Calibri"/>
                          <a:cs typeface="Calibri"/>
                        </a:rPr>
                        <a:t>.</a:t>
                      </a:r>
                    </a:p>
                  </a:txBody>
                  <a:tcPr marL="0" marR="0" marT="3175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extLst>
                  <a:ext uri="{0D108BD9-81ED-4DB2-BD59-A6C34878D82A}">
                    <a16:rowId xmlns="" xmlns:a16="http://schemas.microsoft.com/office/drawing/2014/main" val="10003"/>
                  </a:ext>
                </a:extLst>
              </a:tr>
              <a:tr h="639558">
                <a:tc>
                  <a:txBody>
                    <a:bodyPr/>
                    <a:lstStyle/>
                    <a:p>
                      <a:pPr marL="165100" marR="166370">
                        <a:lnSpc>
                          <a:spcPct val="100000"/>
                        </a:lnSpc>
                        <a:spcBef>
                          <a:spcPts val="245"/>
                        </a:spcBef>
                      </a:pPr>
                      <a:r>
                        <a:rPr lang="en-US" sz="1100" dirty="0">
                          <a:latin typeface="Calibri"/>
                          <a:cs typeface="Calibri"/>
                        </a:rPr>
                        <a:t>I have sufficient </a:t>
                      </a:r>
                      <a:r>
                        <a:rPr lang="en-US" sz="1100" baseline="0" dirty="0" smtClean="0">
                          <a:latin typeface="Calibri"/>
                          <a:cs typeface="Calibri"/>
                        </a:rPr>
                        <a:t>materials </a:t>
                      </a:r>
                      <a:r>
                        <a:rPr lang="en-US" sz="1100" baseline="0" dirty="0">
                          <a:latin typeface="Calibri"/>
                          <a:cs typeface="Calibri"/>
                        </a:rPr>
                        <a:t>to get my job done</a:t>
                      </a:r>
                      <a:r>
                        <a:rPr sz="1100" spc="-5" dirty="0">
                          <a:latin typeface="Calibri"/>
                          <a:cs typeface="Calibri"/>
                        </a:rPr>
                        <a:t>.</a:t>
                      </a:r>
                      <a:endParaRPr sz="1100" dirty="0">
                        <a:latin typeface="Calibri"/>
                        <a:cs typeface="Calibri"/>
                      </a:endParaRPr>
                    </a:p>
                  </a:txBody>
                  <a:tcPr marL="0" marR="0" marT="3111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 xmlns:a16="http://schemas.microsoft.com/office/drawing/2014/main" val="10004"/>
                  </a:ext>
                </a:extLst>
              </a:tr>
              <a:tr h="459224">
                <a:tc>
                  <a:txBody>
                    <a:bodyPr/>
                    <a:lstStyle/>
                    <a:p>
                      <a:pPr marL="165100" marR="371475">
                        <a:lnSpc>
                          <a:spcPct val="100000"/>
                        </a:lnSpc>
                        <a:spcBef>
                          <a:spcPts val="250"/>
                        </a:spcBef>
                      </a:pPr>
                      <a:r>
                        <a:rPr lang="en-US" sz="1100" dirty="0">
                          <a:latin typeface="Calibri"/>
                          <a:cs typeface="Calibri"/>
                        </a:rPr>
                        <a:t>Employees are recognized for providing high quality products and services</a:t>
                      </a:r>
                      <a:r>
                        <a:rPr sz="1100" dirty="0">
                          <a:latin typeface="Calibri"/>
                          <a:cs typeface="Calibri"/>
                        </a:rPr>
                        <a:t>.</a:t>
                      </a:r>
                    </a:p>
                  </a:txBody>
                  <a:tcPr marL="0" marR="0" marT="3175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extLst>
                  <a:ext uri="{0D108BD9-81ED-4DB2-BD59-A6C34878D82A}">
                    <a16:rowId xmlns="" xmlns:a16="http://schemas.microsoft.com/office/drawing/2014/main" val="10005"/>
                  </a:ext>
                </a:extLst>
              </a:tr>
              <a:tr h="459099">
                <a:tc>
                  <a:txBody>
                    <a:bodyPr/>
                    <a:lstStyle/>
                    <a:p>
                      <a:pPr marL="165100">
                        <a:lnSpc>
                          <a:spcPct val="100000"/>
                        </a:lnSpc>
                        <a:spcBef>
                          <a:spcPts val="250"/>
                        </a:spcBef>
                      </a:pPr>
                      <a:r>
                        <a:rPr lang="en-US" sz="1100" dirty="0">
                          <a:latin typeface="Calibri"/>
                          <a:cs typeface="Calibri"/>
                        </a:rPr>
                        <a:t>Employee creativity is rewarded.</a:t>
                      </a:r>
                      <a:endParaRPr sz="1100" dirty="0">
                        <a:latin typeface="Calibri"/>
                        <a:cs typeface="Calibri"/>
                      </a:endParaRPr>
                    </a:p>
                  </a:txBody>
                  <a:tcPr marL="0" marR="0" marT="3175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tc>
                  <a:txBody>
                    <a:bodyPr/>
                    <a:lstStyle/>
                    <a:p>
                      <a:endParaRPr sz="11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CE6F1"/>
                    </a:solidFill>
                  </a:tcPr>
                </a:tc>
                <a:extLst>
                  <a:ext uri="{0D108BD9-81ED-4DB2-BD59-A6C34878D82A}">
                    <a16:rowId xmlns="" xmlns:a16="http://schemas.microsoft.com/office/drawing/2014/main" val="10006"/>
                  </a:ext>
                </a:extLst>
              </a:tr>
              <a:tr h="459225">
                <a:tc>
                  <a:txBody>
                    <a:bodyPr/>
                    <a:lstStyle/>
                    <a:p>
                      <a:pPr marL="165100" marR="502284">
                        <a:lnSpc>
                          <a:spcPct val="100000"/>
                        </a:lnSpc>
                        <a:spcBef>
                          <a:spcPts val="250"/>
                        </a:spcBef>
                      </a:pPr>
                      <a:r>
                        <a:rPr lang="en-US" sz="1100" dirty="0">
                          <a:latin typeface="Calibri"/>
                          <a:cs typeface="Calibri"/>
                        </a:rPr>
                        <a:t>Employee innovation is rewarded.</a:t>
                      </a:r>
                      <a:endParaRPr sz="1100" dirty="0">
                        <a:latin typeface="Calibri"/>
                        <a:cs typeface="Calibri"/>
                      </a:endParaRPr>
                    </a:p>
                  </a:txBody>
                  <a:tcPr marL="0" marR="0" marT="3175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B8CDE4"/>
                    </a:solidFill>
                  </a:tcPr>
                </a:tc>
                <a:extLst>
                  <a:ext uri="{0D108BD9-81ED-4DB2-BD59-A6C34878D82A}">
                    <a16:rowId xmlns="" xmlns:a16="http://schemas.microsoft.com/office/drawing/2014/main" val="10007"/>
                  </a:ext>
                </a:extLst>
              </a:tr>
            </a:tbl>
          </a:graphicData>
        </a:graphic>
      </p:graphicFrame>
      <p:sp>
        <p:nvSpPr>
          <p:cNvPr id="4" name="object 4"/>
          <p:cNvSpPr/>
          <p:nvPr/>
        </p:nvSpPr>
        <p:spPr>
          <a:xfrm>
            <a:off x="1988820" y="6304788"/>
            <a:ext cx="5262372" cy="553211"/>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8077961" y="2603754"/>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6" name="object 6"/>
          <p:cNvSpPr/>
          <p:nvPr/>
        </p:nvSpPr>
        <p:spPr>
          <a:xfrm>
            <a:off x="8077961" y="2603754"/>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 name="object 7"/>
          <p:cNvSpPr/>
          <p:nvPr/>
        </p:nvSpPr>
        <p:spPr>
          <a:xfrm>
            <a:off x="8077961" y="303504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8" name="object 8"/>
          <p:cNvSpPr/>
          <p:nvPr/>
        </p:nvSpPr>
        <p:spPr>
          <a:xfrm>
            <a:off x="8077961" y="304266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0" name="object 10"/>
          <p:cNvSpPr/>
          <p:nvPr/>
        </p:nvSpPr>
        <p:spPr>
          <a:xfrm>
            <a:off x="8074503" y="34853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2" name="object 12"/>
          <p:cNvSpPr/>
          <p:nvPr/>
        </p:nvSpPr>
        <p:spPr>
          <a:xfrm>
            <a:off x="8077961" y="4106417"/>
            <a:ext cx="152400" cy="152400"/>
          </a:xfrm>
          <a:custGeom>
            <a:avLst/>
            <a:gdLst/>
            <a:ahLst/>
            <a:cxnLst/>
            <a:rect l="l" t="t" r="r" b="b"/>
            <a:pathLst>
              <a:path w="152400" h="152400">
                <a:moveTo>
                  <a:pt x="0" y="76199"/>
                </a:moveTo>
                <a:lnTo>
                  <a:pt x="5994" y="105840"/>
                </a:lnTo>
                <a:lnTo>
                  <a:pt x="22336" y="130063"/>
                </a:lnTo>
                <a:lnTo>
                  <a:pt x="46559" y="146405"/>
                </a:lnTo>
                <a:lnTo>
                  <a:pt x="76200" y="152399"/>
                </a:lnTo>
                <a:lnTo>
                  <a:pt x="105840" y="146405"/>
                </a:lnTo>
                <a:lnTo>
                  <a:pt x="130063" y="130063"/>
                </a:lnTo>
                <a:lnTo>
                  <a:pt x="146405" y="105840"/>
                </a:lnTo>
                <a:lnTo>
                  <a:pt x="152400" y="76199"/>
                </a:lnTo>
                <a:lnTo>
                  <a:pt x="146405" y="46559"/>
                </a:lnTo>
                <a:lnTo>
                  <a:pt x="130063" y="22336"/>
                </a:lnTo>
                <a:lnTo>
                  <a:pt x="105840" y="5994"/>
                </a:lnTo>
                <a:lnTo>
                  <a:pt x="76200" y="0"/>
                </a:lnTo>
                <a:lnTo>
                  <a:pt x="46559" y="5994"/>
                </a:lnTo>
                <a:lnTo>
                  <a:pt x="22336" y="22336"/>
                </a:lnTo>
                <a:lnTo>
                  <a:pt x="5994" y="46559"/>
                </a:lnTo>
                <a:lnTo>
                  <a:pt x="0" y="76199"/>
                </a:lnTo>
                <a:close/>
              </a:path>
            </a:pathLst>
          </a:custGeom>
          <a:ln w="25908">
            <a:solidFill>
              <a:srgbClr val="385D89"/>
            </a:solidFill>
          </a:ln>
        </p:spPr>
        <p:txBody>
          <a:bodyPr wrap="square" lIns="0" tIns="0" rIns="0" bIns="0" rtlCol="0"/>
          <a:lstStyle/>
          <a:p>
            <a:endParaRPr/>
          </a:p>
        </p:txBody>
      </p:sp>
      <p:sp>
        <p:nvSpPr>
          <p:cNvPr id="13" name="object 13"/>
          <p:cNvSpPr/>
          <p:nvPr/>
        </p:nvSpPr>
        <p:spPr>
          <a:xfrm>
            <a:off x="8077961" y="4630673"/>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14" name="object 14"/>
          <p:cNvSpPr/>
          <p:nvPr/>
        </p:nvSpPr>
        <p:spPr>
          <a:xfrm>
            <a:off x="8077961" y="4630673"/>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5" name="object 15"/>
          <p:cNvSpPr/>
          <p:nvPr/>
        </p:nvSpPr>
        <p:spPr>
          <a:xfrm>
            <a:off x="4021073" y="2591561"/>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16" name="object 16"/>
          <p:cNvSpPr/>
          <p:nvPr/>
        </p:nvSpPr>
        <p:spPr>
          <a:xfrm>
            <a:off x="4021073" y="2591561"/>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7" name="object 17"/>
          <p:cNvSpPr/>
          <p:nvPr/>
        </p:nvSpPr>
        <p:spPr>
          <a:xfrm>
            <a:off x="5147309" y="2611373"/>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18" name="object 18"/>
          <p:cNvSpPr/>
          <p:nvPr/>
        </p:nvSpPr>
        <p:spPr>
          <a:xfrm>
            <a:off x="5147309" y="2611373"/>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9" name="object 19"/>
          <p:cNvSpPr/>
          <p:nvPr/>
        </p:nvSpPr>
        <p:spPr>
          <a:xfrm>
            <a:off x="6198870" y="259765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0" name="object 20"/>
          <p:cNvSpPr/>
          <p:nvPr/>
        </p:nvSpPr>
        <p:spPr>
          <a:xfrm>
            <a:off x="6198870" y="25976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1" name="object 21"/>
          <p:cNvSpPr/>
          <p:nvPr/>
        </p:nvSpPr>
        <p:spPr>
          <a:xfrm>
            <a:off x="7233666" y="259765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2" name="object 22"/>
          <p:cNvSpPr/>
          <p:nvPr/>
        </p:nvSpPr>
        <p:spPr>
          <a:xfrm>
            <a:off x="7233666" y="25976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3" name="object 23"/>
          <p:cNvSpPr/>
          <p:nvPr/>
        </p:nvSpPr>
        <p:spPr>
          <a:xfrm>
            <a:off x="4021073" y="3048761"/>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4" name="object 24"/>
          <p:cNvSpPr/>
          <p:nvPr/>
        </p:nvSpPr>
        <p:spPr>
          <a:xfrm>
            <a:off x="4021073" y="3048761"/>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6" name="object 26"/>
          <p:cNvSpPr/>
          <p:nvPr/>
        </p:nvSpPr>
        <p:spPr>
          <a:xfrm>
            <a:off x="4015167" y="5547100"/>
            <a:ext cx="152400" cy="152400"/>
          </a:xfrm>
          <a:custGeom>
            <a:avLst/>
            <a:gdLst/>
            <a:ahLst/>
            <a:cxnLst/>
            <a:rect l="l" t="t" r="r" b="b"/>
            <a:pathLst>
              <a:path w="152400" h="152400">
                <a:moveTo>
                  <a:pt x="0" y="76200"/>
                </a:moveTo>
                <a:lnTo>
                  <a:pt x="5994" y="105862"/>
                </a:lnTo>
                <a:lnTo>
                  <a:pt x="22336" y="130082"/>
                </a:lnTo>
                <a:lnTo>
                  <a:pt x="46559" y="146412"/>
                </a:lnTo>
                <a:lnTo>
                  <a:pt x="76200" y="152400"/>
                </a:lnTo>
                <a:lnTo>
                  <a:pt x="105840" y="146412"/>
                </a:lnTo>
                <a:lnTo>
                  <a:pt x="130063" y="130082"/>
                </a:lnTo>
                <a:lnTo>
                  <a:pt x="146405" y="105862"/>
                </a:lnTo>
                <a:lnTo>
                  <a:pt x="152400" y="76200"/>
                </a:lnTo>
                <a:lnTo>
                  <a:pt x="146405" y="46537"/>
                </a:lnTo>
                <a:lnTo>
                  <a:pt x="130063" y="22317"/>
                </a:lnTo>
                <a:lnTo>
                  <a:pt x="105840" y="5987"/>
                </a:lnTo>
                <a:lnTo>
                  <a:pt x="76200" y="0"/>
                </a:lnTo>
                <a:lnTo>
                  <a:pt x="46559" y="5987"/>
                </a:lnTo>
                <a:lnTo>
                  <a:pt x="22336" y="22317"/>
                </a:lnTo>
                <a:lnTo>
                  <a:pt x="5994" y="46537"/>
                </a:lnTo>
                <a:lnTo>
                  <a:pt x="0" y="76200"/>
                </a:lnTo>
                <a:close/>
              </a:path>
            </a:pathLst>
          </a:custGeom>
          <a:ln w="25908">
            <a:solidFill>
              <a:srgbClr val="385D89"/>
            </a:solidFill>
          </a:ln>
        </p:spPr>
        <p:txBody>
          <a:bodyPr wrap="square" lIns="0" tIns="0" rIns="0" bIns="0" rtlCol="0"/>
          <a:lstStyle/>
          <a:p>
            <a:endParaRPr/>
          </a:p>
        </p:txBody>
      </p:sp>
      <p:sp>
        <p:nvSpPr>
          <p:cNvPr id="28" name="object 28"/>
          <p:cNvSpPr/>
          <p:nvPr/>
        </p:nvSpPr>
        <p:spPr>
          <a:xfrm>
            <a:off x="4015167" y="3452622"/>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9" name="object 29"/>
          <p:cNvSpPr/>
          <p:nvPr/>
        </p:nvSpPr>
        <p:spPr>
          <a:xfrm>
            <a:off x="4021073" y="4106417"/>
            <a:ext cx="152400" cy="152400"/>
          </a:xfrm>
          <a:custGeom>
            <a:avLst/>
            <a:gdLst/>
            <a:ahLst/>
            <a:cxnLst/>
            <a:rect l="l" t="t" r="r" b="b"/>
            <a:pathLst>
              <a:path w="152400" h="152400">
                <a:moveTo>
                  <a:pt x="0" y="76199"/>
                </a:moveTo>
                <a:lnTo>
                  <a:pt x="5994" y="46559"/>
                </a:lnTo>
                <a:lnTo>
                  <a:pt x="22336" y="22336"/>
                </a:lnTo>
                <a:lnTo>
                  <a:pt x="46559" y="5994"/>
                </a:lnTo>
                <a:lnTo>
                  <a:pt x="76200" y="0"/>
                </a:lnTo>
                <a:lnTo>
                  <a:pt x="105840" y="5994"/>
                </a:lnTo>
                <a:lnTo>
                  <a:pt x="130063" y="22336"/>
                </a:lnTo>
                <a:lnTo>
                  <a:pt x="146405" y="46559"/>
                </a:lnTo>
                <a:lnTo>
                  <a:pt x="152400" y="76199"/>
                </a:lnTo>
                <a:lnTo>
                  <a:pt x="146405" y="105840"/>
                </a:lnTo>
                <a:lnTo>
                  <a:pt x="130063" y="130063"/>
                </a:lnTo>
                <a:lnTo>
                  <a:pt x="105840" y="146405"/>
                </a:lnTo>
                <a:lnTo>
                  <a:pt x="76200" y="152399"/>
                </a:lnTo>
                <a:lnTo>
                  <a:pt x="46559" y="146405"/>
                </a:lnTo>
                <a:lnTo>
                  <a:pt x="22336" y="130063"/>
                </a:lnTo>
                <a:lnTo>
                  <a:pt x="5994" y="105840"/>
                </a:lnTo>
                <a:lnTo>
                  <a:pt x="0" y="76199"/>
                </a:lnTo>
                <a:close/>
              </a:path>
            </a:pathLst>
          </a:custGeom>
          <a:ln w="25908">
            <a:solidFill>
              <a:srgbClr val="385D89"/>
            </a:solidFill>
          </a:ln>
        </p:spPr>
        <p:txBody>
          <a:bodyPr wrap="square" lIns="0" tIns="0" rIns="0" bIns="0" rtlCol="0"/>
          <a:lstStyle/>
          <a:p>
            <a:endParaRPr/>
          </a:p>
        </p:txBody>
      </p:sp>
      <p:sp>
        <p:nvSpPr>
          <p:cNvPr id="31" name="object 31"/>
          <p:cNvSpPr/>
          <p:nvPr/>
        </p:nvSpPr>
        <p:spPr>
          <a:xfrm>
            <a:off x="5141214" y="3042666"/>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32" name="object 32"/>
          <p:cNvSpPr/>
          <p:nvPr/>
        </p:nvSpPr>
        <p:spPr>
          <a:xfrm>
            <a:off x="5141214" y="304266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3" name="object 33"/>
          <p:cNvSpPr/>
          <p:nvPr/>
        </p:nvSpPr>
        <p:spPr>
          <a:xfrm>
            <a:off x="5144261" y="3484626"/>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34" name="object 34"/>
          <p:cNvSpPr/>
          <p:nvPr/>
        </p:nvSpPr>
        <p:spPr>
          <a:xfrm>
            <a:off x="5144261" y="348462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6" name="object 36"/>
          <p:cNvSpPr/>
          <p:nvPr/>
        </p:nvSpPr>
        <p:spPr>
          <a:xfrm>
            <a:off x="5144261" y="4117599"/>
            <a:ext cx="152400" cy="152400"/>
          </a:xfrm>
          <a:custGeom>
            <a:avLst/>
            <a:gdLst/>
            <a:ahLst/>
            <a:cxnLst/>
            <a:rect l="l" t="t" r="r" b="b"/>
            <a:pathLst>
              <a:path w="152400" h="152400">
                <a:moveTo>
                  <a:pt x="0" y="76199"/>
                </a:moveTo>
                <a:lnTo>
                  <a:pt x="5994" y="105840"/>
                </a:lnTo>
                <a:lnTo>
                  <a:pt x="22336" y="130063"/>
                </a:lnTo>
                <a:lnTo>
                  <a:pt x="46559" y="146405"/>
                </a:lnTo>
                <a:lnTo>
                  <a:pt x="76200" y="152399"/>
                </a:lnTo>
                <a:lnTo>
                  <a:pt x="105840" y="146405"/>
                </a:lnTo>
                <a:lnTo>
                  <a:pt x="130063" y="130063"/>
                </a:lnTo>
                <a:lnTo>
                  <a:pt x="146405" y="105840"/>
                </a:lnTo>
                <a:lnTo>
                  <a:pt x="152400" y="76199"/>
                </a:lnTo>
                <a:lnTo>
                  <a:pt x="146405" y="46559"/>
                </a:lnTo>
                <a:lnTo>
                  <a:pt x="130063" y="22336"/>
                </a:lnTo>
                <a:lnTo>
                  <a:pt x="105840" y="5994"/>
                </a:lnTo>
                <a:lnTo>
                  <a:pt x="76200" y="0"/>
                </a:lnTo>
                <a:lnTo>
                  <a:pt x="46559" y="5994"/>
                </a:lnTo>
                <a:lnTo>
                  <a:pt x="22336" y="22336"/>
                </a:lnTo>
                <a:lnTo>
                  <a:pt x="5994" y="46559"/>
                </a:lnTo>
                <a:lnTo>
                  <a:pt x="0" y="76199"/>
                </a:lnTo>
                <a:close/>
              </a:path>
            </a:pathLst>
          </a:custGeom>
          <a:ln w="25908">
            <a:solidFill>
              <a:srgbClr val="385D89"/>
            </a:solidFill>
          </a:ln>
        </p:spPr>
        <p:txBody>
          <a:bodyPr wrap="square" lIns="0" tIns="0" rIns="0" bIns="0" rtlCol="0"/>
          <a:lstStyle/>
          <a:p>
            <a:endParaRPr/>
          </a:p>
        </p:txBody>
      </p:sp>
      <p:sp>
        <p:nvSpPr>
          <p:cNvPr id="37" name="object 37"/>
          <p:cNvSpPr/>
          <p:nvPr/>
        </p:nvSpPr>
        <p:spPr>
          <a:xfrm>
            <a:off x="5141214" y="4630673"/>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38" name="object 38"/>
          <p:cNvSpPr/>
          <p:nvPr/>
        </p:nvSpPr>
        <p:spPr>
          <a:xfrm>
            <a:off x="5141214" y="4630673"/>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9" name="object 39"/>
          <p:cNvSpPr/>
          <p:nvPr/>
        </p:nvSpPr>
        <p:spPr>
          <a:xfrm>
            <a:off x="6198870" y="303504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0" name="object 40"/>
          <p:cNvSpPr/>
          <p:nvPr/>
        </p:nvSpPr>
        <p:spPr>
          <a:xfrm>
            <a:off x="6198870" y="303504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1" name="object 41"/>
          <p:cNvSpPr/>
          <p:nvPr/>
        </p:nvSpPr>
        <p:spPr>
          <a:xfrm>
            <a:off x="6198870" y="349681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2" name="object 42"/>
          <p:cNvSpPr/>
          <p:nvPr/>
        </p:nvSpPr>
        <p:spPr>
          <a:xfrm>
            <a:off x="6198870" y="34968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3" name="object 43"/>
          <p:cNvSpPr/>
          <p:nvPr/>
        </p:nvSpPr>
        <p:spPr>
          <a:xfrm>
            <a:off x="6198870" y="462000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4" name="object 44"/>
          <p:cNvSpPr/>
          <p:nvPr/>
        </p:nvSpPr>
        <p:spPr>
          <a:xfrm>
            <a:off x="6198870" y="462000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5" name="object 45"/>
          <p:cNvSpPr/>
          <p:nvPr/>
        </p:nvSpPr>
        <p:spPr>
          <a:xfrm>
            <a:off x="6198870" y="4106417"/>
            <a:ext cx="152400" cy="152400"/>
          </a:xfrm>
          <a:custGeom>
            <a:avLst/>
            <a:gdLst/>
            <a:ahLst/>
            <a:cxnLst/>
            <a:rect l="l" t="t" r="r" b="b"/>
            <a:pathLst>
              <a:path w="152400" h="152400">
                <a:moveTo>
                  <a:pt x="0" y="76199"/>
                </a:moveTo>
                <a:lnTo>
                  <a:pt x="5994" y="46559"/>
                </a:lnTo>
                <a:lnTo>
                  <a:pt x="22336" y="22336"/>
                </a:lnTo>
                <a:lnTo>
                  <a:pt x="46559" y="5994"/>
                </a:lnTo>
                <a:lnTo>
                  <a:pt x="76200" y="0"/>
                </a:lnTo>
                <a:lnTo>
                  <a:pt x="105840" y="5994"/>
                </a:lnTo>
                <a:lnTo>
                  <a:pt x="130063" y="22336"/>
                </a:lnTo>
                <a:lnTo>
                  <a:pt x="146405" y="46559"/>
                </a:lnTo>
                <a:lnTo>
                  <a:pt x="152400" y="76199"/>
                </a:lnTo>
                <a:lnTo>
                  <a:pt x="146405" y="105840"/>
                </a:lnTo>
                <a:lnTo>
                  <a:pt x="130063" y="130063"/>
                </a:lnTo>
                <a:lnTo>
                  <a:pt x="105840" y="146405"/>
                </a:lnTo>
                <a:lnTo>
                  <a:pt x="76200" y="152399"/>
                </a:lnTo>
                <a:lnTo>
                  <a:pt x="46559" y="146405"/>
                </a:lnTo>
                <a:lnTo>
                  <a:pt x="22336" y="130063"/>
                </a:lnTo>
                <a:lnTo>
                  <a:pt x="5994" y="105840"/>
                </a:lnTo>
                <a:lnTo>
                  <a:pt x="0" y="76199"/>
                </a:lnTo>
                <a:close/>
              </a:path>
            </a:pathLst>
          </a:custGeom>
          <a:ln w="25908">
            <a:solidFill>
              <a:srgbClr val="385D89"/>
            </a:solidFill>
          </a:ln>
        </p:spPr>
        <p:txBody>
          <a:bodyPr wrap="square" lIns="0" tIns="0" rIns="0" bIns="0" rtlCol="0"/>
          <a:lstStyle/>
          <a:p>
            <a:endParaRPr/>
          </a:p>
        </p:txBody>
      </p:sp>
      <p:sp>
        <p:nvSpPr>
          <p:cNvPr id="46" name="object 46"/>
          <p:cNvSpPr/>
          <p:nvPr/>
        </p:nvSpPr>
        <p:spPr>
          <a:xfrm>
            <a:off x="6198870" y="4106417"/>
            <a:ext cx="152400" cy="152400"/>
          </a:xfrm>
          <a:custGeom>
            <a:avLst/>
            <a:gdLst/>
            <a:ahLst/>
            <a:cxnLst/>
            <a:rect l="l" t="t" r="r" b="b"/>
            <a:pathLst>
              <a:path w="152400" h="152400">
                <a:moveTo>
                  <a:pt x="0" y="76199"/>
                </a:moveTo>
                <a:lnTo>
                  <a:pt x="5994" y="105840"/>
                </a:lnTo>
                <a:lnTo>
                  <a:pt x="22336" y="130063"/>
                </a:lnTo>
                <a:lnTo>
                  <a:pt x="46559" y="146405"/>
                </a:lnTo>
                <a:lnTo>
                  <a:pt x="76200" y="152399"/>
                </a:lnTo>
                <a:lnTo>
                  <a:pt x="105840" y="146405"/>
                </a:lnTo>
                <a:lnTo>
                  <a:pt x="130063" y="130063"/>
                </a:lnTo>
                <a:lnTo>
                  <a:pt x="146405" y="105840"/>
                </a:lnTo>
                <a:lnTo>
                  <a:pt x="152400" y="76199"/>
                </a:lnTo>
                <a:lnTo>
                  <a:pt x="146405" y="46559"/>
                </a:lnTo>
                <a:lnTo>
                  <a:pt x="130063" y="22336"/>
                </a:lnTo>
                <a:lnTo>
                  <a:pt x="105840" y="5994"/>
                </a:lnTo>
                <a:lnTo>
                  <a:pt x="76200" y="0"/>
                </a:lnTo>
                <a:lnTo>
                  <a:pt x="46559" y="5994"/>
                </a:lnTo>
                <a:lnTo>
                  <a:pt x="22336" y="22336"/>
                </a:lnTo>
                <a:lnTo>
                  <a:pt x="5994" y="46559"/>
                </a:lnTo>
                <a:lnTo>
                  <a:pt x="0" y="76199"/>
                </a:lnTo>
                <a:close/>
              </a:path>
            </a:pathLst>
          </a:custGeom>
          <a:ln w="25908">
            <a:solidFill>
              <a:srgbClr val="385D89"/>
            </a:solidFill>
          </a:ln>
        </p:spPr>
        <p:txBody>
          <a:bodyPr wrap="square" lIns="0" tIns="0" rIns="0" bIns="0" rtlCol="0"/>
          <a:lstStyle/>
          <a:p>
            <a:endParaRPr/>
          </a:p>
        </p:txBody>
      </p:sp>
      <p:sp>
        <p:nvSpPr>
          <p:cNvPr id="47" name="object 47"/>
          <p:cNvSpPr/>
          <p:nvPr/>
        </p:nvSpPr>
        <p:spPr>
          <a:xfrm>
            <a:off x="7227569" y="3051810"/>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8" name="object 48"/>
          <p:cNvSpPr/>
          <p:nvPr/>
        </p:nvSpPr>
        <p:spPr>
          <a:xfrm>
            <a:off x="7227569" y="3051810"/>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50" name="object 50"/>
          <p:cNvSpPr/>
          <p:nvPr/>
        </p:nvSpPr>
        <p:spPr>
          <a:xfrm>
            <a:off x="7227569" y="348462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51" name="object 51"/>
          <p:cNvSpPr/>
          <p:nvPr/>
        </p:nvSpPr>
        <p:spPr>
          <a:xfrm>
            <a:off x="7233666" y="4106417"/>
            <a:ext cx="152400" cy="152400"/>
          </a:xfrm>
          <a:custGeom>
            <a:avLst/>
            <a:gdLst/>
            <a:ahLst/>
            <a:cxnLst/>
            <a:rect l="l" t="t" r="r" b="b"/>
            <a:pathLst>
              <a:path w="152400" h="152400">
                <a:moveTo>
                  <a:pt x="0" y="76199"/>
                </a:moveTo>
                <a:lnTo>
                  <a:pt x="5994" y="46559"/>
                </a:lnTo>
                <a:lnTo>
                  <a:pt x="22336" y="22336"/>
                </a:lnTo>
                <a:lnTo>
                  <a:pt x="46559" y="5994"/>
                </a:lnTo>
                <a:lnTo>
                  <a:pt x="76200" y="0"/>
                </a:lnTo>
                <a:lnTo>
                  <a:pt x="105840" y="5994"/>
                </a:lnTo>
                <a:lnTo>
                  <a:pt x="130063" y="22336"/>
                </a:lnTo>
                <a:lnTo>
                  <a:pt x="146405" y="46559"/>
                </a:lnTo>
                <a:lnTo>
                  <a:pt x="152400" y="76199"/>
                </a:lnTo>
                <a:lnTo>
                  <a:pt x="146405" y="105840"/>
                </a:lnTo>
                <a:lnTo>
                  <a:pt x="130063" y="130063"/>
                </a:lnTo>
                <a:lnTo>
                  <a:pt x="105840" y="146405"/>
                </a:lnTo>
                <a:lnTo>
                  <a:pt x="76200" y="152399"/>
                </a:lnTo>
                <a:lnTo>
                  <a:pt x="46559" y="146405"/>
                </a:lnTo>
                <a:lnTo>
                  <a:pt x="22336" y="130063"/>
                </a:lnTo>
                <a:lnTo>
                  <a:pt x="5994" y="105840"/>
                </a:lnTo>
                <a:lnTo>
                  <a:pt x="0" y="76199"/>
                </a:lnTo>
                <a:close/>
              </a:path>
            </a:pathLst>
          </a:custGeom>
          <a:ln w="25908">
            <a:solidFill>
              <a:srgbClr val="385D89"/>
            </a:solidFill>
          </a:ln>
        </p:spPr>
        <p:txBody>
          <a:bodyPr wrap="square" lIns="0" tIns="0" rIns="0" bIns="0" rtlCol="0"/>
          <a:lstStyle/>
          <a:p>
            <a:endParaRPr/>
          </a:p>
        </p:txBody>
      </p:sp>
      <p:sp>
        <p:nvSpPr>
          <p:cNvPr id="52" name="object 52"/>
          <p:cNvSpPr/>
          <p:nvPr/>
        </p:nvSpPr>
        <p:spPr>
          <a:xfrm>
            <a:off x="7233666" y="4106417"/>
            <a:ext cx="152400" cy="152400"/>
          </a:xfrm>
          <a:custGeom>
            <a:avLst/>
            <a:gdLst/>
            <a:ahLst/>
            <a:cxnLst/>
            <a:rect l="l" t="t" r="r" b="b"/>
            <a:pathLst>
              <a:path w="152400" h="152400">
                <a:moveTo>
                  <a:pt x="0" y="76199"/>
                </a:moveTo>
                <a:lnTo>
                  <a:pt x="5994" y="105840"/>
                </a:lnTo>
                <a:lnTo>
                  <a:pt x="22336" y="130063"/>
                </a:lnTo>
                <a:lnTo>
                  <a:pt x="46559" y="146405"/>
                </a:lnTo>
                <a:lnTo>
                  <a:pt x="76200" y="152399"/>
                </a:lnTo>
                <a:lnTo>
                  <a:pt x="105840" y="146405"/>
                </a:lnTo>
                <a:lnTo>
                  <a:pt x="130063" y="130063"/>
                </a:lnTo>
                <a:lnTo>
                  <a:pt x="146405" y="105840"/>
                </a:lnTo>
                <a:lnTo>
                  <a:pt x="152400" y="76199"/>
                </a:lnTo>
                <a:lnTo>
                  <a:pt x="146405" y="46559"/>
                </a:lnTo>
                <a:lnTo>
                  <a:pt x="130063" y="22336"/>
                </a:lnTo>
                <a:lnTo>
                  <a:pt x="105840" y="5994"/>
                </a:lnTo>
                <a:lnTo>
                  <a:pt x="76200" y="0"/>
                </a:lnTo>
                <a:lnTo>
                  <a:pt x="46559" y="5994"/>
                </a:lnTo>
                <a:lnTo>
                  <a:pt x="22336" y="22336"/>
                </a:lnTo>
                <a:lnTo>
                  <a:pt x="5994" y="46559"/>
                </a:lnTo>
                <a:lnTo>
                  <a:pt x="0" y="76199"/>
                </a:lnTo>
                <a:close/>
              </a:path>
            </a:pathLst>
          </a:custGeom>
          <a:ln w="25908">
            <a:solidFill>
              <a:srgbClr val="385D89"/>
            </a:solidFill>
          </a:ln>
        </p:spPr>
        <p:txBody>
          <a:bodyPr wrap="square" lIns="0" tIns="0" rIns="0" bIns="0" rtlCol="0"/>
          <a:lstStyle/>
          <a:p>
            <a:endParaRPr/>
          </a:p>
        </p:txBody>
      </p:sp>
      <p:sp>
        <p:nvSpPr>
          <p:cNvPr id="53" name="object 53"/>
          <p:cNvSpPr/>
          <p:nvPr/>
        </p:nvSpPr>
        <p:spPr>
          <a:xfrm>
            <a:off x="7227569" y="4589526"/>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54" name="object 54"/>
          <p:cNvSpPr/>
          <p:nvPr/>
        </p:nvSpPr>
        <p:spPr>
          <a:xfrm>
            <a:off x="7227569" y="458952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57" name="object 57"/>
          <p:cNvSpPr/>
          <p:nvPr/>
        </p:nvSpPr>
        <p:spPr>
          <a:xfrm>
            <a:off x="4015167" y="461695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60" name="object 60"/>
          <p:cNvSpPr/>
          <p:nvPr/>
        </p:nvSpPr>
        <p:spPr>
          <a:xfrm>
            <a:off x="5141214" y="511695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1" name="object 61"/>
          <p:cNvSpPr/>
          <p:nvPr/>
        </p:nvSpPr>
        <p:spPr>
          <a:xfrm>
            <a:off x="6212585" y="5121402"/>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62" name="object 62"/>
          <p:cNvSpPr/>
          <p:nvPr/>
        </p:nvSpPr>
        <p:spPr>
          <a:xfrm>
            <a:off x="6212585" y="5121402"/>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4" name="object 64"/>
          <p:cNvSpPr/>
          <p:nvPr/>
        </p:nvSpPr>
        <p:spPr>
          <a:xfrm>
            <a:off x="7227569" y="511902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6" name="object 66"/>
          <p:cNvSpPr/>
          <p:nvPr/>
        </p:nvSpPr>
        <p:spPr>
          <a:xfrm>
            <a:off x="8077961" y="5114592"/>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8" name="object 68"/>
          <p:cNvSpPr/>
          <p:nvPr/>
        </p:nvSpPr>
        <p:spPr>
          <a:xfrm>
            <a:off x="5136645" y="5544243"/>
            <a:ext cx="152400" cy="152400"/>
          </a:xfrm>
          <a:custGeom>
            <a:avLst/>
            <a:gdLst/>
            <a:ahLst/>
            <a:cxnLst/>
            <a:rect l="l" t="t" r="r" b="b"/>
            <a:pathLst>
              <a:path w="152400" h="152400">
                <a:moveTo>
                  <a:pt x="0" y="76199"/>
                </a:moveTo>
                <a:lnTo>
                  <a:pt x="5994" y="105862"/>
                </a:lnTo>
                <a:lnTo>
                  <a:pt x="22336" y="130082"/>
                </a:lnTo>
                <a:lnTo>
                  <a:pt x="46559" y="146412"/>
                </a:lnTo>
                <a:lnTo>
                  <a:pt x="76200" y="152399"/>
                </a:lnTo>
                <a:lnTo>
                  <a:pt x="105840" y="146412"/>
                </a:lnTo>
                <a:lnTo>
                  <a:pt x="130063" y="130082"/>
                </a:lnTo>
                <a:lnTo>
                  <a:pt x="146405" y="105862"/>
                </a:lnTo>
                <a:lnTo>
                  <a:pt x="152400" y="76199"/>
                </a:lnTo>
                <a:lnTo>
                  <a:pt x="146405" y="46559"/>
                </a:lnTo>
                <a:lnTo>
                  <a:pt x="130063" y="22336"/>
                </a:lnTo>
                <a:lnTo>
                  <a:pt x="105840" y="5994"/>
                </a:lnTo>
                <a:lnTo>
                  <a:pt x="76200" y="0"/>
                </a:lnTo>
                <a:lnTo>
                  <a:pt x="46559" y="5994"/>
                </a:lnTo>
                <a:lnTo>
                  <a:pt x="22336" y="22336"/>
                </a:lnTo>
                <a:lnTo>
                  <a:pt x="5994" y="46559"/>
                </a:lnTo>
                <a:lnTo>
                  <a:pt x="0" y="76199"/>
                </a:lnTo>
                <a:close/>
              </a:path>
            </a:pathLst>
          </a:custGeom>
          <a:ln w="25908">
            <a:solidFill>
              <a:srgbClr val="385D89"/>
            </a:solidFill>
          </a:ln>
        </p:spPr>
        <p:txBody>
          <a:bodyPr wrap="square" lIns="0" tIns="0" rIns="0" bIns="0" rtlCol="0"/>
          <a:lstStyle/>
          <a:p>
            <a:endParaRPr/>
          </a:p>
        </p:txBody>
      </p:sp>
      <p:sp>
        <p:nvSpPr>
          <p:cNvPr id="70" name="object 70"/>
          <p:cNvSpPr/>
          <p:nvPr/>
        </p:nvSpPr>
        <p:spPr>
          <a:xfrm>
            <a:off x="6216778" y="5544243"/>
            <a:ext cx="152400" cy="152400"/>
          </a:xfrm>
          <a:custGeom>
            <a:avLst/>
            <a:gdLst/>
            <a:ahLst/>
            <a:cxnLst/>
            <a:rect l="l" t="t" r="r" b="b"/>
            <a:pathLst>
              <a:path w="152400" h="152400">
                <a:moveTo>
                  <a:pt x="0" y="76199"/>
                </a:moveTo>
                <a:lnTo>
                  <a:pt x="5994" y="105862"/>
                </a:lnTo>
                <a:lnTo>
                  <a:pt x="22336" y="130082"/>
                </a:lnTo>
                <a:lnTo>
                  <a:pt x="46559" y="146412"/>
                </a:lnTo>
                <a:lnTo>
                  <a:pt x="76200" y="152399"/>
                </a:lnTo>
                <a:lnTo>
                  <a:pt x="105840" y="146412"/>
                </a:lnTo>
                <a:lnTo>
                  <a:pt x="130063" y="130082"/>
                </a:lnTo>
                <a:lnTo>
                  <a:pt x="146405" y="105862"/>
                </a:lnTo>
                <a:lnTo>
                  <a:pt x="152400" y="76199"/>
                </a:lnTo>
                <a:lnTo>
                  <a:pt x="146405" y="46537"/>
                </a:lnTo>
                <a:lnTo>
                  <a:pt x="130063" y="22317"/>
                </a:lnTo>
                <a:lnTo>
                  <a:pt x="105840" y="5987"/>
                </a:lnTo>
                <a:lnTo>
                  <a:pt x="76200" y="0"/>
                </a:lnTo>
                <a:lnTo>
                  <a:pt x="46559" y="5987"/>
                </a:lnTo>
                <a:lnTo>
                  <a:pt x="22336" y="22317"/>
                </a:lnTo>
                <a:lnTo>
                  <a:pt x="5994" y="46537"/>
                </a:lnTo>
                <a:lnTo>
                  <a:pt x="0" y="76199"/>
                </a:lnTo>
                <a:close/>
              </a:path>
            </a:pathLst>
          </a:custGeom>
          <a:ln w="25908">
            <a:solidFill>
              <a:srgbClr val="385D89"/>
            </a:solidFill>
          </a:ln>
        </p:spPr>
        <p:txBody>
          <a:bodyPr wrap="square" lIns="0" tIns="0" rIns="0" bIns="0" rtlCol="0"/>
          <a:lstStyle/>
          <a:p>
            <a:endParaRPr/>
          </a:p>
        </p:txBody>
      </p:sp>
      <p:sp>
        <p:nvSpPr>
          <p:cNvPr id="74" name="object 74"/>
          <p:cNvSpPr/>
          <p:nvPr/>
        </p:nvSpPr>
        <p:spPr>
          <a:xfrm>
            <a:off x="8077961" y="5544243"/>
            <a:ext cx="152400" cy="152400"/>
          </a:xfrm>
          <a:custGeom>
            <a:avLst/>
            <a:gdLst/>
            <a:ahLst/>
            <a:cxnLst/>
            <a:rect l="l" t="t" r="r" b="b"/>
            <a:pathLst>
              <a:path w="152400" h="152400">
                <a:moveTo>
                  <a:pt x="0" y="76199"/>
                </a:moveTo>
                <a:lnTo>
                  <a:pt x="5994" y="105862"/>
                </a:lnTo>
                <a:lnTo>
                  <a:pt x="22336" y="130082"/>
                </a:lnTo>
                <a:lnTo>
                  <a:pt x="46559" y="146412"/>
                </a:lnTo>
                <a:lnTo>
                  <a:pt x="76200" y="152399"/>
                </a:lnTo>
                <a:lnTo>
                  <a:pt x="105840" y="146412"/>
                </a:lnTo>
                <a:lnTo>
                  <a:pt x="130063" y="130082"/>
                </a:lnTo>
                <a:lnTo>
                  <a:pt x="146405" y="105862"/>
                </a:lnTo>
                <a:lnTo>
                  <a:pt x="152400" y="76199"/>
                </a:lnTo>
                <a:lnTo>
                  <a:pt x="146405" y="46537"/>
                </a:lnTo>
                <a:lnTo>
                  <a:pt x="130063" y="22317"/>
                </a:lnTo>
                <a:lnTo>
                  <a:pt x="105840" y="5987"/>
                </a:lnTo>
                <a:lnTo>
                  <a:pt x="76200" y="0"/>
                </a:lnTo>
                <a:lnTo>
                  <a:pt x="46559" y="5987"/>
                </a:lnTo>
                <a:lnTo>
                  <a:pt x="22336" y="22317"/>
                </a:lnTo>
                <a:lnTo>
                  <a:pt x="5994" y="46537"/>
                </a:lnTo>
                <a:lnTo>
                  <a:pt x="0" y="76199"/>
                </a:lnTo>
                <a:close/>
              </a:path>
            </a:pathLst>
          </a:custGeom>
          <a:ln w="25908">
            <a:solidFill>
              <a:srgbClr val="385D89"/>
            </a:solidFill>
          </a:ln>
        </p:spPr>
        <p:txBody>
          <a:bodyPr wrap="square" lIns="0" tIns="0" rIns="0" bIns="0" rtlCol="0"/>
          <a:lstStyle/>
          <a:p>
            <a:endParaRPr/>
          </a:p>
        </p:txBody>
      </p:sp>
      <p:sp>
        <p:nvSpPr>
          <p:cNvPr id="75" name="object 75"/>
          <p:cNvSpPr txBox="1">
            <a:spLocks noGrp="1"/>
          </p:cNvSpPr>
          <p:nvPr>
            <p:ph type="ftr" sz="quarter" idx="5"/>
          </p:nvPr>
        </p:nvSpPr>
        <p:spPr>
          <a:prstGeom prst="rect">
            <a:avLst/>
          </a:prstGeom>
        </p:spPr>
        <p:txBody>
          <a:bodyPr vert="horz" wrap="square" lIns="0" tIns="0" rIns="0" bIns="0" rtlCol="0">
            <a:spAutoFit/>
          </a:bodyPr>
          <a:lstStyle/>
          <a:p>
            <a:pPr marL="12700">
              <a:lnSpc>
                <a:spcPts val="2005"/>
              </a:lnSpc>
            </a:pPr>
            <a:r>
              <a:rPr dirty="0"/>
              <a:t>“Medically </a:t>
            </a:r>
            <a:r>
              <a:rPr spc="-5" dirty="0"/>
              <a:t>Ready Force…Ready </a:t>
            </a:r>
            <a:r>
              <a:rPr dirty="0"/>
              <a:t>Medical</a:t>
            </a:r>
            <a:r>
              <a:rPr spc="-195" dirty="0"/>
              <a:t> </a:t>
            </a:r>
            <a:r>
              <a:rPr spc="-10" dirty="0"/>
              <a:t>Force”</a:t>
            </a:r>
          </a:p>
        </p:txBody>
      </p:sp>
      <p:sp>
        <p:nvSpPr>
          <p:cNvPr id="76" name="object 76"/>
          <p:cNvSpPr txBox="1">
            <a:spLocks noGrp="1"/>
          </p:cNvSpPr>
          <p:nvPr>
            <p:ph type="sldNum" sz="quarter" idx="7"/>
          </p:nvPr>
        </p:nvSpPr>
        <p:spPr>
          <a:prstGeom prst="rect">
            <a:avLst/>
          </a:prstGeom>
        </p:spPr>
        <p:txBody>
          <a:bodyPr vert="horz" wrap="square" lIns="0" tIns="0" rIns="0" bIns="0" rtlCol="0">
            <a:spAutoFit/>
          </a:bodyPr>
          <a:lstStyle/>
          <a:p>
            <a:pPr marL="25400">
              <a:lnSpc>
                <a:spcPts val="1614"/>
              </a:lnSpc>
            </a:pPr>
            <a:fld id="{81D60167-4931-47E6-BA6A-407CBD079E47}" type="slidenum">
              <a:rPr spc="-5" dirty="0"/>
              <a:t>2</a:t>
            </a:fld>
            <a:endParaRPr spc="-5" dirty="0"/>
          </a:p>
        </p:txBody>
      </p:sp>
      <p:sp>
        <p:nvSpPr>
          <p:cNvPr id="67" name="object 26"/>
          <p:cNvSpPr/>
          <p:nvPr/>
        </p:nvSpPr>
        <p:spPr>
          <a:xfrm>
            <a:off x="4015167" y="5112885"/>
            <a:ext cx="152400" cy="152400"/>
          </a:xfrm>
          <a:custGeom>
            <a:avLst/>
            <a:gdLst/>
            <a:ahLst/>
            <a:cxnLst/>
            <a:rect l="l" t="t" r="r" b="b"/>
            <a:pathLst>
              <a:path w="152400" h="152400">
                <a:moveTo>
                  <a:pt x="0" y="76200"/>
                </a:moveTo>
                <a:lnTo>
                  <a:pt x="5994" y="105862"/>
                </a:lnTo>
                <a:lnTo>
                  <a:pt x="22336" y="130082"/>
                </a:lnTo>
                <a:lnTo>
                  <a:pt x="46559" y="146412"/>
                </a:lnTo>
                <a:lnTo>
                  <a:pt x="76200" y="152400"/>
                </a:lnTo>
                <a:lnTo>
                  <a:pt x="105840" y="146412"/>
                </a:lnTo>
                <a:lnTo>
                  <a:pt x="130063" y="130082"/>
                </a:lnTo>
                <a:lnTo>
                  <a:pt x="146405" y="105862"/>
                </a:lnTo>
                <a:lnTo>
                  <a:pt x="152400" y="76200"/>
                </a:lnTo>
                <a:lnTo>
                  <a:pt x="146405" y="46537"/>
                </a:lnTo>
                <a:lnTo>
                  <a:pt x="130063" y="22317"/>
                </a:lnTo>
                <a:lnTo>
                  <a:pt x="105840" y="5987"/>
                </a:lnTo>
                <a:lnTo>
                  <a:pt x="76200" y="0"/>
                </a:lnTo>
                <a:lnTo>
                  <a:pt x="46559" y="5987"/>
                </a:lnTo>
                <a:lnTo>
                  <a:pt x="22336" y="22317"/>
                </a:lnTo>
                <a:lnTo>
                  <a:pt x="5994" y="46537"/>
                </a:lnTo>
                <a:lnTo>
                  <a:pt x="0" y="76200"/>
                </a:lnTo>
                <a:close/>
              </a:path>
            </a:pathLst>
          </a:custGeom>
          <a:ln w="25908">
            <a:solidFill>
              <a:srgbClr val="385D89"/>
            </a:solidFill>
          </a:ln>
        </p:spPr>
        <p:txBody>
          <a:bodyPr wrap="square" lIns="0" tIns="0" rIns="0" bIns="0" rtlCol="0"/>
          <a:lstStyle/>
          <a:p>
            <a:endParaRPr/>
          </a:p>
        </p:txBody>
      </p:sp>
      <p:sp>
        <p:nvSpPr>
          <p:cNvPr id="69" name="object 74"/>
          <p:cNvSpPr/>
          <p:nvPr/>
        </p:nvSpPr>
        <p:spPr>
          <a:xfrm>
            <a:off x="7227569" y="5547100"/>
            <a:ext cx="152400" cy="152400"/>
          </a:xfrm>
          <a:custGeom>
            <a:avLst/>
            <a:gdLst/>
            <a:ahLst/>
            <a:cxnLst/>
            <a:rect l="l" t="t" r="r" b="b"/>
            <a:pathLst>
              <a:path w="152400" h="152400">
                <a:moveTo>
                  <a:pt x="0" y="76199"/>
                </a:moveTo>
                <a:lnTo>
                  <a:pt x="5994" y="105862"/>
                </a:lnTo>
                <a:lnTo>
                  <a:pt x="22336" y="130082"/>
                </a:lnTo>
                <a:lnTo>
                  <a:pt x="46559" y="146412"/>
                </a:lnTo>
                <a:lnTo>
                  <a:pt x="76200" y="152399"/>
                </a:lnTo>
                <a:lnTo>
                  <a:pt x="105840" y="146412"/>
                </a:lnTo>
                <a:lnTo>
                  <a:pt x="130063" y="130082"/>
                </a:lnTo>
                <a:lnTo>
                  <a:pt x="146405" y="105862"/>
                </a:lnTo>
                <a:lnTo>
                  <a:pt x="152400" y="76199"/>
                </a:lnTo>
                <a:lnTo>
                  <a:pt x="146405" y="46537"/>
                </a:lnTo>
                <a:lnTo>
                  <a:pt x="130063" y="22317"/>
                </a:lnTo>
                <a:lnTo>
                  <a:pt x="105840" y="5987"/>
                </a:lnTo>
                <a:lnTo>
                  <a:pt x="76200" y="0"/>
                </a:lnTo>
                <a:lnTo>
                  <a:pt x="46559" y="5987"/>
                </a:lnTo>
                <a:lnTo>
                  <a:pt x="22336" y="22317"/>
                </a:lnTo>
                <a:lnTo>
                  <a:pt x="5994" y="46537"/>
                </a:lnTo>
                <a:lnTo>
                  <a:pt x="0" y="76199"/>
                </a:lnTo>
                <a:close/>
              </a:path>
            </a:pathLst>
          </a:custGeom>
          <a:ln w="25908">
            <a:solidFill>
              <a:srgbClr val="385D89"/>
            </a:solidFill>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3282" y="525398"/>
            <a:ext cx="5410835" cy="635635"/>
          </a:xfrm>
          <a:prstGeom prst="rect">
            <a:avLst/>
          </a:prstGeom>
        </p:spPr>
        <p:txBody>
          <a:bodyPr vert="horz" wrap="square" lIns="0" tIns="0" rIns="0" bIns="0" rtlCol="0">
            <a:spAutoFit/>
          </a:bodyPr>
          <a:lstStyle/>
          <a:p>
            <a:pPr marL="1177925" marR="5080" indent="-1165860">
              <a:lnSpc>
                <a:spcPct val="100000"/>
              </a:lnSpc>
            </a:pPr>
            <a:r>
              <a:rPr spc="-5" dirty="0"/>
              <a:t>DVBIC </a:t>
            </a:r>
            <a:r>
              <a:rPr spc="-10" dirty="0"/>
              <a:t>Environment </a:t>
            </a:r>
            <a:r>
              <a:rPr spc="-20" dirty="0"/>
              <a:t>Workforce </a:t>
            </a:r>
            <a:r>
              <a:rPr spc="-5" dirty="0"/>
              <a:t>Assessment Process  (Proposed </a:t>
            </a:r>
            <a:r>
              <a:rPr spc="-10" dirty="0"/>
              <a:t>Survey</a:t>
            </a:r>
            <a:r>
              <a:rPr spc="-20" dirty="0"/>
              <a:t> </a:t>
            </a:r>
            <a:r>
              <a:rPr dirty="0"/>
              <a:t>Questions)</a:t>
            </a:r>
          </a:p>
        </p:txBody>
      </p:sp>
      <p:graphicFrame>
        <p:nvGraphicFramePr>
          <p:cNvPr id="3" name="object 3"/>
          <p:cNvGraphicFramePr>
            <a:graphicFrameLocks noGrp="1"/>
          </p:cNvGraphicFramePr>
          <p:nvPr>
            <p:extLst>
              <p:ext uri="{D42A27DB-BD31-4B8C-83A1-F6EECF244321}">
                <p14:modId xmlns:p14="http://schemas.microsoft.com/office/powerpoint/2010/main" val="812949351"/>
              </p:ext>
            </p:extLst>
          </p:nvPr>
        </p:nvGraphicFramePr>
        <p:xfrm>
          <a:off x="228600" y="1643414"/>
          <a:ext cx="8455024" cy="2229169"/>
        </p:xfrm>
        <a:graphic>
          <a:graphicData uri="http://schemas.openxmlformats.org/drawingml/2006/table">
            <a:tbl>
              <a:tblPr firstRow="1" bandRow="1">
                <a:tableStyleId>{2D5ABB26-0587-4C30-8999-92F81FD0307C}</a:tableStyleId>
              </a:tblPr>
              <a:tblGrid>
                <a:gridCol w="3429000">
                  <a:extLst>
                    <a:ext uri="{9D8B030D-6E8A-4147-A177-3AD203B41FA5}">
                      <a16:colId xmlns="" xmlns:a16="http://schemas.microsoft.com/office/drawing/2014/main" val="20000"/>
                    </a:ext>
                  </a:extLst>
                </a:gridCol>
                <a:gridCol w="10668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1065036">
                  <a:extLst>
                    <a:ext uri="{9D8B030D-6E8A-4147-A177-3AD203B41FA5}">
                      <a16:colId xmlns="" xmlns:a16="http://schemas.microsoft.com/office/drawing/2014/main" val="20003"/>
                    </a:ext>
                  </a:extLst>
                </a:gridCol>
                <a:gridCol w="913694">
                  <a:extLst>
                    <a:ext uri="{9D8B030D-6E8A-4147-A177-3AD203B41FA5}">
                      <a16:colId xmlns="" xmlns:a16="http://schemas.microsoft.com/office/drawing/2014/main" val="20004"/>
                    </a:ext>
                  </a:extLst>
                </a:gridCol>
                <a:gridCol w="913694">
                  <a:extLst>
                    <a:ext uri="{9D8B030D-6E8A-4147-A177-3AD203B41FA5}">
                      <a16:colId xmlns="" xmlns:a16="http://schemas.microsoft.com/office/drawing/2014/main" val="20005"/>
                    </a:ext>
                  </a:extLst>
                </a:gridCol>
              </a:tblGrid>
              <a:tr h="841761">
                <a:tc>
                  <a:txBody>
                    <a:bodyPr/>
                    <a:lstStyle/>
                    <a:p>
                      <a:pPr algn="ctr">
                        <a:lnSpc>
                          <a:spcPct val="100000"/>
                        </a:lnSpc>
                        <a:spcBef>
                          <a:spcPts val="244"/>
                        </a:spcBef>
                      </a:pPr>
                      <a:r>
                        <a:rPr sz="1100" b="1" spc="-5" dirty="0">
                          <a:solidFill>
                            <a:srgbClr val="FFFFFF"/>
                          </a:solidFill>
                          <a:latin typeface="Calibri"/>
                          <a:cs typeface="Calibri"/>
                        </a:rPr>
                        <a:t>Questions</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548ED4"/>
                    </a:solidFill>
                  </a:tcPr>
                </a:tc>
                <a:tc>
                  <a:txBody>
                    <a:bodyPr/>
                    <a:lstStyle/>
                    <a:p>
                      <a:pPr marL="191770" marR="184150" indent="92710">
                        <a:lnSpc>
                          <a:spcPct val="100000"/>
                        </a:lnSpc>
                        <a:spcBef>
                          <a:spcPts val="244"/>
                        </a:spcBef>
                      </a:pPr>
                      <a:r>
                        <a:rPr lang="en-US" sz="1100" b="1" spc="-5" dirty="0">
                          <a:solidFill>
                            <a:srgbClr val="FFFFFF"/>
                          </a:solidFill>
                          <a:latin typeface="Calibri"/>
                          <a:cs typeface="Calibri"/>
                        </a:rPr>
                        <a:t>Very</a:t>
                      </a:r>
                      <a:r>
                        <a:rPr sz="1100" b="1" spc="-5" dirty="0">
                          <a:solidFill>
                            <a:srgbClr val="FFFFFF"/>
                          </a:solidFill>
                          <a:latin typeface="Calibri"/>
                          <a:cs typeface="Calibri"/>
                        </a:rPr>
                        <a:t> Di</a:t>
                      </a:r>
                      <a:r>
                        <a:rPr sz="1100" b="1" spc="5" dirty="0">
                          <a:solidFill>
                            <a:srgbClr val="FFFFFF"/>
                          </a:solidFill>
                          <a:latin typeface="Calibri"/>
                          <a:cs typeface="Calibri"/>
                        </a:rPr>
                        <a:t>s</a:t>
                      </a:r>
                      <a:r>
                        <a:rPr sz="1100" b="1" dirty="0">
                          <a:solidFill>
                            <a:srgbClr val="FFFFFF"/>
                          </a:solidFill>
                          <a:latin typeface="Calibri"/>
                          <a:cs typeface="Calibri"/>
                        </a:rPr>
                        <a:t>s</a:t>
                      </a:r>
                      <a:r>
                        <a:rPr sz="1100" b="1" spc="-5" dirty="0">
                          <a:solidFill>
                            <a:srgbClr val="FFFFFF"/>
                          </a:solidFill>
                          <a:latin typeface="Calibri"/>
                          <a:cs typeface="Calibri"/>
                        </a:rPr>
                        <a:t>a</a:t>
                      </a:r>
                      <a:r>
                        <a:rPr sz="1100" b="1" dirty="0">
                          <a:solidFill>
                            <a:srgbClr val="FFFFFF"/>
                          </a:solidFill>
                          <a:latin typeface="Calibri"/>
                          <a:cs typeface="Calibri"/>
                        </a:rPr>
                        <a:t>tisfi</a:t>
                      </a:r>
                      <a:r>
                        <a:rPr sz="1100" b="1" spc="-5" dirty="0">
                          <a:solidFill>
                            <a:srgbClr val="FFFFFF"/>
                          </a:solidFill>
                          <a:latin typeface="Calibri"/>
                          <a:cs typeface="Calibri"/>
                        </a:rPr>
                        <a:t>e</a:t>
                      </a:r>
                      <a:r>
                        <a:rPr sz="1100" b="1" dirty="0">
                          <a:solidFill>
                            <a:srgbClr val="FFFFFF"/>
                          </a:solidFill>
                          <a:latin typeface="Calibri"/>
                          <a:cs typeface="Calibri"/>
                        </a:rPr>
                        <a:t>d</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192405" marR="184785" indent="5715">
                        <a:lnSpc>
                          <a:spcPct val="100000"/>
                        </a:lnSpc>
                        <a:spcBef>
                          <a:spcPts val="244"/>
                        </a:spcBef>
                      </a:pPr>
                      <a:r>
                        <a:rPr sz="1100" b="1" spc="-5" dirty="0">
                          <a:solidFill>
                            <a:srgbClr val="FFFFFF"/>
                          </a:solidFill>
                          <a:latin typeface="Calibri"/>
                          <a:cs typeface="Calibri"/>
                        </a:rPr>
                        <a:t>D</a:t>
                      </a:r>
                      <a:r>
                        <a:rPr sz="1100" b="1" dirty="0">
                          <a:solidFill>
                            <a:srgbClr val="FFFFFF"/>
                          </a:solidFill>
                          <a:latin typeface="Calibri"/>
                          <a:cs typeface="Calibri"/>
                        </a:rPr>
                        <a:t>iss</a:t>
                      </a:r>
                      <a:r>
                        <a:rPr sz="1100" b="1" spc="-10" dirty="0">
                          <a:solidFill>
                            <a:srgbClr val="FFFFFF"/>
                          </a:solidFill>
                          <a:latin typeface="Calibri"/>
                          <a:cs typeface="Calibri"/>
                        </a:rPr>
                        <a:t>a</a:t>
                      </a:r>
                      <a:r>
                        <a:rPr sz="1100" b="1" dirty="0">
                          <a:solidFill>
                            <a:srgbClr val="FFFFFF"/>
                          </a:solidFill>
                          <a:latin typeface="Calibri"/>
                          <a:cs typeface="Calibri"/>
                        </a:rPr>
                        <a:t>tis</a:t>
                      </a:r>
                      <a:r>
                        <a:rPr sz="1100" b="1" spc="-5" dirty="0">
                          <a:solidFill>
                            <a:srgbClr val="FFFFFF"/>
                          </a:solidFill>
                          <a:latin typeface="Calibri"/>
                          <a:cs typeface="Calibri"/>
                        </a:rPr>
                        <a:t>f</a:t>
                      </a:r>
                      <a:r>
                        <a:rPr sz="1100" b="1" dirty="0">
                          <a:solidFill>
                            <a:srgbClr val="FFFFFF"/>
                          </a:solidFill>
                          <a:latin typeface="Calibri"/>
                          <a:cs typeface="Calibri"/>
                        </a:rPr>
                        <a:t>i</a:t>
                      </a:r>
                      <a:r>
                        <a:rPr sz="1100" b="1" spc="-5" dirty="0">
                          <a:solidFill>
                            <a:srgbClr val="FFFFFF"/>
                          </a:solidFill>
                          <a:latin typeface="Calibri"/>
                          <a:cs typeface="Calibri"/>
                        </a:rPr>
                        <a:t>e</a:t>
                      </a:r>
                      <a:r>
                        <a:rPr sz="1100" b="1" dirty="0">
                          <a:solidFill>
                            <a:srgbClr val="FFFFFF"/>
                          </a:solidFill>
                          <a:latin typeface="Calibri"/>
                          <a:cs typeface="Calibri"/>
                        </a:rPr>
                        <a:t>d</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344805">
                        <a:lnSpc>
                          <a:spcPct val="100000"/>
                        </a:lnSpc>
                        <a:spcBef>
                          <a:spcPts val="244"/>
                        </a:spcBef>
                      </a:pPr>
                      <a:r>
                        <a:rPr sz="1100" b="1" spc="-5" dirty="0">
                          <a:solidFill>
                            <a:srgbClr val="FFFFFF"/>
                          </a:solidFill>
                          <a:latin typeface="Calibri"/>
                          <a:cs typeface="Calibri"/>
                        </a:rPr>
                        <a:t>Neutral</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1270">
                        <a:lnSpc>
                          <a:spcPct val="100000"/>
                        </a:lnSpc>
                        <a:spcBef>
                          <a:spcPts val="244"/>
                        </a:spcBef>
                      </a:pPr>
                      <a:r>
                        <a:rPr sz="1100" b="1" spc="-10" dirty="0">
                          <a:solidFill>
                            <a:srgbClr val="FFFFFF"/>
                          </a:solidFill>
                          <a:latin typeface="Calibri"/>
                          <a:cs typeface="Calibri"/>
                        </a:rPr>
                        <a:t>Sa</a:t>
                      </a:r>
                      <a:r>
                        <a:rPr sz="1100" b="1" dirty="0">
                          <a:solidFill>
                            <a:srgbClr val="FFFFFF"/>
                          </a:solidFill>
                          <a:latin typeface="Calibri"/>
                          <a:cs typeface="Calibri"/>
                        </a:rPr>
                        <a:t>tis</a:t>
                      </a:r>
                      <a:r>
                        <a:rPr sz="1100" b="1" spc="-5" dirty="0">
                          <a:solidFill>
                            <a:srgbClr val="FFFFFF"/>
                          </a:solidFill>
                          <a:latin typeface="Calibri"/>
                          <a:cs typeface="Calibri"/>
                        </a:rPr>
                        <a:t>f</a:t>
                      </a:r>
                      <a:r>
                        <a:rPr sz="1100" b="1" dirty="0">
                          <a:solidFill>
                            <a:srgbClr val="FFFFFF"/>
                          </a:solidFill>
                          <a:latin typeface="Calibri"/>
                          <a:cs typeface="Calibri"/>
                        </a:rPr>
                        <a:t>i</a:t>
                      </a:r>
                      <a:r>
                        <a:rPr sz="1100" b="1" spc="-5" dirty="0">
                          <a:solidFill>
                            <a:srgbClr val="FFFFFF"/>
                          </a:solidFill>
                          <a:latin typeface="Calibri"/>
                          <a:cs typeface="Calibri"/>
                        </a:rPr>
                        <a:t>e</a:t>
                      </a:r>
                      <a:r>
                        <a:rPr sz="1100" b="1" dirty="0">
                          <a:solidFill>
                            <a:srgbClr val="FFFFFF"/>
                          </a:solidFill>
                          <a:latin typeface="Calibri"/>
                          <a:cs typeface="Calibri"/>
                        </a:rPr>
                        <a:t>d</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7620" algn="just">
                        <a:lnSpc>
                          <a:spcPct val="100000"/>
                        </a:lnSpc>
                        <a:spcBef>
                          <a:spcPts val="244"/>
                        </a:spcBef>
                      </a:pPr>
                      <a:r>
                        <a:rPr lang="en-US" sz="1100" b="1" spc="-5" dirty="0">
                          <a:solidFill>
                            <a:srgbClr val="FFFFFF"/>
                          </a:solidFill>
                          <a:latin typeface="Calibri"/>
                          <a:cs typeface="Calibri"/>
                        </a:rPr>
                        <a:t>Very </a:t>
                      </a:r>
                      <a:r>
                        <a:rPr sz="1100" b="1" spc="-10" dirty="0">
                          <a:solidFill>
                            <a:srgbClr val="FFFFFF"/>
                          </a:solidFill>
                          <a:latin typeface="Calibri"/>
                          <a:cs typeface="Calibri"/>
                        </a:rPr>
                        <a:t>Sa</a:t>
                      </a:r>
                      <a:r>
                        <a:rPr sz="1100" b="1" dirty="0">
                          <a:solidFill>
                            <a:srgbClr val="FFFFFF"/>
                          </a:solidFill>
                          <a:latin typeface="Calibri"/>
                          <a:cs typeface="Calibri"/>
                        </a:rPr>
                        <a:t>tisfi</a:t>
                      </a:r>
                      <a:r>
                        <a:rPr sz="1100" b="1" spc="-5" dirty="0">
                          <a:solidFill>
                            <a:srgbClr val="FFFFFF"/>
                          </a:solidFill>
                          <a:latin typeface="Calibri"/>
                          <a:cs typeface="Calibri"/>
                        </a:rPr>
                        <a:t>e</a:t>
                      </a:r>
                      <a:r>
                        <a:rPr sz="1100" b="1" dirty="0">
                          <a:solidFill>
                            <a:srgbClr val="FFFFFF"/>
                          </a:solidFill>
                          <a:latin typeface="Calibri"/>
                          <a:cs typeface="Calibri"/>
                        </a:rPr>
                        <a:t>d</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extLst>
                  <a:ext uri="{0D108BD9-81ED-4DB2-BD59-A6C34878D82A}">
                    <a16:rowId xmlns="" xmlns:a16="http://schemas.microsoft.com/office/drawing/2014/main" val="10000"/>
                  </a:ext>
                </a:extLst>
              </a:tr>
              <a:tr h="486625">
                <a:tc>
                  <a:txBody>
                    <a:bodyPr/>
                    <a:lstStyle/>
                    <a:p>
                      <a:pPr marL="165100" marR="199390">
                        <a:lnSpc>
                          <a:spcPct val="100000"/>
                        </a:lnSpc>
                        <a:spcBef>
                          <a:spcPts val="245"/>
                        </a:spcBef>
                      </a:pPr>
                      <a:r>
                        <a:rPr sz="1100" dirty="0">
                          <a:latin typeface="Calibri"/>
                          <a:cs typeface="Calibri"/>
                        </a:rPr>
                        <a:t>How </a:t>
                      </a:r>
                      <a:r>
                        <a:rPr sz="1100" spc="-5" dirty="0">
                          <a:latin typeface="Calibri"/>
                          <a:cs typeface="Calibri"/>
                        </a:rPr>
                        <a:t>satisfied </a:t>
                      </a:r>
                      <a:r>
                        <a:rPr sz="1100" dirty="0">
                          <a:latin typeface="Calibri"/>
                          <a:cs typeface="Calibri"/>
                        </a:rPr>
                        <a:t>are </a:t>
                      </a:r>
                      <a:r>
                        <a:rPr sz="1100" spc="5" dirty="0">
                          <a:latin typeface="Calibri"/>
                          <a:cs typeface="Calibri"/>
                        </a:rPr>
                        <a:t>you </a:t>
                      </a:r>
                      <a:r>
                        <a:rPr sz="1100" dirty="0">
                          <a:latin typeface="Calibri"/>
                          <a:cs typeface="Calibri"/>
                        </a:rPr>
                        <a:t>with</a:t>
                      </a:r>
                      <a:r>
                        <a:rPr lang="en-US" sz="1100" dirty="0">
                          <a:latin typeface="Calibri"/>
                          <a:cs typeface="Calibri"/>
                        </a:rPr>
                        <a:t> communication from management about </a:t>
                      </a:r>
                      <a:r>
                        <a:rPr sz="1100" dirty="0">
                          <a:latin typeface="Calibri"/>
                          <a:cs typeface="Calibri"/>
                        </a:rPr>
                        <a:t>your</a:t>
                      </a:r>
                      <a:r>
                        <a:rPr sz="1100" spc="-55" dirty="0">
                          <a:latin typeface="Calibri"/>
                          <a:cs typeface="Calibri"/>
                        </a:rPr>
                        <a:t> </a:t>
                      </a:r>
                      <a:r>
                        <a:rPr sz="1100" spc="-5" dirty="0">
                          <a:latin typeface="Calibri"/>
                          <a:cs typeface="Calibri"/>
                        </a:rPr>
                        <a:t>organization?</a:t>
                      </a:r>
                      <a:endParaRPr sz="1100" dirty="0">
                        <a:latin typeface="Calibri"/>
                        <a:cs typeface="Calibri"/>
                      </a:endParaRPr>
                    </a:p>
                  </a:txBody>
                  <a:tcPr marL="0" marR="0" marT="3111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extLst>
                  <a:ext uri="{0D108BD9-81ED-4DB2-BD59-A6C34878D82A}">
                    <a16:rowId xmlns="" xmlns:a16="http://schemas.microsoft.com/office/drawing/2014/main" val="10001"/>
                  </a:ext>
                </a:extLst>
              </a:tr>
              <a:tr h="409790">
                <a:tc>
                  <a:txBody>
                    <a:bodyPr/>
                    <a:lstStyle/>
                    <a:p>
                      <a:pPr marL="165100" marR="513080">
                        <a:lnSpc>
                          <a:spcPct val="100000"/>
                        </a:lnSpc>
                        <a:spcBef>
                          <a:spcPts val="250"/>
                        </a:spcBef>
                      </a:pPr>
                      <a:r>
                        <a:rPr sz="1100" dirty="0">
                          <a:latin typeface="Calibri"/>
                          <a:cs typeface="Calibri"/>
                        </a:rPr>
                        <a:t>How</a:t>
                      </a:r>
                      <a:r>
                        <a:rPr sz="1100" spc="-20" dirty="0">
                          <a:latin typeface="Calibri"/>
                          <a:cs typeface="Calibri"/>
                        </a:rPr>
                        <a:t> </a:t>
                      </a:r>
                      <a:r>
                        <a:rPr sz="1100" spc="-5" dirty="0">
                          <a:latin typeface="Calibri"/>
                          <a:cs typeface="Calibri"/>
                        </a:rPr>
                        <a:t>satisfied</a:t>
                      </a:r>
                      <a:r>
                        <a:rPr sz="1100" spc="-45" dirty="0">
                          <a:latin typeface="Calibri"/>
                          <a:cs typeface="Calibri"/>
                        </a:rPr>
                        <a:t> </a:t>
                      </a:r>
                      <a:r>
                        <a:rPr sz="1100" dirty="0">
                          <a:latin typeface="Calibri"/>
                          <a:cs typeface="Calibri"/>
                        </a:rPr>
                        <a:t>are</a:t>
                      </a:r>
                      <a:r>
                        <a:rPr sz="1100" spc="-10" dirty="0">
                          <a:latin typeface="Calibri"/>
                          <a:cs typeface="Calibri"/>
                        </a:rPr>
                        <a:t> </a:t>
                      </a:r>
                      <a:r>
                        <a:rPr sz="1100" spc="5" dirty="0">
                          <a:latin typeface="Calibri"/>
                          <a:cs typeface="Calibri"/>
                        </a:rPr>
                        <a:t>you</a:t>
                      </a:r>
                      <a:r>
                        <a:rPr sz="1100" spc="-35" dirty="0">
                          <a:latin typeface="Calibri"/>
                          <a:cs typeface="Calibri"/>
                        </a:rPr>
                        <a:t> </a:t>
                      </a:r>
                      <a:r>
                        <a:rPr sz="1100" dirty="0">
                          <a:latin typeface="Calibri"/>
                          <a:cs typeface="Calibri"/>
                        </a:rPr>
                        <a:t>with</a:t>
                      </a:r>
                      <a:r>
                        <a:rPr sz="1100" spc="-35" dirty="0">
                          <a:latin typeface="Calibri"/>
                          <a:cs typeface="Calibri"/>
                        </a:rPr>
                        <a:t> </a:t>
                      </a:r>
                      <a:r>
                        <a:rPr sz="1100" dirty="0">
                          <a:latin typeface="Calibri"/>
                          <a:cs typeface="Calibri"/>
                        </a:rPr>
                        <a:t>your </a:t>
                      </a:r>
                      <a:r>
                        <a:rPr sz="1100" spc="-5" dirty="0">
                          <a:latin typeface="Calibri"/>
                          <a:cs typeface="Calibri"/>
                        </a:rPr>
                        <a:t>senior</a:t>
                      </a:r>
                      <a:r>
                        <a:rPr sz="1100" spc="-135" dirty="0">
                          <a:latin typeface="Calibri"/>
                          <a:cs typeface="Calibri"/>
                        </a:rPr>
                        <a:t> </a:t>
                      </a:r>
                      <a:r>
                        <a:rPr sz="1100" dirty="0">
                          <a:latin typeface="Calibri"/>
                          <a:cs typeface="Calibri"/>
                        </a:rPr>
                        <a:t>leaders?</a:t>
                      </a:r>
                    </a:p>
                  </a:txBody>
                  <a:tcPr marL="0" marR="0" marT="31750"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endParaRPr sz="1100">
                        <a:latin typeface="Calibri"/>
                        <a:cs typeface="Calibri"/>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 xmlns:a16="http://schemas.microsoft.com/office/drawing/2014/main" val="10002"/>
                  </a:ext>
                </a:extLst>
              </a:tr>
              <a:tr h="490993">
                <a:tc>
                  <a:txBody>
                    <a:bodyPr/>
                    <a:lstStyle/>
                    <a:p>
                      <a:pPr marL="165100">
                        <a:lnSpc>
                          <a:spcPct val="100000"/>
                        </a:lnSpc>
                        <a:spcBef>
                          <a:spcPts val="250"/>
                        </a:spcBef>
                      </a:pPr>
                      <a:r>
                        <a:rPr lang="en-US" sz="1100" dirty="0">
                          <a:latin typeface="Calibri"/>
                          <a:cs typeface="Calibri"/>
                        </a:rPr>
                        <a:t>How satisfied are you</a:t>
                      </a:r>
                      <a:r>
                        <a:rPr lang="en-US" sz="1100" baseline="0" dirty="0">
                          <a:latin typeface="Calibri"/>
                          <a:cs typeface="Calibri"/>
                        </a:rPr>
                        <a:t> with the recognition you receive at your job?</a:t>
                      </a:r>
                      <a:endParaRPr sz="1100" dirty="0">
                        <a:latin typeface="Calibri"/>
                        <a:cs typeface="Calibri"/>
                      </a:endParaRPr>
                    </a:p>
                  </a:txBody>
                  <a:tcPr marL="0" marR="0" marT="3175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tc>
                  <a:txBody>
                    <a:bodyPr/>
                    <a:lstStyle/>
                    <a:p>
                      <a:endParaRPr sz="110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CE6F1"/>
                    </a:solidFill>
                  </a:tcPr>
                </a:tc>
                <a:extLst>
                  <a:ext uri="{0D108BD9-81ED-4DB2-BD59-A6C34878D82A}">
                    <a16:rowId xmlns="" xmlns:a16="http://schemas.microsoft.com/office/drawing/2014/main" val="10006"/>
                  </a:ext>
                </a:extLst>
              </a:tr>
            </a:tbl>
          </a:graphicData>
        </a:graphic>
      </p:graphicFrame>
      <p:sp>
        <p:nvSpPr>
          <p:cNvPr id="4" name="object 4"/>
          <p:cNvSpPr/>
          <p:nvPr/>
        </p:nvSpPr>
        <p:spPr>
          <a:xfrm>
            <a:off x="1988820" y="6304788"/>
            <a:ext cx="5262372" cy="553211"/>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8077961" y="2603754"/>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6" name="object 6"/>
          <p:cNvSpPr/>
          <p:nvPr/>
        </p:nvSpPr>
        <p:spPr>
          <a:xfrm>
            <a:off x="8077961" y="2603754"/>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 name="object 7"/>
          <p:cNvSpPr/>
          <p:nvPr/>
        </p:nvSpPr>
        <p:spPr>
          <a:xfrm>
            <a:off x="8077961" y="303504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8" name="object 8"/>
          <p:cNvSpPr/>
          <p:nvPr/>
        </p:nvSpPr>
        <p:spPr>
          <a:xfrm>
            <a:off x="8077961" y="303504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9" name="object 9"/>
          <p:cNvSpPr/>
          <p:nvPr/>
        </p:nvSpPr>
        <p:spPr>
          <a:xfrm>
            <a:off x="8077961" y="349681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10" name="object 10"/>
          <p:cNvSpPr/>
          <p:nvPr/>
        </p:nvSpPr>
        <p:spPr>
          <a:xfrm>
            <a:off x="8077961" y="34968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6" name="object 16"/>
          <p:cNvSpPr/>
          <p:nvPr/>
        </p:nvSpPr>
        <p:spPr>
          <a:xfrm>
            <a:off x="4039361" y="261524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7" name="object 17"/>
          <p:cNvSpPr/>
          <p:nvPr/>
        </p:nvSpPr>
        <p:spPr>
          <a:xfrm>
            <a:off x="5147309" y="2611373"/>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18" name="object 18"/>
          <p:cNvSpPr/>
          <p:nvPr/>
        </p:nvSpPr>
        <p:spPr>
          <a:xfrm>
            <a:off x="5147309" y="2611373"/>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9" name="object 19"/>
          <p:cNvSpPr/>
          <p:nvPr/>
        </p:nvSpPr>
        <p:spPr>
          <a:xfrm>
            <a:off x="6198870" y="259765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0" name="object 20"/>
          <p:cNvSpPr/>
          <p:nvPr/>
        </p:nvSpPr>
        <p:spPr>
          <a:xfrm>
            <a:off x="6198870" y="25976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1" name="object 21"/>
          <p:cNvSpPr/>
          <p:nvPr/>
        </p:nvSpPr>
        <p:spPr>
          <a:xfrm>
            <a:off x="7233666" y="259765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2" name="object 22"/>
          <p:cNvSpPr/>
          <p:nvPr/>
        </p:nvSpPr>
        <p:spPr>
          <a:xfrm>
            <a:off x="7233666" y="25976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4" name="object 24"/>
          <p:cNvSpPr/>
          <p:nvPr/>
        </p:nvSpPr>
        <p:spPr>
          <a:xfrm>
            <a:off x="4049269" y="3051810"/>
            <a:ext cx="152400" cy="160197"/>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7" name="object 27"/>
          <p:cNvSpPr/>
          <p:nvPr/>
        </p:nvSpPr>
        <p:spPr>
          <a:xfrm>
            <a:off x="4039361" y="349681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28" name="object 28"/>
          <p:cNvSpPr/>
          <p:nvPr/>
        </p:nvSpPr>
        <p:spPr>
          <a:xfrm>
            <a:off x="4039361" y="34968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1" name="object 31"/>
          <p:cNvSpPr/>
          <p:nvPr/>
        </p:nvSpPr>
        <p:spPr>
          <a:xfrm>
            <a:off x="5141214" y="3042666"/>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32" name="object 32"/>
          <p:cNvSpPr/>
          <p:nvPr/>
        </p:nvSpPr>
        <p:spPr>
          <a:xfrm>
            <a:off x="5141214" y="304266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3" name="object 33"/>
          <p:cNvSpPr/>
          <p:nvPr/>
        </p:nvSpPr>
        <p:spPr>
          <a:xfrm>
            <a:off x="5144261" y="3484626"/>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34" name="object 34"/>
          <p:cNvSpPr/>
          <p:nvPr/>
        </p:nvSpPr>
        <p:spPr>
          <a:xfrm>
            <a:off x="5144261" y="348462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9" name="object 39"/>
          <p:cNvSpPr/>
          <p:nvPr/>
        </p:nvSpPr>
        <p:spPr>
          <a:xfrm>
            <a:off x="6198870" y="303504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0" name="object 40"/>
          <p:cNvSpPr/>
          <p:nvPr/>
        </p:nvSpPr>
        <p:spPr>
          <a:xfrm>
            <a:off x="6198870" y="303504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1" name="object 41"/>
          <p:cNvSpPr/>
          <p:nvPr/>
        </p:nvSpPr>
        <p:spPr>
          <a:xfrm>
            <a:off x="6198870" y="349681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2" name="object 42"/>
          <p:cNvSpPr/>
          <p:nvPr/>
        </p:nvSpPr>
        <p:spPr>
          <a:xfrm>
            <a:off x="6198870" y="34968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7" name="object 47"/>
          <p:cNvSpPr/>
          <p:nvPr/>
        </p:nvSpPr>
        <p:spPr>
          <a:xfrm>
            <a:off x="7227569" y="3051810"/>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48" name="object 48"/>
          <p:cNvSpPr/>
          <p:nvPr/>
        </p:nvSpPr>
        <p:spPr>
          <a:xfrm>
            <a:off x="7227569" y="3051810"/>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9" name="object 49"/>
          <p:cNvSpPr/>
          <p:nvPr/>
        </p:nvSpPr>
        <p:spPr>
          <a:xfrm>
            <a:off x="7227569" y="3496817"/>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50" name="object 50"/>
          <p:cNvSpPr/>
          <p:nvPr/>
        </p:nvSpPr>
        <p:spPr>
          <a:xfrm>
            <a:off x="7227569" y="349681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5" name="object 75"/>
          <p:cNvSpPr txBox="1">
            <a:spLocks noGrp="1"/>
          </p:cNvSpPr>
          <p:nvPr>
            <p:ph type="ftr" sz="quarter" idx="5"/>
          </p:nvPr>
        </p:nvSpPr>
        <p:spPr>
          <a:prstGeom prst="rect">
            <a:avLst/>
          </a:prstGeom>
        </p:spPr>
        <p:txBody>
          <a:bodyPr vert="horz" wrap="square" lIns="0" tIns="0" rIns="0" bIns="0" rtlCol="0">
            <a:spAutoFit/>
          </a:bodyPr>
          <a:lstStyle/>
          <a:p>
            <a:pPr marL="12700">
              <a:lnSpc>
                <a:spcPts val="2005"/>
              </a:lnSpc>
            </a:pPr>
            <a:r>
              <a:rPr dirty="0"/>
              <a:t>“Medically </a:t>
            </a:r>
            <a:r>
              <a:rPr spc="-5" dirty="0"/>
              <a:t>Ready Force…Ready </a:t>
            </a:r>
            <a:r>
              <a:rPr dirty="0"/>
              <a:t>Medical</a:t>
            </a:r>
            <a:r>
              <a:rPr spc="-195" dirty="0"/>
              <a:t> </a:t>
            </a:r>
            <a:r>
              <a:rPr spc="-10" dirty="0"/>
              <a:t>Force”</a:t>
            </a:r>
          </a:p>
        </p:txBody>
      </p:sp>
      <p:sp>
        <p:nvSpPr>
          <p:cNvPr id="76" name="object 76"/>
          <p:cNvSpPr txBox="1">
            <a:spLocks noGrp="1"/>
          </p:cNvSpPr>
          <p:nvPr>
            <p:ph type="sldNum" sz="quarter" idx="7"/>
          </p:nvPr>
        </p:nvSpPr>
        <p:spPr>
          <a:prstGeom prst="rect">
            <a:avLst/>
          </a:prstGeom>
        </p:spPr>
        <p:txBody>
          <a:bodyPr vert="horz" wrap="square" lIns="0" tIns="0" rIns="0" bIns="0" rtlCol="0">
            <a:spAutoFit/>
          </a:bodyPr>
          <a:lstStyle/>
          <a:p>
            <a:pPr marL="25400">
              <a:lnSpc>
                <a:spcPts val="1614"/>
              </a:lnSpc>
            </a:pPr>
            <a:fld id="{81D60167-4931-47E6-BA6A-407CBD079E47}" type="slidenum">
              <a:rPr spc="-5" dirty="0"/>
              <a:t>3</a:t>
            </a:fld>
            <a:endParaRPr spc="-5" dirty="0"/>
          </a:p>
        </p:txBody>
      </p:sp>
    </p:spTree>
    <p:extLst>
      <p:ext uri="{BB962C8B-B14F-4D97-AF65-F5344CB8AC3E}">
        <p14:creationId xmlns:p14="http://schemas.microsoft.com/office/powerpoint/2010/main" val="984374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3282" y="525398"/>
            <a:ext cx="5410835" cy="635635"/>
          </a:xfrm>
          <a:prstGeom prst="rect">
            <a:avLst/>
          </a:prstGeom>
        </p:spPr>
        <p:txBody>
          <a:bodyPr vert="horz" wrap="square" lIns="0" tIns="0" rIns="0" bIns="0" rtlCol="0">
            <a:spAutoFit/>
          </a:bodyPr>
          <a:lstStyle/>
          <a:p>
            <a:pPr marL="619125" marR="5080" indent="-607060">
              <a:lnSpc>
                <a:spcPct val="100000"/>
              </a:lnSpc>
            </a:pPr>
            <a:r>
              <a:rPr spc="-5" dirty="0"/>
              <a:t>DVBIC </a:t>
            </a:r>
            <a:r>
              <a:rPr spc="-10" dirty="0"/>
              <a:t>Environment </a:t>
            </a:r>
            <a:r>
              <a:rPr spc="-20" dirty="0"/>
              <a:t>Workforce </a:t>
            </a:r>
            <a:r>
              <a:rPr spc="-5" dirty="0"/>
              <a:t>Assessment Process  (Proposed </a:t>
            </a:r>
            <a:r>
              <a:rPr spc="-10" dirty="0"/>
              <a:t>Survey </a:t>
            </a:r>
            <a:r>
              <a:rPr spc="-5" dirty="0"/>
              <a:t>Questions</a:t>
            </a:r>
            <a:r>
              <a:rPr spc="15" dirty="0"/>
              <a:t> </a:t>
            </a:r>
            <a:r>
              <a:rPr spc="-5" dirty="0"/>
              <a:t>continued)</a:t>
            </a:r>
          </a:p>
        </p:txBody>
      </p:sp>
      <p:graphicFrame>
        <p:nvGraphicFramePr>
          <p:cNvPr id="3" name="object 3"/>
          <p:cNvGraphicFramePr>
            <a:graphicFrameLocks noGrp="1"/>
          </p:cNvGraphicFramePr>
          <p:nvPr>
            <p:extLst>
              <p:ext uri="{D42A27DB-BD31-4B8C-83A1-F6EECF244321}">
                <p14:modId xmlns:p14="http://schemas.microsoft.com/office/powerpoint/2010/main" val="2856567635"/>
              </p:ext>
            </p:extLst>
          </p:nvPr>
        </p:nvGraphicFramePr>
        <p:xfrm>
          <a:off x="450850" y="1758187"/>
          <a:ext cx="8229600" cy="3194813"/>
        </p:xfrm>
        <a:graphic>
          <a:graphicData uri="http://schemas.openxmlformats.org/drawingml/2006/table">
            <a:tbl>
              <a:tblPr firstRow="1" bandRow="1">
                <a:tableStyleId>{2D5ABB26-0587-4C30-8999-92F81FD0307C}</a:tableStyleId>
              </a:tblPr>
              <a:tblGrid>
                <a:gridCol w="3124200">
                  <a:extLst>
                    <a:ext uri="{9D8B030D-6E8A-4147-A177-3AD203B41FA5}">
                      <a16:colId xmlns="" xmlns:a16="http://schemas.microsoft.com/office/drawing/2014/main" val="20000"/>
                    </a:ext>
                  </a:extLst>
                </a:gridCol>
                <a:gridCol w="10668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1143000">
                  <a:extLst>
                    <a:ext uri="{9D8B030D-6E8A-4147-A177-3AD203B41FA5}">
                      <a16:colId xmlns="" xmlns:a16="http://schemas.microsoft.com/office/drawing/2014/main" val="20003"/>
                    </a:ext>
                  </a:extLst>
                </a:gridCol>
                <a:gridCol w="914400">
                  <a:extLst>
                    <a:ext uri="{9D8B030D-6E8A-4147-A177-3AD203B41FA5}">
                      <a16:colId xmlns="" xmlns:a16="http://schemas.microsoft.com/office/drawing/2014/main" val="20004"/>
                    </a:ext>
                  </a:extLst>
                </a:gridCol>
                <a:gridCol w="914400">
                  <a:extLst>
                    <a:ext uri="{9D8B030D-6E8A-4147-A177-3AD203B41FA5}">
                      <a16:colId xmlns="" xmlns:a16="http://schemas.microsoft.com/office/drawing/2014/main" val="20005"/>
                    </a:ext>
                  </a:extLst>
                </a:gridCol>
              </a:tblGrid>
              <a:tr h="603123">
                <a:tc>
                  <a:txBody>
                    <a:bodyPr/>
                    <a:lstStyle/>
                    <a:p>
                      <a:pPr algn="ctr">
                        <a:lnSpc>
                          <a:spcPct val="100000"/>
                        </a:lnSpc>
                        <a:spcBef>
                          <a:spcPts val="244"/>
                        </a:spcBef>
                      </a:pPr>
                      <a:r>
                        <a:rPr sz="1100" b="1" spc="-5" dirty="0">
                          <a:solidFill>
                            <a:srgbClr val="FFFFFF"/>
                          </a:solidFill>
                          <a:latin typeface="Calibri"/>
                          <a:cs typeface="Calibri"/>
                        </a:rPr>
                        <a:t>Questions</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191770" marR="184150" indent="92710">
                        <a:lnSpc>
                          <a:spcPct val="100000"/>
                        </a:lnSpc>
                        <a:spcBef>
                          <a:spcPts val="244"/>
                        </a:spcBef>
                      </a:pPr>
                      <a:r>
                        <a:rPr sz="1100" b="1" spc="-5" dirty="0">
                          <a:solidFill>
                            <a:srgbClr val="FFFFFF"/>
                          </a:solidFill>
                          <a:latin typeface="Calibri"/>
                          <a:cs typeface="Calibri"/>
                        </a:rPr>
                        <a:t>Strongly  Disagree</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192405" marR="184785" indent="5715">
                        <a:lnSpc>
                          <a:spcPct val="100000"/>
                        </a:lnSpc>
                        <a:spcBef>
                          <a:spcPts val="244"/>
                        </a:spcBef>
                      </a:pPr>
                      <a:r>
                        <a:rPr sz="1100" b="1" spc="-5" dirty="0">
                          <a:solidFill>
                            <a:srgbClr val="FFFFFF"/>
                          </a:solidFill>
                          <a:latin typeface="Calibri"/>
                          <a:cs typeface="Calibri"/>
                        </a:rPr>
                        <a:t>Disagree</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344805">
                        <a:lnSpc>
                          <a:spcPct val="100000"/>
                        </a:lnSpc>
                        <a:spcBef>
                          <a:spcPts val="244"/>
                        </a:spcBef>
                      </a:pPr>
                      <a:r>
                        <a:rPr sz="1100" b="1" spc="-5" dirty="0">
                          <a:solidFill>
                            <a:srgbClr val="FFFFFF"/>
                          </a:solidFill>
                          <a:latin typeface="Calibri"/>
                          <a:cs typeface="Calibri"/>
                        </a:rPr>
                        <a:t>Neutral</a:t>
                      </a:r>
                      <a:endParaRPr sz="110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1270">
                        <a:lnSpc>
                          <a:spcPct val="100000"/>
                        </a:lnSpc>
                        <a:spcBef>
                          <a:spcPts val="244"/>
                        </a:spcBef>
                      </a:pPr>
                      <a:r>
                        <a:rPr sz="1100" b="1" dirty="0">
                          <a:solidFill>
                            <a:srgbClr val="FFFFFF"/>
                          </a:solidFill>
                          <a:latin typeface="Calibri"/>
                          <a:cs typeface="Calibri"/>
                        </a:rPr>
                        <a:t>Agree</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tc>
                  <a:txBody>
                    <a:bodyPr/>
                    <a:lstStyle/>
                    <a:p>
                      <a:pPr marL="201930" marR="193040" indent="7620" algn="just">
                        <a:lnSpc>
                          <a:spcPct val="100000"/>
                        </a:lnSpc>
                        <a:spcBef>
                          <a:spcPts val="244"/>
                        </a:spcBef>
                      </a:pPr>
                      <a:r>
                        <a:rPr sz="1100" b="1" spc="-5" dirty="0">
                          <a:solidFill>
                            <a:srgbClr val="FFFFFF"/>
                          </a:solidFill>
                          <a:latin typeface="Calibri"/>
                          <a:cs typeface="Calibri"/>
                        </a:rPr>
                        <a:t>Strongly  </a:t>
                      </a:r>
                      <a:r>
                        <a:rPr sz="1100" b="1" dirty="0">
                          <a:solidFill>
                            <a:srgbClr val="FFFFFF"/>
                          </a:solidFill>
                          <a:latin typeface="Calibri"/>
                          <a:cs typeface="Calibri"/>
                        </a:rPr>
                        <a:t>Agree</a:t>
                      </a:r>
                      <a:endParaRPr sz="1100" dirty="0">
                        <a:latin typeface="Calibri"/>
                        <a:cs typeface="Calibri"/>
                      </a:endParaRPr>
                    </a:p>
                  </a:txBody>
                  <a:tcPr marL="0" marR="0" marT="3111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548ED4"/>
                    </a:solidFill>
                  </a:tcPr>
                </a:tc>
                <a:extLst>
                  <a:ext uri="{0D108BD9-81ED-4DB2-BD59-A6C34878D82A}">
                    <a16:rowId xmlns="" xmlns:a16="http://schemas.microsoft.com/office/drawing/2014/main" val="10000"/>
                  </a:ext>
                </a:extLst>
              </a:tr>
              <a:tr h="451357">
                <a:tc>
                  <a:txBody>
                    <a:bodyPr/>
                    <a:lstStyle/>
                    <a:p>
                      <a:pPr marL="165100">
                        <a:lnSpc>
                          <a:spcPct val="100000"/>
                        </a:lnSpc>
                        <a:spcBef>
                          <a:spcPts val="145"/>
                        </a:spcBef>
                      </a:pPr>
                      <a:r>
                        <a:rPr lang="en-US" sz="1100" dirty="0">
                          <a:latin typeface="Calibri"/>
                          <a:cs typeface="Calibri"/>
                        </a:rPr>
                        <a:t>I can disclose a suspected violation of</a:t>
                      </a:r>
                      <a:r>
                        <a:rPr lang="en-US" sz="1100" baseline="0" dirty="0">
                          <a:latin typeface="Calibri"/>
                          <a:cs typeface="Calibri"/>
                        </a:rPr>
                        <a:t> any law, rule or regulation without fear of reprisal.</a:t>
                      </a:r>
                      <a:endParaRPr sz="1100" dirty="0">
                        <a:latin typeface="Calibri"/>
                        <a:cs typeface="Calibri"/>
                      </a:endParaRPr>
                    </a:p>
                  </a:txBody>
                  <a:tcPr marL="0" marR="0" marT="18415"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pPr marL="171450" indent="-171450">
                        <a:buFont typeface="Courier New" panose="02070309020205020404" pitchFamily="49" charset="0"/>
                        <a:buChar char="o"/>
                      </a:pPr>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B8CDE4"/>
                    </a:solidFill>
                  </a:tcPr>
                </a:tc>
                <a:extLst>
                  <a:ext uri="{0D108BD9-81ED-4DB2-BD59-A6C34878D82A}">
                    <a16:rowId xmlns="" xmlns:a16="http://schemas.microsoft.com/office/drawing/2014/main" val="10001"/>
                  </a:ext>
                </a:extLst>
              </a:tr>
              <a:tr h="744220">
                <a:tc>
                  <a:txBody>
                    <a:bodyPr/>
                    <a:lstStyle/>
                    <a:p>
                      <a:pPr marL="165100" marR="269240">
                        <a:lnSpc>
                          <a:spcPct val="100000"/>
                        </a:lnSpc>
                        <a:spcBef>
                          <a:spcPts val="245"/>
                        </a:spcBef>
                      </a:pPr>
                      <a:r>
                        <a:rPr lang="en-US" sz="1100" dirty="0">
                          <a:latin typeface="Calibri"/>
                          <a:cs typeface="Calibri"/>
                        </a:rPr>
                        <a:t>Managers promote </a:t>
                      </a:r>
                      <a:r>
                        <a:rPr lang="en-US" sz="1100" dirty="0" smtClean="0">
                          <a:latin typeface="Calibri"/>
                          <a:cs typeface="Calibri"/>
                        </a:rPr>
                        <a:t>clear</a:t>
                      </a:r>
                      <a:r>
                        <a:rPr lang="en-US" sz="1100" baseline="0" dirty="0" smtClean="0">
                          <a:latin typeface="Calibri"/>
                          <a:cs typeface="Calibri"/>
                        </a:rPr>
                        <a:t> communication about project goals</a:t>
                      </a:r>
                      <a:endParaRPr sz="1100" dirty="0">
                        <a:latin typeface="Calibri"/>
                        <a:cs typeface="Calibri"/>
                      </a:endParaRPr>
                    </a:p>
                  </a:txBody>
                  <a:tcPr marL="0" marR="0" marT="31115"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extLst>
                  <a:ext uri="{0D108BD9-81ED-4DB2-BD59-A6C34878D82A}">
                    <a16:rowId xmlns="" xmlns:a16="http://schemas.microsoft.com/office/drawing/2014/main" val="10003"/>
                  </a:ext>
                </a:extLst>
              </a:tr>
              <a:tr h="744220">
                <a:tc>
                  <a:txBody>
                    <a:bodyPr/>
                    <a:lstStyle/>
                    <a:p>
                      <a:pPr marL="165100" marR="269240">
                        <a:lnSpc>
                          <a:spcPct val="100000"/>
                        </a:lnSpc>
                        <a:spcBef>
                          <a:spcPts val="245"/>
                        </a:spcBef>
                      </a:pPr>
                      <a:r>
                        <a:rPr lang="en-US" sz="1100" dirty="0" smtClean="0">
                          <a:latin typeface="Calibri"/>
                          <a:cs typeface="Calibri"/>
                        </a:rPr>
                        <a:t>Managers encourage</a:t>
                      </a:r>
                      <a:r>
                        <a:rPr lang="en-US" sz="1100" baseline="0" dirty="0" smtClean="0">
                          <a:latin typeface="Calibri"/>
                          <a:cs typeface="Calibri"/>
                        </a:rPr>
                        <a:t> interoffice coordination</a:t>
                      </a:r>
                      <a:endParaRPr sz="1100" dirty="0">
                        <a:latin typeface="Calibri"/>
                        <a:cs typeface="Calibri"/>
                      </a:endParaRPr>
                    </a:p>
                  </a:txBody>
                  <a:tcPr marL="0" marR="0" marT="31115"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r>
              <a:tr h="651893">
                <a:tc>
                  <a:txBody>
                    <a:bodyPr/>
                    <a:lstStyle/>
                    <a:p>
                      <a:pPr marL="165100" marR="393065">
                        <a:lnSpc>
                          <a:spcPct val="100000"/>
                        </a:lnSpc>
                        <a:spcBef>
                          <a:spcPts val="250"/>
                        </a:spcBef>
                      </a:pPr>
                      <a:r>
                        <a:rPr lang="en-US" sz="1100" spc="-5" dirty="0">
                          <a:latin typeface="Calibri"/>
                          <a:cs typeface="Calibri"/>
                        </a:rPr>
                        <a:t>I</a:t>
                      </a:r>
                      <a:r>
                        <a:rPr lang="en-US" sz="1100" spc="-5" baseline="0" dirty="0">
                          <a:latin typeface="Calibri"/>
                          <a:cs typeface="Calibri"/>
                        </a:rPr>
                        <a:t> know what is expected of me on the job.</a:t>
                      </a:r>
                      <a:endParaRPr sz="1100" dirty="0">
                        <a:latin typeface="Calibri"/>
                        <a:cs typeface="Calibri"/>
                      </a:endParaRPr>
                    </a:p>
                  </a:txBody>
                  <a:tcPr marL="0" marR="0" marT="3175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tc>
                  <a:txBody>
                    <a:bodyPr/>
                    <a:lstStyle/>
                    <a:p>
                      <a:endParaRPr sz="1100" dirty="0">
                        <a:latin typeface="Calibri"/>
                        <a:cs typeface="Calibri"/>
                      </a:endParaRPr>
                    </a:p>
                  </a:txBody>
                  <a:tcPr marL="0" marR="0" marT="0"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B8CDE4"/>
                    </a:solidFill>
                  </a:tcPr>
                </a:tc>
                <a:extLst>
                  <a:ext uri="{0D108BD9-81ED-4DB2-BD59-A6C34878D82A}">
                    <a16:rowId xmlns="" xmlns:a16="http://schemas.microsoft.com/office/drawing/2014/main" val="10007"/>
                  </a:ext>
                </a:extLst>
              </a:tr>
            </a:tbl>
          </a:graphicData>
        </a:graphic>
      </p:graphicFrame>
      <p:sp>
        <p:nvSpPr>
          <p:cNvPr id="4" name="object 4"/>
          <p:cNvSpPr/>
          <p:nvPr/>
        </p:nvSpPr>
        <p:spPr>
          <a:xfrm>
            <a:off x="1988820" y="6304788"/>
            <a:ext cx="5262372" cy="553211"/>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8154161" y="249402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8" name="object 8"/>
          <p:cNvSpPr/>
          <p:nvPr/>
        </p:nvSpPr>
        <p:spPr>
          <a:xfrm>
            <a:off x="8154161" y="310019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0" name="object 10"/>
          <p:cNvSpPr/>
          <p:nvPr/>
        </p:nvSpPr>
        <p:spPr>
          <a:xfrm>
            <a:off x="8154161" y="44798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4" name="object 14"/>
          <p:cNvSpPr/>
          <p:nvPr/>
        </p:nvSpPr>
        <p:spPr>
          <a:xfrm>
            <a:off x="3993829" y="2503181"/>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6" name="object 16"/>
          <p:cNvSpPr/>
          <p:nvPr/>
        </p:nvSpPr>
        <p:spPr>
          <a:xfrm>
            <a:off x="5087873" y="2499370"/>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18" name="object 18"/>
          <p:cNvSpPr/>
          <p:nvPr/>
        </p:nvSpPr>
        <p:spPr>
          <a:xfrm>
            <a:off x="6198870" y="2484906"/>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0" name="object 20"/>
          <p:cNvSpPr/>
          <p:nvPr/>
        </p:nvSpPr>
        <p:spPr>
          <a:xfrm>
            <a:off x="7233667" y="2488184"/>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2" name="object 22"/>
          <p:cNvSpPr/>
          <p:nvPr/>
        </p:nvSpPr>
        <p:spPr>
          <a:xfrm>
            <a:off x="3993829" y="3087001"/>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6" name="object 26"/>
          <p:cNvSpPr/>
          <p:nvPr/>
        </p:nvSpPr>
        <p:spPr>
          <a:xfrm>
            <a:off x="4014214" y="44798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28" name="object 28"/>
          <p:cNvSpPr/>
          <p:nvPr/>
        </p:nvSpPr>
        <p:spPr>
          <a:xfrm>
            <a:off x="5087873" y="3089413"/>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0" name="object 30"/>
          <p:cNvSpPr/>
          <p:nvPr/>
        </p:nvSpPr>
        <p:spPr>
          <a:xfrm>
            <a:off x="5101206" y="44798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4" name="object 34"/>
          <p:cNvSpPr/>
          <p:nvPr/>
        </p:nvSpPr>
        <p:spPr>
          <a:xfrm>
            <a:off x="6198870" y="3094378"/>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38" name="object 38"/>
          <p:cNvSpPr/>
          <p:nvPr/>
        </p:nvSpPr>
        <p:spPr>
          <a:xfrm>
            <a:off x="6198870" y="44798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0" name="object 40"/>
          <p:cNvSpPr/>
          <p:nvPr/>
        </p:nvSpPr>
        <p:spPr>
          <a:xfrm>
            <a:off x="7242048" y="3087001"/>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42" name="object 42"/>
          <p:cNvSpPr/>
          <p:nvPr/>
        </p:nvSpPr>
        <p:spPr>
          <a:xfrm>
            <a:off x="7252209" y="44798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5" name="object 65"/>
          <p:cNvSpPr/>
          <p:nvPr/>
        </p:nvSpPr>
        <p:spPr>
          <a:xfrm>
            <a:off x="3993829" y="3811395"/>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68" name="object 68"/>
          <p:cNvSpPr/>
          <p:nvPr/>
        </p:nvSpPr>
        <p:spPr>
          <a:xfrm>
            <a:off x="5087873" y="3806455"/>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69" name="object 69"/>
          <p:cNvSpPr/>
          <p:nvPr/>
        </p:nvSpPr>
        <p:spPr>
          <a:xfrm>
            <a:off x="6198870" y="3775709"/>
            <a:ext cx="152400" cy="152400"/>
          </a:xfrm>
          <a:custGeom>
            <a:avLst/>
            <a:gdLst/>
            <a:ahLst/>
            <a:cxnLst/>
            <a:rect l="l" t="t" r="r" b="b"/>
            <a:pathLst>
              <a:path w="152400" h="152400">
                <a:moveTo>
                  <a:pt x="0" y="76200"/>
                </a:moveTo>
                <a:lnTo>
                  <a:pt x="5994" y="46559"/>
                </a:lnTo>
                <a:lnTo>
                  <a:pt x="22336" y="22336"/>
                </a:lnTo>
                <a:lnTo>
                  <a:pt x="46559" y="5994"/>
                </a:lnTo>
                <a:lnTo>
                  <a:pt x="76200" y="0"/>
                </a:lnTo>
                <a:lnTo>
                  <a:pt x="105840" y="5994"/>
                </a:lnTo>
                <a:lnTo>
                  <a:pt x="130063" y="22336"/>
                </a:lnTo>
                <a:lnTo>
                  <a:pt x="146405" y="46559"/>
                </a:lnTo>
                <a:lnTo>
                  <a:pt x="152400" y="76200"/>
                </a:lnTo>
                <a:lnTo>
                  <a:pt x="146405" y="105840"/>
                </a:lnTo>
                <a:lnTo>
                  <a:pt x="130063" y="130063"/>
                </a:lnTo>
                <a:lnTo>
                  <a:pt x="105840" y="146405"/>
                </a:lnTo>
                <a:lnTo>
                  <a:pt x="76200" y="152400"/>
                </a:lnTo>
                <a:lnTo>
                  <a:pt x="46559" y="146405"/>
                </a:lnTo>
                <a:lnTo>
                  <a:pt x="22336" y="130063"/>
                </a:lnTo>
                <a:lnTo>
                  <a:pt x="5994" y="105840"/>
                </a:lnTo>
                <a:lnTo>
                  <a:pt x="0" y="76200"/>
                </a:lnTo>
                <a:close/>
              </a:path>
            </a:pathLst>
          </a:custGeom>
          <a:ln w="25908">
            <a:solidFill>
              <a:srgbClr val="385D89"/>
            </a:solidFill>
          </a:ln>
        </p:spPr>
        <p:txBody>
          <a:bodyPr wrap="square" lIns="0" tIns="0" rIns="0" bIns="0" rtlCol="0"/>
          <a:lstStyle/>
          <a:p>
            <a:endParaRPr/>
          </a:p>
        </p:txBody>
      </p:sp>
      <p:sp>
        <p:nvSpPr>
          <p:cNvPr id="70" name="object 70"/>
          <p:cNvSpPr/>
          <p:nvPr/>
        </p:nvSpPr>
        <p:spPr>
          <a:xfrm>
            <a:off x="6198870" y="3775709"/>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2" name="object 72"/>
          <p:cNvSpPr/>
          <p:nvPr/>
        </p:nvSpPr>
        <p:spPr>
          <a:xfrm>
            <a:off x="7252209" y="38144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4" name="object 74"/>
          <p:cNvSpPr/>
          <p:nvPr/>
        </p:nvSpPr>
        <p:spPr>
          <a:xfrm>
            <a:off x="8154161" y="3814457"/>
            <a:ext cx="152400" cy="152400"/>
          </a:xfrm>
          <a:custGeom>
            <a:avLst/>
            <a:gdLst/>
            <a:ahLst/>
            <a:cxnLst/>
            <a:rect l="l" t="t" r="r" b="b"/>
            <a:pathLst>
              <a:path w="152400" h="152400">
                <a:moveTo>
                  <a:pt x="0" y="76200"/>
                </a:moveTo>
                <a:lnTo>
                  <a:pt x="5994" y="105840"/>
                </a:lnTo>
                <a:lnTo>
                  <a:pt x="22336" y="130063"/>
                </a:lnTo>
                <a:lnTo>
                  <a:pt x="46559" y="146405"/>
                </a:lnTo>
                <a:lnTo>
                  <a:pt x="76200" y="152400"/>
                </a:lnTo>
                <a:lnTo>
                  <a:pt x="105840" y="146405"/>
                </a:lnTo>
                <a:lnTo>
                  <a:pt x="130063" y="130063"/>
                </a:lnTo>
                <a:lnTo>
                  <a:pt x="146405" y="105840"/>
                </a:lnTo>
                <a:lnTo>
                  <a:pt x="152400" y="76200"/>
                </a:lnTo>
                <a:lnTo>
                  <a:pt x="146405" y="46559"/>
                </a:lnTo>
                <a:lnTo>
                  <a:pt x="130063" y="22336"/>
                </a:lnTo>
                <a:lnTo>
                  <a:pt x="105840" y="5994"/>
                </a:lnTo>
                <a:lnTo>
                  <a:pt x="76200" y="0"/>
                </a:lnTo>
                <a:lnTo>
                  <a:pt x="46559" y="5994"/>
                </a:lnTo>
                <a:lnTo>
                  <a:pt x="22336" y="22336"/>
                </a:lnTo>
                <a:lnTo>
                  <a:pt x="5994" y="46559"/>
                </a:lnTo>
                <a:lnTo>
                  <a:pt x="0" y="76200"/>
                </a:lnTo>
                <a:close/>
              </a:path>
            </a:pathLst>
          </a:custGeom>
          <a:ln w="25908">
            <a:solidFill>
              <a:srgbClr val="385D89"/>
            </a:solidFill>
          </a:ln>
        </p:spPr>
        <p:txBody>
          <a:bodyPr wrap="square" lIns="0" tIns="0" rIns="0" bIns="0" rtlCol="0"/>
          <a:lstStyle/>
          <a:p>
            <a:endParaRPr/>
          </a:p>
        </p:txBody>
      </p:sp>
      <p:sp>
        <p:nvSpPr>
          <p:cNvPr id="75" name="object 75"/>
          <p:cNvSpPr txBox="1">
            <a:spLocks noGrp="1"/>
          </p:cNvSpPr>
          <p:nvPr>
            <p:ph type="ftr" sz="quarter" idx="5"/>
          </p:nvPr>
        </p:nvSpPr>
        <p:spPr>
          <a:prstGeom prst="rect">
            <a:avLst/>
          </a:prstGeom>
        </p:spPr>
        <p:txBody>
          <a:bodyPr vert="horz" wrap="square" lIns="0" tIns="0" rIns="0" bIns="0" rtlCol="0">
            <a:spAutoFit/>
          </a:bodyPr>
          <a:lstStyle/>
          <a:p>
            <a:pPr marL="12700">
              <a:lnSpc>
                <a:spcPts val="2005"/>
              </a:lnSpc>
            </a:pPr>
            <a:r>
              <a:rPr dirty="0"/>
              <a:t>“Medically </a:t>
            </a:r>
            <a:r>
              <a:rPr spc="-5" dirty="0"/>
              <a:t>Ready Force…Ready </a:t>
            </a:r>
            <a:r>
              <a:rPr dirty="0"/>
              <a:t>Medical</a:t>
            </a:r>
            <a:r>
              <a:rPr spc="-195" dirty="0"/>
              <a:t> </a:t>
            </a:r>
            <a:r>
              <a:rPr spc="-10" dirty="0"/>
              <a:t>Force”</a:t>
            </a:r>
          </a:p>
        </p:txBody>
      </p:sp>
      <p:sp>
        <p:nvSpPr>
          <p:cNvPr id="76" name="object 76"/>
          <p:cNvSpPr txBox="1">
            <a:spLocks noGrp="1"/>
          </p:cNvSpPr>
          <p:nvPr>
            <p:ph type="sldNum" sz="quarter" idx="7"/>
          </p:nvPr>
        </p:nvSpPr>
        <p:spPr>
          <a:prstGeom prst="rect">
            <a:avLst/>
          </a:prstGeom>
        </p:spPr>
        <p:txBody>
          <a:bodyPr vert="horz" wrap="square" lIns="0" tIns="0" rIns="0" bIns="0" rtlCol="0">
            <a:spAutoFit/>
          </a:bodyPr>
          <a:lstStyle/>
          <a:p>
            <a:pPr marL="25400">
              <a:lnSpc>
                <a:spcPts val="1614"/>
              </a:lnSpc>
            </a:pPr>
            <a:fld id="{81D60167-4931-47E6-BA6A-407CBD079E47}" type="slidenum">
              <a:rPr spc="-5" dirty="0"/>
              <a:t>4</a:t>
            </a:fld>
            <a:endParaRPr spc="-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435</TotalTime>
  <Words>349</Words>
  <Application>Microsoft Office PowerPoint</Application>
  <PresentationFormat>On-screen Show (4:3)</PresentationFormat>
  <Paragraphs>49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Courier New</vt:lpstr>
      <vt:lpstr>Times New Roman</vt:lpstr>
      <vt:lpstr>Office Theme</vt:lpstr>
      <vt:lpstr>DVBIC Environment Workforce Assessment Process</vt:lpstr>
      <vt:lpstr>DVBIC Environment Workforce Assessment Process  (Proposed Survey Questions)</vt:lpstr>
      <vt:lpstr>DVBIC Environment Workforce Assessment Process  (Proposed Survey Questions)</vt:lpstr>
      <vt:lpstr>DVBIC Environment Workforce Assessment Process  (Proposed Survey Questions continued)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Center of Excellence</dc:title>
  <dc:creator>Boddie, Daryl M Sr CTR (US)</dc:creator>
  <cp:lastModifiedBy>Dennis, Sandra, CTR, DHA</cp:lastModifiedBy>
  <cp:revision>26</cp:revision>
  <dcterms:created xsi:type="dcterms:W3CDTF">2019-02-21T13:25:42Z</dcterms:created>
  <dcterms:modified xsi:type="dcterms:W3CDTF">2019-04-08T22:02:29Z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2019-02-19T00:00:00Z</vt:filetime>
  </property>
  <property fmtid="{D5CDD505-2E9C-101B-9397-08002B2CF9AE}" pid="3" name="LastSaved">
    <vt:filetime>2019-02-21T00:00:00Z</vt:filetime>
  </property>
</Properties>
</file>