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5" d="100"/>
          <a:sy n="75" d="100"/>
        </p:scale>
        <p:origin x="16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F49E1F-986D-4752-9196-98F6B2103415}" type="datetimeFigureOut">
              <a:rPr lang="en-US" smtClean="0"/>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2891305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49E1F-986D-4752-9196-98F6B2103415}" type="datetimeFigureOut">
              <a:rPr lang="en-US" smtClean="0"/>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1006675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49E1F-986D-4752-9196-98F6B2103415}" type="datetimeFigureOut">
              <a:rPr lang="en-US" smtClean="0"/>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1153319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49E1F-986D-4752-9196-98F6B2103415}" type="datetimeFigureOut">
              <a:rPr lang="en-US" smtClean="0"/>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220296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8F49E1F-986D-4752-9196-98F6B2103415}" type="datetimeFigureOut">
              <a:rPr lang="en-US" smtClean="0"/>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1483846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F49E1F-986D-4752-9196-98F6B2103415}" type="datetimeFigureOut">
              <a:rPr lang="en-US" smtClean="0"/>
              <a:t>6/25/2019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3544673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F49E1F-986D-4752-9196-98F6B2103415}" type="datetimeFigureOut">
              <a:rPr lang="en-US" smtClean="0"/>
              <a:t>6/25/2019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2810941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F49E1F-986D-4752-9196-98F6B2103415}" type="datetimeFigureOut">
              <a:rPr lang="en-US" smtClean="0"/>
              <a:t>6/25/2019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283436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F49E1F-986D-4752-9196-98F6B2103415}" type="datetimeFigureOut">
              <a:rPr lang="en-US" smtClean="0"/>
              <a:t>6/25/2019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814862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8F49E1F-986D-4752-9196-98F6B2103415}" type="datetimeFigureOut">
              <a:rPr lang="en-US" smtClean="0"/>
              <a:t>6/25/2019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1336840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8F49E1F-986D-4752-9196-98F6B2103415}" type="datetimeFigureOut">
              <a:rPr lang="en-US" smtClean="0"/>
              <a:t>6/25/2019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3448508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49E1F-986D-4752-9196-98F6B2103415}" type="datetimeFigureOut">
              <a:rPr lang="en-US" smtClean="0"/>
              <a:t>6/25/2019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C926F2-06E3-45CA-A38F-213A80DC4D77}" type="slidenum">
              <a:rPr lang="en-US" smtClean="0"/>
              <a:t>‹#›</a:t>
            </a:fld>
            <a:endParaRPr lang="en-US"/>
          </a:p>
        </p:txBody>
      </p:sp>
    </p:spTree>
    <p:extLst>
      <p:ext uri="{BB962C8B-B14F-4D97-AF65-F5344CB8AC3E}">
        <p14:creationId xmlns:p14="http://schemas.microsoft.com/office/powerpoint/2010/main" val="3216769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569343" y="3199008"/>
            <a:ext cx="11309231" cy="1971374"/>
          </a:xfrm>
          <a:prstGeom prst="rect">
            <a:avLst/>
          </a:prstGeom>
        </p:spPr>
        <p:txBody>
          <a:bodyPr wrap="square">
            <a:spAutoFit/>
          </a:bodyPr>
          <a:lstStyle/>
          <a:p>
            <a:pPr algn="r">
              <a:lnSpc>
                <a:spcPct val="107000"/>
              </a:lnSpc>
              <a:spcAft>
                <a:spcPts val="800"/>
              </a:spcAft>
            </a:pPr>
            <a:r>
              <a:rPr lang="en-US" sz="1200" dirty="0" smtClean="0">
                <a:latin typeface="Times New Roman" panose="02020603050405020304" pitchFamily="18" charset="0"/>
                <a:ea typeface="Calibri" panose="020F0502020204030204" pitchFamily="34" charset="0"/>
                <a:cs typeface="Times New Roman" panose="02020603050405020304" pitchFamily="18" charset="0"/>
              </a:rPr>
              <a:t>OMB Control Number: 0704-0553</a:t>
            </a:r>
          </a:p>
          <a:p>
            <a:pPr algn="r">
              <a:lnSpc>
                <a:spcPct val="107000"/>
              </a:lnSpc>
              <a:spcAft>
                <a:spcPts val="800"/>
              </a:spcAft>
            </a:pPr>
            <a:r>
              <a:rPr lang="en-US" sz="1200" dirty="0" smtClean="0">
                <a:latin typeface="Times New Roman" panose="02020603050405020304" pitchFamily="18" charset="0"/>
                <a:ea typeface="Calibri" panose="020F0502020204030204" pitchFamily="34" charset="0"/>
                <a:cs typeface="Times New Roman" panose="02020603050405020304" pitchFamily="18" charset="0"/>
              </a:rPr>
              <a:t>Expiration Date: 03/31/2022</a:t>
            </a:r>
          </a:p>
          <a:p>
            <a:pPr>
              <a:lnSpc>
                <a:spcPct val="107000"/>
              </a:lnSpc>
              <a:spcAft>
                <a:spcPts val="80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1200" dirty="0" smtClean="0">
                <a:latin typeface="Times New Roman" panose="02020603050405020304" pitchFamily="18" charset="0"/>
                <a:ea typeface="Calibri" panose="020F0502020204030204" pitchFamily="34" charset="0"/>
                <a:cs typeface="Times New Roman" panose="02020603050405020304" pitchFamily="18" charset="0"/>
              </a:rPr>
              <a:t>The </a:t>
            </a:r>
            <a:r>
              <a:rPr lang="en-US" sz="1200" dirty="0">
                <a:latin typeface="Times New Roman" panose="02020603050405020304" pitchFamily="18" charset="0"/>
                <a:ea typeface="Calibri" panose="020F0502020204030204" pitchFamily="34" charset="0"/>
                <a:cs typeface="Times New Roman" panose="02020603050405020304" pitchFamily="18" charset="0"/>
              </a:rPr>
              <a:t>public reporting burden for this collection of information, 0704-0553, is estimated to average </a:t>
            </a:r>
            <a:r>
              <a:rPr lang="en-US" sz="1200" dirty="0" smtClean="0">
                <a:latin typeface="Times New Roman" panose="02020603050405020304" pitchFamily="18" charset="0"/>
                <a:ea typeface="Calibri" panose="020F0502020204030204" pitchFamily="34" charset="0"/>
                <a:cs typeface="Times New Roman" panose="02020603050405020304" pitchFamily="18" charset="0"/>
              </a:rPr>
              <a:t>15 </a:t>
            </a:r>
            <a:r>
              <a:rPr lang="en-US" sz="1200" dirty="0" smtClean="0">
                <a:latin typeface="Times New Roman" panose="02020603050405020304" pitchFamily="18" charset="0"/>
                <a:ea typeface="Calibri" panose="020F0502020204030204" pitchFamily="34" charset="0"/>
                <a:cs typeface="Times New Roman" panose="02020603050405020304" pitchFamily="18" charset="0"/>
              </a:rPr>
              <a:t>minutes </a:t>
            </a:r>
            <a:r>
              <a:rPr lang="en-US" sz="1200" dirty="0">
                <a:latin typeface="Times New Roman" panose="02020603050405020304" pitchFamily="18" charset="0"/>
                <a:ea typeface="Calibri" panose="020F0502020204030204" pitchFamily="34" charset="0"/>
                <a:cs typeface="Times New Roman" panose="02020603050405020304" pitchFamily="18" charset="0"/>
              </a:rPr>
              <a:t>per response, including the time for reviewing instructions, searching existing data sources, gathering and maintaining the data needed, and completing and reviewing the collection of information. Send comments regarding the burden estimate or burden reduction suggestions to the Department of Defense, Washington Headquarters Services, at whs.mc-alex.esd.mbx.dd-dod-information-collections@mail.mil. Respondents should be aware that notwithstanding any other provision of law, no person shall be subject to any penalty for failing to comply with a collection of information if it does not display a currently valid OMB control number.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362849" y="685367"/>
            <a:ext cx="11515725" cy="1876425"/>
          </a:xfrm>
          <a:prstGeom prst="rect">
            <a:avLst/>
          </a:prstGeom>
        </p:spPr>
      </p:pic>
      <p:sp>
        <p:nvSpPr>
          <p:cNvPr id="6" name="Rectangle 5"/>
          <p:cNvSpPr/>
          <p:nvPr/>
        </p:nvSpPr>
        <p:spPr>
          <a:xfrm rot="20180078">
            <a:off x="2849722" y="2366124"/>
            <a:ext cx="6340197" cy="2400657"/>
          </a:xfrm>
          <a:prstGeom prst="rect">
            <a:avLst/>
          </a:prstGeom>
          <a:noFill/>
        </p:spPr>
        <p:txBody>
          <a:bodyPr wrap="none" lIns="91440" tIns="45720" rIns="91440" bIns="45720">
            <a:spAutoFit/>
          </a:bodyPr>
          <a:lstStyle/>
          <a:p>
            <a:pPr algn="ctr"/>
            <a:r>
              <a:rPr lang="en-US" sz="15000" b="1" kern="2900" cap="none" spc="600" dirty="0" smtClean="0">
                <a:ln w="9525">
                  <a:solidFill>
                    <a:schemeClr val="bg1"/>
                  </a:solidFill>
                  <a:prstDash val="solid"/>
                </a:ln>
                <a:solidFill>
                  <a:srgbClr val="FF0000">
                    <a:alpha val="14000"/>
                  </a:srgbClr>
                </a:solidFill>
                <a:latin typeface="Courier New" panose="02070309020205020404" pitchFamily="49" charset="0"/>
                <a:cs typeface="Courier New" panose="02070309020205020404" pitchFamily="49" charset="0"/>
              </a:rPr>
              <a:t>DRAFT</a:t>
            </a:r>
            <a:endParaRPr lang="en-US" sz="15000" b="1" kern="2900" cap="none" spc="600" dirty="0">
              <a:ln w="9525">
                <a:solidFill>
                  <a:schemeClr val="bg1"/>
                </a:solidFill>
                <a:prstDash val="solid"/>
              </a:ln>
              <a:solidFill>
                <a:srgbClr val="FF0000">
                  <a:alpha val="14000"/>
                </a:srgbClr>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845690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20180078">
            <a:off x="2763997" y="2194674"/>
            <a:ext cx="6340197" cy="2400657"/>
          </a:xfrm>
          <a:prstGeom prst="rect">
            <a:avLst/>
          </a:prstGeom>
          <a:noFill/>
        </p:spPr>
        <p:txBody>
          <a:bodyPr wrap="none" lIns="91440" tIns="45720" rIns="91440" bIns="45720">
            <a:spAutoFit/>
          </a:bodyPr>
          <a:lstStyle/>
          <a:p>
            <a:pPr algn="ctr"/>
            <a:r>
              <a:rPr lang="en-US" sz="15000" b="1" kern="2900" cap="none" spc="600" dirty="0" smtClean="0">
                <a:ln w="9525">
                  <a:solidFill>
                    <a:schemeClr val="bg1"/>
                  </a:solidFill>
                  <a:prstDash val="solid"/>
                </a:ln>
                <a:solidFill>
                  <a:srgbClr val="FF0000">
                    <a:alpha val="14000"/>
                  </a:srgbClr>
                </a:solidFill>
                <a:latin typeface="Courier New" panose="02070309020205020404" pitchFamily="49" charset="0"/>
                <a:cs typeface="Courier New" panose="02070309020205020404" pitchFamily="49" charset="0"/>
              </a:rPr>
              <a:t>DRAFT</a:t>
            </a:r>
            <a:endParaRPr lang="en-US" sz="15000" b="1" kern="2900" cap="none" spc="600" dirty="0">
              <a:ln w="9525">
                <a:solidFill>
                  <a:schemeClr val="bg1"/>
                </a:solidFill>
                <a:prstDash val="solid"/>
              </a:ln>
              <a:solidFill>
                <a:srgbClr val="FF0000">
                  <a:alpha val="14000"/>
                </a:srgbClr>
              </a:solidFill>
              <a:latin typeface="Courier New" panose="02070309020205020404" pitchFamily="49" charset="0"/>
              <a:cs typeface="Courier New" panose="02070309020205020404" pitchFamily="49" charset="0"/>
            </a:endParaRPr>
          </a:p>
        </p:txBody>
      </p:sp>
      <p:sp>
        <p:nvSpPr>
          <p:cNvPr id="2" name="Rectangle 1"/>
          <p:cNvSpPr/>
          <p:nvPr/>
        </p:nvSpPr>
        <p:spPr>
          <a:xfrm>
            <a:off x="819510" y="533258"/>
            <a:ext cx="11024558" cy="6198620"/>
          </a:xfrm>
          <a:prstGeom prst="rect">
            <a:avLst/>
          </a:prstGeom>
        </p:spPr>
        <p:txBody>
          <a:bodyPr wrap="square">
            <a:spAutoFit/>
          </a:bodyPr>
          <a:lstStyle/>
          <a:p>
            <a:pPr marL="457200" indent="-457200">
              <a:lnSpc>
                <a:spcPct val="107000"/>
              </a:lnSpc>
              <a:buAutoNum type="arabicPeriod"/>
            </a:pPr>
            <a:r>
              <a:rPr lang="en-US" sz="2000" dirty="0" smtClean="0">
                <a:latin typeface="Times New Roman" panose="02020603050405020304" pitchFamily="18" charset="0"/>
                <a:ea typeface="Calibri" panose="020F0502020204030204" pitchFamily="34" charset="0"/>
                <a:cs typeface="Times New Roman" panose="02020603050405020304" pitchFamily="18" charset="0"/>
              </a:rPr>
              <a:t>        How </a:t>
            </a:r>
            <a:r>
              <a:rPr lang="en-US" sz="2000" dirty="0">
                <a:latin typeface="Times New Roman" panose="02020603050405020304" pitchFamily="18" charset="0"/>
                <a:ea typeface="Calibri" panose="020F0502020204030204" pitchFamily="34" charset="0"/>
                <a:cs typeface="Times New Roman" panose="02020603050405020304" pitchFamily="18" charset="0"/>
              </a:rPr>
              <a:t>long have you worked in the Department of Defense? (Sliding scale: 1-60 years</a:t>
            </a:r>
            <a:r>
              <a:rPr lang="en-US" sz="2000" dirty="0" smtClean="0">
                <a:latin typeface="Times New Roman" panose="02020603050405020304" pitchFamily="18" charset="0"/>
                <a:ea typeface="Calibri" panose="020F0502020204030204" pitchFamily="34" charset="0"/>
                <a:cs typeface="Times New Roman" panose="02020603050405020304" pitchFamily="18" charset="0"/>
              </a:rPr>
              <a:t>)</a:t>
            </a:r>
          </a:p>
          <a:p>
            <a:pPr marR="0" lvl="0">
              <a:lnSpc>
                <a:spcPct val="107000"/>
              </a:lnSpc>
              <a:spcBef>
                <a:spcPts val="0"/>
              </a:spcBef>
              <a:spcAft>
                <a:spcPts val="0"/>
              </a:spcAft>
            </a:pPr>
            <a:endParaRPr lang="en-US" sz="2000" dirty="0">
              <a:latin typeface="Times New Roman" panose="02020603050405020304" pitchFamily="18" charset="0"/>
              <a:cs typeface="Times New Roman" panose="02020603050405020304" pitchFamily="18" charset="0"/>
            </a:endParaRPr>
          </a:p>
          <a:p>
            <a:pPr marR="0" lvl="0">
              <a:lnSpc>
                <a:spcPct val="107000"/>
              </a:lnSpc>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2.	Is this your first time working in the DoD issuance process? (Multiple choice</a:t>
            </a:r>
            <a:r>
              <a:rPr lang="en-US" sz="20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smtClean="0">
                <a:latin typeface="Times New Roman" panose="02020603050405020304" pitchFamily="18" charset="0"/>
                <a:ea typeface="Calibri" panose="020F0502020204030204" pitchFamily="34" charset="0"/>
                <a:cs typeface="Times New Roman" panose="02020603050405020304" pitchFamily="18" charset="0"/>
              </a:rPr>
              <a:t>A) I </a:t>
            </a:r>
            <a:r>
              <a:rPr lang="en-US" sz="2000" dirty="0">
                <a:latin typeface="Times New Roman" panose="02020603050405020304" pitchFamily="18" charset="0"/>
                <a:ea typeface="Calibri" panose="020F0502020204030204" pitchFamily="34" charset="0"/>
                <a:cs typeface="Times New Roman" panose="02020603050405020304" pitchFamily="18" charset="0"/>
              </a:rPr>
              <a:t>have been an issuance action officer before.</a:t>
            </a:r>
          </a:p>
          <a:p>
            <a:pPr marR="0" lvl="0">
              <a:lnSpc>
                <a:spcPct val="107000"/>
              </a:lnSpc>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smtClean="0">
                <a:latin typeface="Times New Roman" panose="02020603050405020304" pitchFamily="18" charset="0"/>
                <a:ea typeface="Calibri" panose="020F0502020204030204" pitchFamily="34" charset="0"/>
                <a:cs typeface="Times New Roman" panose="02020603050405020304" pitchFamily="18" charset="0"/>
              </a:rPr>
              <a:t>B) This </a:t>
            </a:r>
            <a:r>
              <a:rPr lang="en-US" sz="2000" dirty="0">
                <a:latin typeface="Times New Roman" panose="02020603050405020304" pitchFamily="18" charset="0"/>
                <a:ea typeface="Calibri" panose="020F0502020204030204" pitchFamily="34" charset="0"/>
                <a:cs typeface="Times New Roman" panose="02020603050405020304" pitchFamily="18" charset="0"/>
              </a:rPr>
              <a:t>is my first time as an issuance action officer.</a:t>
            </a:r>
          </a:p>
          <a:p>
            <a:pPr marR="0" lvl="0">
              <a:lnSpc>
                <a:spcPct val="107000"/>
              </a:lnSpc>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smtClean="0">
                <a:latin typeface="Times New Roman" panose="02020603050405020304" pitchFamily="18" charset="0"/>
                <a:ea typeface="Calibri" panose="020F0502020204030204" pitchFamily="34" charset="0"/>
                <a:cs typeface="Times New Roman" panose="02020603050405020304" pitchFamily="18" charset="0"/>
              </a:rPr>
              <a:t>C) I </a:t>
            </a:r>
            <a:r>
              <a:rPr lang="en-US" sz="2000" dirty="0">
                <a:latin typeface="Times New Roman" panose="02020603050405020304" pitchFamily="18" charset="0"/>
                <a:ea typeface="Calibri" panose="020F0502020204030204" pitchFamily="34" charset="0"/>
                <a:cs typeface="Times New Roman" panose="02020603050405020304" pitchFamily="18" charset="0"/>
              </a:rPr>
              <a:t>support an action officer (as a focal point, contract support staff, etc.), but this is my first </a:t>
            </a:r>
            <a:r>
              <a:rPr lang="en-US" sz="2000" dirty="0" smtClean="0">
                <a:latin typeface="Times New Roman" panose="02020603050405020304" pitchFamily="18" charset="0"/>
                <a:ea typeface="Calibri" panose="020F0502020204030204" pitchFamily="34" charset="0"/>
                <a:cs typeface="Times New Roman" panose="02020603050405020304" pitchFamily="18" charset="0"/>
              </a:rPr>
              <a:t>                             	time </a:t>
            </a:r>
            <a:r>
              <a:rPr lang="en-US" sz="2000" dirty="0">
                <a:latin typeface="Times New Roman" panose="02020603050405020304" pitchFamily="18" charset="0"/>
                <a:ea typeface="Calibri" panose="020F0502020204030204" pitchFamily="34" charset="0"/>
                <a:cs typeface="Times New Roman" panose="02020603050405020304" pitchFamily="18" charset="0"/>
              </a:rPr>
              <a:t>working on a DoD issuance.</a:t>
            </a:r>
          </a:p>
          <a:p>
            <a:pPr marR="0" lvl="0">
              <a:lnSpc>
                <a:spcPct val="107000"/>
              </a:lnSpc>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smtClean="0">
                <a:latin typeface="Times New Roman" panose="02020603050405020304" pitchFamily="18" charset="0"/>
                <a:ea typeface="Calibri" panose="020F0502020204030204" pitchFamily="34" charset="0"/>
                <a:cs typeface="Times New Roman" panose="02020603050405020304" pitchFamily="18" charset="0"/>
              </a:rPr>
              <a:t>D) I </a:t>
            </a:r>
            <a:r>
              <a:rPr lang="en-US" sz="2000" dirty="0">
                <a:latin typeface="Times New Roman" panose="02020603050405020304" pitchFamily="18" charset="0"/>
                <a:ea typeface="Calibri" panose="020F0502020204030204" pitchFamily="34" charset="0"/>
                <a:cs typeface="Times New Roman" panose="02020603050405020304" pitchFamily="18" charset="0"/>
              </a:rPr>
              <a:t>support an action officer (as a focal point, contract support staff, etc.), but I’ve done it </a:t>
            </a:r>
            <a:r>
              <a:rPr lang="en-US" sz="2000" dirty="0" smtClean="0">
                <a:latin typeface="Times New Roman" panose="02020603050405020304" pitchFamily="18" charset="0"/>
                <a:ea typeface="Calibri" panose="020F0502020204030204" pitchFamily="34" charset="0"/>
                <a:cs typeface="Times New Roman" panose="02020603050405020304" pitchFamily="18" charset="0"/>
              </a:rPr>
              <a:t>	before.</a:t>
            </a:r>
          </a:p>
          <a:p>
            <a:pPr marR="0" lvl="0">
              <a:lnSpc>
                <a:spcPct val="107000"/>
              </a:lnSpc>
              <a:spcBef>
                <a:spcPts val="0"/>
              </a:spcBef>
              <a:spcAft>
                <a:spcPts val="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smtClean="0">
                <a:latin typeface="Times New Roman" panose="02020603050405020304" pitchFamily="18" charset="0"/>
                <a:ea typeface="Calibri" panose="020F0502020204030204" pitchFamily="34" charset="0"/>
                <a:cs typeface="Times New Roman" panose="02020603050405020304" pitchFamily="18" charset="0"/>
              </a:rPr>
              <a:t>3.            </a:t>
            </a:r>
            <a:r>
              <a:rPr lang="en-US" sz="2000" dirty="0" smtClean="0">
                <a:latin typeface="Times New Roman" panose="02020603050405020304" pitchFamily="18" charset="0"/>
                <a:cs typeface="Times New Roman" panose="02020603050405020304" pitchFamily="18" charset="0"/>
              </a:rPr>
              <a:t>How </a:t>
            </a:r>
            <a:r>
              <a:rPr lang="en-US" sz="2000" dirty="0">
                <a:latin typeface="Times New Roman" panose="02020603050405020304" pitchFamily="18" charset="0"/>
                <a:cs typeface="Times New Roman" panose="02020603050405020304" pitchFamily="18" charset="0"/>
              </a:rPr>
              <a:t>long were you in your position when you became involved in the issuance process for the </a:t>
            </a:r>
            <a:r>
              <a:rPr lang="en-US" sz="2000" dirty="0" smtClean="0">
                <a:latin typeface="Times New Roman" panose="02020603050405020304" pitchFamily="18" charset="0"/>
                <a:cs typeface="Times New Roman" panose="02020603050405020304" pitchFamily="18" charset="0"/>
              </a:rPr>
              <a:t>	first </a:t>
            </a:r>
            <a:r>
              <a:rPr lang="en-US" sz="2000" dirty="0">
                <a:latin typeface="Times New Roman" panose="02020603050405020304" pitchFamily="18" charset="0"/>
                <a:cs typeface="Times New Roman" panose="02020603050405020304" pitchFamily="18" charset="0"/>
              </a:rPr>
              <a:t>time? (Multiple choice)</a:t>
            </a:r>
          </a:p>
          <a:p>
            <a:pPr lvl="0"/>
            <a:r>
              <a:rPr lang="en-US" sz="2000" dirty="0" smtClean="0">
                <a:latin typeface="Times New Roman" panose="02020603050405020304" pitchFamily="18" charset="0"/>
                <a:cs typeface="Times New Roman" panose="02020603050405020304" pitchFamily="18" charset="0"/>
              </a:rPr>
              <a:t>	A) Less </a:t>
            </a:r>
            <a:r>
              <a:rPr lang="en-US" sz="2000" dirty="0">
                <a:latin typeface="Times New Roman" panose="02020603050405020304" pitchFamily="18" charset="0"/>
                <a:cs typeface="Times New Roman" panose="02020603050405020304" pitchFamily="18" charset="0"/>
              </a:rPr>
              <a:t>than 1 year</a:t>
            </a:r>
          </a:p>
          <a:p>
            <a:pPr lvl="0"/>
            <a:r>
              <a:rPr lang="en-US" sz="2000" dirty="0" smtClean="0">
                <a:latin typeface="Times New Roman" panose="02020603050405020304" pitchFamily="18" charset="0"/>
                <a:cs typeface="Times New Roman" panose="02020603050405020304" pitchFamily="18" charset="0"/>
              </a:rPr>
              <a:t>	B) 1-2 </a:t>
            </a:r>
            <a:r>
              <a:rPr lang="en-US" sz="2000" dirty="0">
                <a:latin typeface="Times New Roman" panose="02020603050405020304" pitchFamily="18" charset="0"/>
                <a:cs typeface="Times New Roman" panose="02020603050405020304" pitchFamily="18" charset="0"/>
              </a:rPr>
              <a:t>years</a:t>
            </a:r>
          </a:p>
          <a:p>
            <a:pPr lvl="0"/>
            <a:r>
              <a:rPr lang="en-US" sz="2000" dirty="0" smtClean="0">
                <a:latin typeface="Times New Roman" panose="02020603050405020304" pitchFamily="18" charset="0"/>
                <a:cs typeface="Times New Roman" panose="02020603050405020304" pitchFamily="18" charset="0"/>
              </a:rPr>
              <a:t>	C) 3-5 </a:t>
            </a:r>
            <a:r>
              <a:rPr lang="en-US" sz="2000" dirty="0">
                <a:latin typeface="Times New Roman" panose="02020603050405020304" pitchFamily="18" charset="0"/>
                <a:cs typeface="Times New Roman" panose="02020603050405020304" pitchFamily="18" charset="0"/>
              </a:rPr>
              <a:t>years</a:t>
            </a:r>
          </a:p>
          <a:p>
            <a:pPr lvl="0"/>
            <a:r>
              <a:rPr lang="en-US" sz="2000" dirty="0" smtClean="0">
                <a:latin typeface="Times New Roman" panose="02020603050405020304" pitchFamily="18" charset="0"/>
                <a:cs typeface="Times New Roman" panose="02020603050405020304" pitchFamily="18" charset="0"/>
              </a:rPr>
              <a:t>	D) 6-10 </a:t>
            </a:r>
            <a:r>
              <a:rPr lang="en-US" sz="2000" dirty="0">
                <a:latin typeface="Times New Roman" panose="02020603050405020304" pitchFamily="18" charset="0"/>
                <a:cs typeface="Times New Roman" panose="02020603050405020304" pitchFamily="18" charset="0"/>
              </a:rPr>
              <a:t>years</a:t>
            </a:r>
          </a:p>
          <a:p>
            <a:pPr lvl="0"/>
            <a:r>
              <a:rPr lang="en-US" sz="2000" dirty="0" smtClean="0">
                <a:latin typeface="Times New Roman" panose="02020603050405020304" pitchFamily="18" charset="0"/>
                <a:cs typeface="Times New Roman" panose="02020603050405020304" pitchFamily="18" charset="0"/>
              </a:rPr>
              <a:t>	E) Over </a:t>
            </a:r>
            <a:r>
              <a:rPr lang="en-US" sz="2000" dirty="0">
                <a:latin typeface="Times New Roman" panose="02020603050405020304" pitchFamily="18" charset="0"/>
                <a:cs typeface="Times New Roman" panose="02020603050405020304" pitchFamily="18" charset="0"/>
              </a:rPr>
              <a:t>10 years</a:t>
            </a:r>
          </a:p>
          <a:p>
            <a:pPr marR="0" lvl="0">
              <a:lnSpc>
                <a:spcPct val="107000"/>
              </a:lnSpc>
              <a:spcBef>
                <a:spcPts val="0"/>
              </a:spcBef>
              <a:spcAft>
                <a:spcPts val="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98771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28135" y="1023155"/>
            <a:ext cx="10455215" cy="5632311"/>
          </a:xfrm>
          <a:prstGeom prst="rect">
            <a:avLst/>
          </a:prstGeom>
        </p:spPr>
        <p:txBody>
          <a:bodyPr wrap="square">
            <a:spAutoFit/>
          </a:bodyPr>
          <a:lstStyle/>
          <a:p>
            <a:pPr marL="457200" lvl="0" indent="-457200">
              <a:buAutoNum type="arabicPeriod" startAt="4"/>
            </a:pPr>
            <a:r>
              <a:rPr lang="en-US" sz="2000" dirty="0" smtClean="0">
                <a:latin typeface="Times New Roman" panose="02020603050405020304" pitchFamily="18" charset="0"/>
                <a:cs typeface="Times New Roman" panose="02020603050405020304" pitchFamily="18" charset="0"/>
              </a:rPr>
              <a:t>Which </a:t>
            </a:r>
            <a:r>
              <a:rPr lang="en-US" sz="2000" dirty="0">
                <a:latin typeface="Times New Roman" panose="02020603050405020304" pitchFamily="18" charset="0"/>
                <a:cs typeface="Times New Roman" panose="02020603050405020304" pitchFamily="18" charset="0"/>
              </a:rPr>
              <a:t>OSD Component are you under? (Multiple Choice</a:t>
            </a:r>
            <a:r>
              <a:rPr lang="en-US" sz="2000" dirty="0" smtClean="0">
                <a:latin typeface="Times New Roman" panose="02020603050405020304" pitchFamily="18" charset="0"/>
                <a:cs typeface="Times New Roman" panose="02020603050405020304" pitchFamily="18" charset="0"/>
              </a:rPr>
              <a:t>)</a:t>
            </a:r>
          </a:p>
          <a:p>
            <a:pPr marL="457200" lvl="0" indent="-457200">
              <a:buAutoNum type="arabicPeriod" startAt="4"/>
            </a:pPr>
            <a:endParaRPr lang="en-US" sz="2000" dirty="0" smtClean="0">
              <a:latin typeface="Times New Roman" panose="02020603050405020304" pitchFamily="18" charset="0"/>
              <a:cs typeface="Times New Roman" panose="02020603050405020304" pitchFamily="18" charset="0"/>
            </a:endParaRPr>
          </a:p>
          <a:p>
            <a:pPr lvl="0"/>
            <a:r>
              <a:rPr lang="en-US" sz="2000" dirty="0" smtClean="0">
                <a:latin typeface="Times New Roman" panose="02020603050405020304" pitchFamily="18" charset="0"/>
                <a:cs typeface="Times New Roman" panose="02020603050405020304" pitchFamily="18" charset="0"/>
              </a:rPr>
              <a:t>	A) Assistant </a:t>
            </a:r>
            <a:r>
              <a:rPr lang="en-US" sz="2000" dirty="0">
                <a:latin typeface="Times New Roman" panose="02020603050405020304" pitchFamily="18" charset="0"/>
                <a:cs typeface="Times New Roman" panose="02020603050405020304" pitchFamily="18" charset="0"/>
              </a:rPr>
              <a:t>Secretary of Defense for Legislative Affairs</a:t>
            </a:r>
          </a:p>
          <a:p>
            <a:pPr lvl="0"/>
            <a:r>
              <a:rPr lang="en-US" sz="2000" dirty="0" smtClean="0">
                <a:latin typeface="Times New Roman" panose="02020603050405020304" pitchFamily="18" charset="0"/>
                <a:cs typeface="Times New Roman" panose="02020603050405020304" pitchFamily="18" charset="0"/>
              </a:rPr>
              <a:t>	B) Assistant </a:t>
            </a:r>
            <a:r>
              <a:rPr lang="en-US" sz="2000" dirty="0">
                <a:latin typeface="Times New Roman" panose="02020603050405020304" pitchFamily="18" charset="0"/>
                <a:cs typeface="Times New Roman" panose="02020603050405020304" pitchFamily="18" charset="0"/>
              </a:rPr>
              <a:t>to the Secretary of Defense for Public Affairs</a:t>
            </a:r>
          </a:p>
          <a:p>
            <a:pPr lvl="0"/>
            <a:r>
              <a:rPr lang="en-US" sz="2000" dirty="0" smtClean="0">
                <a:latin typeface="Times New Roman" panose="02020603050405020304" pitchFamily="18" charset="0"/>
                <a:cs typeface="Times New Roman" panose="02020603050405020304" pitchFamily="18" charset="0"/>
              </a:rPr>
              <a:t>	C) Chief </a:t>
            </a:r>
            <a:r>
              <a:rPr lang="en-US" sz="2000" dirty="0">
                <a:latin typeface="Times New Roman" panose="02020603050405020304" pitchFamily="18" charset="0"/>
                <a:cs typeface="Times New Roman" panose="02020603050405020304" pitchFamily="18" charset="0"/>
              </a:rPr>
              <a:t>Management Officer of the Department of Defense</a:t>
            </a:r>
          </a:p>
          <a:p>
            <a:pPr lvl="0"/>
            <a:r>
              <a:rPr lang="en-US" sz="2000" dirty="0" smtClean="0">
                <a:latin typeface="Times New Roman" panose="02020603050405020304" pitchFamily="18" charset="0"/>
                <a:cs typeface="Times New Roman" panose="02020603050405020304" pitchFamily="18" charset="0"/>
              </a:rPr>
              <a:t>	D) Director </a:t>
            </a:r>
            <a:r>
              <a:rPr lang="en-US" sz="2000" dirty="0">
                <a:latin typeface="Times New Roman" panose="02020603050405020304" pitchFamily="18" charset="0"/>
                <a:cs typeface="Times New Roman" panose="02020603050405020304" pitchFamily="18" charset="0"/>
              </a:rPr>
              <a:t>of Cost Assessment and Program Evaluation</a:t>
            </a:r>
          </a:p>
          <a:p>
            <a:pPr lvl="0"/>
            <a:r>
              <a:rPr lang="en-US" sz="2000" dirty="0" smtClean="0">
                <a:latin typeface="Times New Roman" panose="02020603050405020304" pitchFamily="18" charset="0"/>
                <a:cs typeface="Times New Roman" panose="02020603050405020304" pitchFamily="18" charset="0"/>
              </a:rPr>
              <a:t>	E) Director </a:t>
            </a:r>
            <a:r>
              <a:rPr lang="en-US" sz="2000" dirty="0">
                <a:latin typeface="Times New Roman" panose="02020603050405020304" pitchFamily="18" charset="0"/>
                <a:cs typeface="Times New Roman" panose="02020603050405020304" pitchFamily="18" charset="0"/>
              </a:rPr>
              <a:t>of Operational Test and Evaluation</a:t>
            </a:r>
          </a:p>
          <a:p>
            <a:pPr lvl="0"/>
            <a:r>
              <a:rPr lang="en-US" sz="2000" dirty="0" smtClean="0">
                <a:latin typeface="Times New Roman" panose="02020603050405020304" pitchFamily="18" charset="0"/>
                <a:cs typeface="Times New Roman" panose="02020603050405020304" pitchFamily="18" charset="0"/>
              </a:rPr>
              <a:t>	F) DoD </a:t>
            </a:r>
            <a:r>
              <a:rPr lang="en-US" sz="2000" dirty="0">
                <a:latin typeface="Times New Roman" panose="02020603050405020304" pitchFamily="18" charset="0"/>
                <a:cs typeface="Times New Roman" panose="02020603050405020304" pitchFamily="18" charset="0"/>
              </a:rPr>
              <a:t>Chief Information Officer</a:t>
            </a:r>
          </a:p>
          <a:p>
            <a:pPr lvl="0"/>
            <a:r>
              <a:rPr lang="en-US" sz="2000" dirty="0" smtClean="0">
                <a:latin typeface="Times New Roman" panose="02020603050405020304" pitchFamily="18" charset="0"/>
                <a:cs typeface="Times New Roman" panose="02020603050405020304" pitchFamily="18" charset="0"/>
              </a:rPr>
              <a:t>	G) General </a:t>
            </a:r>
            <a:r>
              <a:rPr lang="en-US" sz="2000" dirty="0">
                <a:latin typeface="Times New Roman" panose="02020603050405020304" pitchFamily="18" charset="0"/>
                <a:cs typeface="Times New Roman" panose="02020603050405020304" pitchFamily="18" charset="0"/>
              </a:rPr>
              <a:t>Counsel of the Department of Defense</a:t>
            </a:r>
          </a:p>
          <a:p>
            <a:pPr lvl="0"/>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H) Inspector </a:t>
            </a:r>
            <a:r>
              <a:rPr lang="en-US" sz="2000" dirty="0">
                <a:latin typeface="Times New Roman" panose="02020603050405020304" pitchFamily="18" charset="0"/>
                <a:cs typeface="Times New Roman" panose="02020603050405020304" pitchFamily="18" charset="0"/>
              </a:rPr>
              <a:t>General of the Department of Defense</a:t>
            </a:r>
          </a:p>
          <a:p>
            <a:pPr lvl="0"/>
            <a:r>
              <a:rPr lang="en-US" sz="2000" dirty="0" smtClean="0">
                <a:latin typeface="Times New Roman" panose="02020603050405020304" pitchFamily="18" charset="0"/>
                <a:cs typeface="Times New Roman" panose="02020603050405020304" pitchFamily="18" charset="0"/>
              </a:rPr>
              <a:t>	I) Under </a:t>
            </a:r>
            <a:r>
              <a:rPr lang="en-US" sz="2000" dirty="0">
                <a:latin typeface="Times New Roman" panose="02020603050405020304" pitchFamily="18" charset="0"/>
                <a:cs typeface="Times New Roman" panose="02020603050405020304" pitchFamily="18" charset="0"/>
              </a:rPr>
              <a:t>Secretary of Defense for Acquisition and Sustainment</a:t>
            </a:r>
          </a:p>
          <a:p>
            <a:pPr lvl="0"/>
            <a:r>
              <a:rPr lang="en-US" sz="2000" dirty="0" smtClean="0">
                <a:latin typeface="Times New Roman" panose="02020603050405020304" pitchFamily="18" charset="0"/>
                <a:cs typeface="Times New Roman" panose="02020603050405020304" pitchFamily="18" charset="0"/>
              </a:rPr>
              <a:t>	J) Under </a:t>
            </a:r>
            <a:r>
              <a:rPr lang="en-US" sz="2000" dirty="0">
                <a:latin typeface="Times New Roman" panose="02020603050405020304" pitchFamily="18" charset="0"/>
                <a:cs typeface="Times New Roman" panose="02020603050405020304" pitchFamily="18" charset="0"/>
              </a:rPr>
              <a:t>Secretary of Defense (Comptroller)/Chief Financial Officer, DoD</a:t>
            </a:r>
          </a:p>
          <a:p>
            <a:pPr lvl="0"/>
            <a:r>
              <a:rPr lang="en-US" sz="2000" dirty="0" smtClean="0">
                <a:latin typeface="Times New Roman" panose="02020603050405020304" pitchFamily="18" charset="0"/>
                <a:cs typeface="Times New Roman" panose="02020603050405020304" pitchFamily="18" charset="0"/>
              </a:rPr>
              <a:t>	K) Under </a:t>
            </a:r>
            <a:r>
              <a:rPr lang="en-US" sz="2000" dirty="0">
                <a:latin typeface="Times New Roman" panose="02020603050405020304" pitchFamily="18" charset="0"/>
                <a:cs typeface="Times New Roman" panose="02020603050405020304" pitchFamily="18" charset="0"/>
              </a:rPr>
              <a:t>Secretary of Defense for Intelligence</a:t>
            </a:r>
          </a:p>
          <a:p>
            <a:pPr lvl="0"/>
            <a:r>
              <a:rPr lang="en-US" sz="2000" dirty="0" smtClean="0">
                <a:latin typeface="Times New Roman" panose="02020603050405020304" pitchFamily="18" charset="0"/>
                <a:cs typeface="Times New Roman" panose="02020603050405020304" pitchFamily="18" charset="0"/>
              </a:rPr>
              <a:t>	L) Under </a:t>
            </a:r>
            <a:r>
              <a:rPr lang="en-US" sz="2000" dirty="0">
                <a:latin typeface="Times New Roman" panose="02020603050405020304" pitchFamily="18" charset="0"/>
                <a:cs typeface="Times New Roman" panose="02020603050405020304" pitchFamily="18" charset="0"/>
              </a:rPr>
              <a:t>Secretary of Defense for Personnel and Readiness</a:t>
            </a:r>
          </a:p>
          <a:p>
            <a:pPr lvl="0"/>
            <a:r>
              <a:rPr lang="en-US" sz="2000" dirty="0" smtClean="0">
                <a:latin typeface="Times New Roman" panose="02020603050405020304" pitchFamily="18" charset="0"/>
                <a:cs typeface="Times New Roman" panose="02020603050405020304" pitchFamily="18" charset="0"/>
              </a:rPr>
              <a:t>	M) Under </a:t>
            </a:r>
            <a:r>
              <a:rPr lang="en-US" sz="2000" dirty="0">
                <a:latin typeface="Times New Roman" panose="02020603050405020304" pitchFamily="18" charset="0"/>
                <a:cs typeface="Times New Roman" panose="02020603050405020304" pitchFamily="18" charset="0"/>
              </a:rPr>
              <a:t>Secretary of Defense for Policy</a:t>
            </a:r>
          </a:p>
          <a:p>
            <a:pPr lvl="0"/>
            <a:r>
              <a:rPr lang="en-US" sz="2000" dirty="0" smtClean="0">
                <a:latin typeface="Times New Roman" panose="02020603050405020304" pitchFamily="18" charset="0"/>
                <a:cs typeface="Times New Roman" panose="02020603050405020304" pitchFamily="18" charset="0"/>
              </a:rPr>
              <a:t>	N) Under </a:t>
            </a:r>
            <a:r>
              <a:rPr lang="en-US" sz="2000" dirty="0">
                <a:latin typeface="Times New Roman" panose="02020603050405020304" pitchFamily="18" charset="0"/>
                <a:cs typeface="Times New Roman" panose="02020603050405020304" pitchFamily="18" charset="0"/>
              </a:rPr>
              <a:t>Secretary of Defense for Research and Engineering</a:t>
            </a:r>
          </a:p>
          <a:p>
            <a:pPr lvl="0"/>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 </a:t>
            </a:r>
          </a:p>
        </p:txBody>
      </p:sp>
      <p:sp>
        <p:nvSpPr>
          <p:cNvPr id="4" name="Rectangle 3"/>
          <p:cNvSpPr/>
          <p:nvPr/>
        </p:nvSpPr>
        <p:spPr>
          <a:xfrm rot="20180078">
            <a:off x="2763997" y="2194674"/>
            <a:ext cx="6340197" cy="2400657"/>
          </a:xfrm>
          <a:prstGeom prst="rect">
            <a:avLst/>
          </a:prstGeom>
          <a:noFill/>
        </p:spPr>
        <p:txBody>
          <a:bodyPr wrap="none" lIns="91440" tIns="45720" rIns="91440" bIns="45720">
            <a:spAutoFit/>
          </a:bodyPr>
          <a:lstStyle/>
          <a:p>
            <a:pPr algn="ctr"/>
            <a:r>
              <a:rPr lang="en-US" sz="15000" b="1" kern="2900" cap="none" spc="600" dirty="0" smtClean="0">
                <a:ln w="9525">
                  <a:solidFill>
                    <a:schemeClr val="bg1"/>
                  </a:solidFill>
                  <a:prstDash val="solid"/>
                </a:ln>
                <a:solidFill>
                  <a:srgbClr val="FF0000">
                    <a:alpha val="14000"/>
                  </a:srgbClr>
                </a:solidFill>
                <a:latin typeface="Courier New" panose="02070309020205020404" pitchFamily="49" charset="0"/>
                <a:cs typeface="Courier New" panose="02070309020205020404" pitchFamily="49" charset="0"/>
              </a:rPr>
              <a:t>DRAFT</a:t>
            </a:r>
            <a:endParaRPr lang="en-US" sz="15000" b="1" kern="2900" cap="none" spc="600" dirty="0">
              <a:ln w="9525">
                <a:solidFill>
                  <a:schemeClr val="bg1"/>
                </a:solidFill>
                <a:prstDash val="solid"/>
              </a:ln>
              <a:solidFill>
                <a:srgbClr val="FF0000">
                  <a:alpha val="14000"/>
                </a:srgbClr>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781500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7476" y="301727"/>
            <a:ext cx="10593238" cy="6144118"/>
          </a:xfrm>
          <a:prstGeom prst="rect">
            <a:avLst/>
          </a:prstGeom>
        </p:spPr>
        <p:txBody>
          <a:bodyPr wrap="square">
            <a:spAutoFit/>
          </a:bodyPr>
          <a:lstStyle/>
          <a:p>
            <a:pPr>
              <a:lnSpc>
                <a:spcPct val="107000"/>
              </a:lnSpc>
            </a:pPr>
            <a:r>
              <a:rPr lang="en-US" sz="2000" dirty="0">
                <a:latin typeface="Times New Roman" panose="02020603050405020304" pitchFamily="18" charset="0"/>
                <a:ea typeface="Calibri" panose="020F0502020204030204" pitchFamily="34" charset="0"/>
                <a:cs typeface="Times New Roman" panose="02020603050405020304" pitchFamily="18" charset="0"/>
              </a:rPr>
              <a:t>5</a:t>
            </a:r>
            <a:r>
              <a:rPr lang="en-US"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Did </a:t>
            </a:r>
            <a:r>
              <a:rPr lang="en-US" sz="2000" dirty="0">
                <a:latin typeface="Times New Roman" panose="02020603050405020304" pitchFamily="18" charset="0"/>
                <a:cs typeface="Times New Roman" panose="02020603050405020304" pitchFamily="18" charset="0"/>
              </a:rPr>
              <a:t>you know there is online DoD issuance training for action officers? (Multiple choice</a:t>
            </a:r>
            <a:r>
              <a:rPr lang="en-US" sz="2000" dirty="0" smtClean="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smtClean="0">
                <a:latin typeface="Times New Roman" panose="02020603050405020304" pitchFamily="18" charset="0"/>
                <a:ea typeface="Calibri" panose="020F0502020204030204" pitchFamily="34" charset="0"/>
                <a:cs typeface="Times New Roman" panose="02020603050405020304" pitchFamily="18" charset="0"/>
              </a:rPr>
              <a:t>A) Yes</a:t>
            </a:r>
            <a:r>
              <a:rPr lang="en-US" sz="2000" dirty="0">
                <a:latin typeface="Times New Roman" panose="02020603050405020304" pitchFamily="18" charset="0"/>
                <a:ea typeface="Calibri" panose="020F0502020204030204" pitchFamily="34" charset="0"/>
                <a:cs typeface="Times New Roman" panose="02020603050405020304" pitchFamily="18" charset="0"/>
              </a:rPr>
              <a:t>, and I’ve used it</a:t>
            </a:r>
          </a:p>
          <a:p>
            <a:pPr>
              <a:lnSpc>
                <a:spcPct val="107000"/>
              </a:lnSpc>
            </a:pPr>
            <a:r>
              <a:rPr lang="en-US" sz="2000" dirty="0" smtClean="0">
                <a:latin typeface="Times New Roman" panose="02020603050405020304" pitchFamily="18" charset="0"/>
                <a:ea typeface="Calibri" panose="020F0502020204030204" pitchFamily="34" charset="0"/>
                <a:cs typeface="Times New Roman" panose="02020603050405020304" pitchFamily="18" charset="0"/>
              </a:rPr>
              <a:t>	B) Yes</a:t>
            </a:r>
            <a:r>
              <a:rPr lang="en-US" sz="2000" dirty="0">
                <a:latin typeface="Times New Roman" panose="02020603050405020304" pitchFamily="18" charset="0"/>
                <a:ea typeface="Calibri" panose="020F0502020204030204" pitchFamily="34" charset="0"/>
                <a:cs typeface="Times New Roman" panose="02020603050405020304" pitchFamily="18" charset="0"/>
              </a:rPr>
              <a:t>, but I haven’t used it</a:t>
            </a:r>
          </a:p>
          <a:p>
            <a:pPr>
              <a:lnSpc>
                <a:spcPct val="107000"/>
              </a:lnSpc>
            </a:pPr>
            <a:r>
              <a:rPr lang="en-US" sz="2000" dirty="0" smtClean="0">
                <a:latin typeface="Times New Roman" panose="02020603050405020304" pitchFamily="18" charset="0"/>
                <a:ea typeface="Calibri" panose="020F0502020204030204" pitchFamily="34" charset="0"/>
                <a:cs typeface="Times New Roman" panose="02020603050405020304" pitchFamily="18" charset="0"/>
              </a:rPr>
              <a:t>	C) No</a:t>
            </a:r>
            <a:r>
              <a:rPr lang="en-US" sz="2000" dirty="0">
                <a:latin typeface="Times New Roman" panose="02020603050405020304" pitchFamily="18" charset="0"/>
                <a:ea typeface="Calibri" panose="020F0502020204030204" pitchFamily="34" charset="0"/>
                <a:cs typeface="Times New Roman" panose="02020603050405020304" pitchFamily="18" charset="0"/>
              </a:rPr>
              <a:t>, but I would like to</a:t>
            </a:r>
          </a:p>
          <a:p>
            <a:pPr>
              <a:lnSpc>
                <a:spcPct val="107000"/>
              </a:lnSpc>
            </a:pPr>
            <a:r>
              <a:rPr lang="en-US" sz="2000" dirty="0" smtClean="0">
                <a:latin typeface="Times New Roman" panose="02020603050405020304" pitchFamily="18" charset="0"/>
                <a:ea typeface="Calibri" panose="020F0502020204030204" pitchFamily="34" charset="0"/>
                <a:cs typeface="Times New Roman" panose="02020603050405020304" pitchFamily="18" charset="0"/>
              </a:rPr>
              <a:t>	D) No</a:t>
            </a:r>
            <a:r>
              <a:rPr lang="en-US" sz="2000" dirty="0">
                <a:latin typeface="Times New Roman" panose="02020603050405020304" pitchFamily="18" charset="0"/>
                <a:ea typeface="Calibri" panose="020F0502020204030204" pitchFamily="34" charset="0"/>
                <a:cs typeface="Times New Roman" panose="02020603050405020304" pitchFamily="18" charset="0"/>
              </a:rPr>
              <a:t>, but I don’t want to</a:t>
            </a:r>
          </a:p>
          <a:p>
            <a:pPr>
              <a:lnSpc>
                <a:spcPct val="107000"/>
              </a:lnSpc>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pPr>
            <a:r>
              <a:rPr lang="en-US" sz="2000" u="sng" dirty="0" smtClean="0">
                <a:latin typeface="Times New Roman" panose="02020603050405020304" pitchFamily="18" charset="0"/>
                <a:ea typeface="Calibri" panose="020F0502020204030204" pitchFamily="34" charset="0"/>
                <a:cs typeface="Times New Roman" panose="02020603050405020304" pitchFamily="18" charset="0"/>
              </a:rPr>
              <a:t>Training Topics</a:t>
            </a:r>
          </a:p>
          <a:p>
            <a:pPr>
              <a:lnSpc>
                <a:spcPct val="107000"/>
              </a:lnSpc>
            </a:pPr>
            <a:r>
              <a:rPr lang="en-US" sz="2000" dirty="0">
                <a:latin typeface="Times New Roman" panose="02020603050405020304" pitchFamily="18" charset="0"/>
                <a:ea typeface="Calibri" panose="020F0502020204030204" pitchFamily="34" charset="0"/>
                <a:cs typeface="Times New Roman" panose="02020603050405020304" pitchFamily="18" charset="0"/>
              </a:rPr>
              <a:t>Would like you see online video training about any of the following topics? (Y/N</a:t>
            </a:r>
            <a:r>
              <a:rPr lang="en-US" sz="2000" dirty="0" smtClean="0">
                <a:latin typeface="Times New Roman" panose="02020603050405020304" pitchFamily="18" charset="0"/>
                <a:ea typeface="Calibri" panose="020F0502020204030204" pitchFamily="34" charset="0"/>
                <a:cs typeface="Times New Roman" panose="02020603050405020304" pitchFamily="18" charset="0"/>
              </a:rPr>
              <a:t>)</a:t>
            </a:r>
          </a:p>
          <a:p>
            <a:pPr marL="457200" lvl="0" indent="-457200">
              <a:buFont typeface="+mj-lt"/>
              <a:buAutoNum type="arabicPeriod"/>
            </a:pPr>
            <a:r>
              <a:rPr lang="en-US" sz="2000" dirty="0">
                <a:latin typeface="Times New Roman" panose="02020603050405020304" pitchFamily="18" charset="0"/>
                <a:cs typeface="Times New Roman" panose="02020603050405020304" pitchFamily="18" charset="0"/>
              </a:rPr>
              <a:t>Overview of what issuance legal reviews are</a:t>
            </a:r>
          </a:p>
          <a:p>
            <a:pPr marL="457200" lvl="0" indent="-457200">
              <a:buFont typeface="+mj-lt"/>
              <a:buAutoNum type="arabicPeriod"/>
            </a:pPr>
            <a:r>
              <a:rPr lang="en-US" sz="2000" dirty="0">
                <a:latin typeface="Times New Roman" panose="02020603050405020304" pitchFamily="18" charset="0"/>
                <a:cs typeface="Times New Roman" panose="02020603050405020304" pitchFamily="18" charset="0"/>
              </a:rPr>
              <a:t>How to resolve a </a:t>
            </a:r>
            <a:r>
              <a:rPr lang="en-US" sz="2000" dirty="0" err="1">
                <a:latin typeface="Times New Roman" panose="02020603050405020304" pitchFamily="18" charset="0"/>
                <a:cs typeface="Times New Roman" panose="02020603050405020304" pitchFamily="18" charset="0"/>
              </a:rPr>
              <a:t>nonconcur</a:t>
            </a:r>
            <a:r>
              <a:rPr lang="en-US" sz="2000" dirty="0">
                <a:latin typeface="Times New Roman" panose="02020603050405020304" pitchFamily="18" charset="0"/>
                <a:cs typeface="Times New Roman" panose="02020603050405020304" pitchFamily="18" charset="0"/>
              </a:rPr>
              <a:t> during formal coordination</a:t>
            </a:r>
          </a:p>
          <a:p>
            <a:pPr marL="457200" lvl="0" indent="-457200">
              <a:buFont typeface="+mj-lt"/>
              <a:buAutoNum type="arabicPeriod"/>
            </a:pPr>
            <a:r>
              <a:rPr lang="en-US" sz="2000" dirty="0">
                <a:latin typeface="Times New Roman" panose="02020603050405020304" pitchFamily="18" charset="0"/>
                <a:cs typeface="Times New Roman" panose="02020603050405020304" pitchFamily="18" charset="0"/>
              </a:rPr>
              <a:t>Differences among issuance types</a:t>
            </a:r>
          </a:p>
          <a:p>
            <a:pPr marL="457200" lvl="0" indent="-457200">
              <a:buFont typeface="+mj-lt"/>
              <a:buAutoNum type="arabicPeriod"/>
            </a:pPr>
            <a:r>
              <a:rPr lang="en-US" sz="2000" dirty="0">
                <a:latin typeface="Times New Roman" panose="02020603050405020304" pitchFamily="18" charset="0"/>
                <a:cs typeface="Times New Roman" panose="02020603050405020304" pitchFamily="18" charset="0"/>
              </a:rPr>
              <a:t>Common problems and how to solve them</a:t>
            </a:r>
          </a:p>
          <a:p>
            <a:pPr marL="457200" lvl="0" indent="-457200">
              <a:buFont typeface="+mj-lt"/>
              <a:buAutoNum type="arabicPeriod"/>
            </a:pPr>
            <a:r>
              <a:rPr lang="en-US" sz="2000" dirty="0">
                <a:latin typeface="Times New Roman" panose="02020603050405020304" pitchFamily="18" charset="0"/>
                <a:cs typeface="Times New Roman" panose="02020603050405020304" pitchFamily="18" charset="0"/>
              </a:rPr>
              <a:t>Creating multi-page tables</a:t>
            </a:r>
          </a:p>
          <a:p>
            <a:pPr marL="457200" lvl="0" indent="-457200">
              <a:buFont typeface="+mj-lt"/>
              <a:buAutoNum type="arabicPeriod"/>
            </a:pPr>
            <a:r>
              <a:rPr lang="en-US" sz="2000" dirty="0">
                <a:latin typeface="Times New Roman" panose="02020603050405020304" pitchFamily="18" charset="0"/>
                <a:cs typeface="Times New Roman" panose="02020603050405020304" pitchFamily="18" charset="0"/>
              </a:rPr>
              <a:t>How to fill out the DD Form 106</a:t>
            </a:r>
          </a:p>
          <a:p>
            <a:pPr marL="457200" lvl="0" indent="-457200">
              <a:buFont typeface="+mj-lt"/>
              <a:buAutoNum type="arabicPeriod"/>
            </a:pPr>
            <a:r>
              <a:rPr lang="en-US" sz="2000" dirty="0">
                <a:latin typeface="Times New Roman" panose="02020603050405020304" pitchFamily="18" charset="0"/>
                <a:cs typeface="Times New Roman" panose="02020603050405020304" pitchFamily="18" charset="0"/>
              </a:rPr>
              <a:t>Processing change actions to issuances</a:t>
            </a:r>
          </a:p>
          <a:p>
            <a:pPr marL="457200" lvl="0" indent="-457200">
              <a:buFont typeface="+mj-lt"/>
              <a:buAutoNum type="arabicPeriod"/>
            </a:pPr>
            <a:r>
              <a:rPr lang="en-US" sz="2000" dirty="0">
                <a:latin typeface="Times New Roman" panose="02020603050405020304" pitchFamily="18" charset="0"/>
                <a:cs typeface="Times New Roman" panose="02020603050405020304" pitchFamily="18" charset="0"/>
              </a:rPr>
              <a:t>The DoD Issuances Numbering System</a:t>
            </a:r>
          </a:p>
          <a:p>
            <a:pPr>
              <a:lnSpc>
                <a:spcPct val="107000"/>
              </a:lnSpc>
            </a:pPr>
            <a:endParaRPr lang="en-US" sz="20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pPr>
            <a:r>
              <a:rPr lang="en-US" sz="2000" dirty="0">
                <a:latin typeface="Times New Roman" panose="02020603050405020304" pitchFamily="18" charset="0"/>
                <a:cs typeface="Times New Roman" panose="02020603050405020304" pitchFamily="18" charset="0"/>
              </a:rPr>
              <a:t>Are there other topics you would like to see training on? (Text box)</a:t>
            </a:r>
          </a:p>
          <a:p>
            <a:pPr>
              <a:lnSpc>
                <a:spcPct val="107000"/>
              </a:lnSpc>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rot="20180078">
            <a:off x="2763997" y="2194674"/>
            <a:ext cx="6340197" cy="2400657"/>
          </a:xfrm>
          <a:prstGeom prst="rect">
            <a:avLst/>
          </a:prstGeom>
          <a:noFill/>
        </p:spPr>
        <p:txBody>
          <a:bodyPr wrap="none" lIns="91440" tIns="45720" rIns="91440" bIns="45720">
            <a:spAutoFit/>
          </a:bodyPr>
          <a:lstStyle/>
          <a:p>
            <a:pPr algn="ctr"/>
            <a:r>
              <a:rPr lang="en-US" sz="15000" b="1" kern="2900" cap="none" spc="600" dirty="0" smtClean="0">
                <a:ln w="9525">
                  <a:solidFill>
                    <a:schemeClr val="bg1"/>
                  </a:solidFill>
                  <a:prstDash val="solid"/>
                </a:ln>
                <a:solidFill>
                  <a:srgbClr val="FF0000">
                    <a:alpha val="14000"/>
                  </a:srgbClr>
                </a:solidFill>
                <a:latin typeface="Courier New" panose="02070309020205020404" pitchFamily="49" charset="0"/>
                <a:cs typeface="Courier New" panose="02070309020205020404" pitchFamily="49" charset="0"/>
              </a:rPr>
              <a:t>DRAFT</a:t>
            </a:r>
            <a:endParaRPr lang="en-US" sz="15000" b="1" kern="2900" cap="none" spc="600" dirty="0">
              <a:ln w="9525">
                <a:solidFill>
                  <a:schemeClr val="bg1"/>
                </a:solidFill>
                <a:prstDash val="solid"/>
              </a:ln>
              <a:solidFill>
                <a:srgbClr val="FF0000">
                  <a:alpha val="14000"/>
                </a:srgbClr>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9771446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TotalTime>
  <Words>160</Words>
  <Application>Microsoft Office PowerPoint</Application>
  <PresentationFormat>Widescreen</PresentationFormat>
  <Paragraphs>58</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Courier New</vt:lpstr>
      <vt:lpstr>Times New Roman</vt:lpstr>
      <vt:lpstr>Office Theme</vt:lpstr>
      <vt:lpstr>PowerPoint Presentation</vt:lpstr>
      <vt:lpstr>PowerPoint Presentation</vt:lpstr>
      <vt:lpstr>PowerPoint Presentation</vt:lpstr>
      <vt:lpstr>PowerPoint Presentation</vt:lpstr>
    </vt:vector>
  </TitlesOfParts>
  <Company>U.S. Department of Defense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Angela N CIV WHS ESD (US)</dc:creator>
  <cp:lastModifiedBy>Lucas, Reginald T CTR (USA)</cp:lastModifiedBy>
  <cp:revision>10</cp:revision>
  <dcterms:created xsi:type="dcterms:W3CDTF">2019-06-19T13:35:22Z</dcterms:created>
  <dcterms:modified xsi:type="dcterms:W3CDTF">2019-06-25T17:30:38Z</dcterms:modified>
</cp:coreProperties>
</file>