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9130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00667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15331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2029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F49E1F-986D-4752-9196-98F6B2103415}"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48384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49E1F-986D-4752-9196-98F6B210341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5446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49E1F-986D-4752-9196-98F6B2103415}" type="datetimeFigureOut">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1094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49E1F-986D-4752-9196-98F6B2103415}"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3436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49E1F-986D-4752-9196-98F6B2103415}" type="datetimeFigureOut">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81486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33684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44850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49E1F-986D-4752-9196-98F6B2103415}" type="datetimeFigureOut">
              <a:rPr lang="en-US" smtClean="0"/>
              <a:t>7/31/2019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926F2-06E3-45CA-A38F-213A80DC4D77}" type="slidenum">
              <a:rPr lang="en-US" smtClean="0"/>
              <a:t>‹#›</a:t>
            </a:fld>
            <a:endParaRPr lang="en-US"/>
          </a:p>
        </p:txBody>
      </p:sp>
    </p:spTree>
    <p:extLst>
      <p:ext uri="{BB962C8B-B14F-4D97-AF65-F5344CB8AC3E}">
        <p14:creationId xmlns:p14="http://schemas.microsoft.com/office/powerpoint/2010/main" val="321676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rot="20180078">
            <a:off x="2841096" y="2012593"/>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4" name="Rectangle 3"/>
          <p:cNvSpPr/>
          <p:nvPr/>
        </p:nvSpPr>
        <p:spPr>
          <a:xfrm>
            <a:off x="595222" y="1112538"/>
            <a:ext cx="11309231" cy="2881686"/>
          </a:xfrm>
          <a:prstGeom prst="rect">
            <a:avLst/>
          </a:prstGeom>
        </p:spPr>
        <p:txBody>
          <a:bodyPr wrap="square">
            <a:spAutoFit/>
          </a:bodyPr>
          <a:lstStyle/>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OMB Control Number: 0704-0553</a:t>
            </a:r>
          </a:p>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Expiration Date: 03/31/2022</a:t>
            </a:r>
          </a:p>
          <a:p>
            <a:pPr algn="r">
              <a:lnSpc>
                <a:spcPct val="107000"/>
              </a:lnSpc>
              <a:spcAft>
                <a:spcPts val="800"/>
              </a:spcAft>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r">
              <a:lnSpc>
                <a:spcPct val="107000"/>
              </a:lnSpc>
              <a:spcAft>
                <a:spcPts val="800"/>
              </a:spcAft>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algn="r">
              <a:lnSpc>
                <a:spcPct val="107000"/>
              </a:lnSpc>
              <a:spcAft>
                <a:spcPts val="800"/>
              </a:spcAft>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1200" dirty="0">
                <a:latin typeface="Times New Roman" panose="02020603050405020304" pitchFamily="18" charset="0"/>
                <a:ea typeface="Calibri" panose="020F0502020204030204" pitchFamily="34" charset="0"/>
                <a:cs typeface="Times New Roman" panose="02020603050405020304" pitchFamily="18" charset="0"/>
              </a:rPr>
              <a:t>public reporting burden for this collection of information, 0704-0553, is estimated to average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15 minutes </a:t>
            </a:r>
            <a:r>
              <a:rPr lang="en-US" sz="1200" dirty="0">
                <a:latin typeface="Times New Roman" panose="02020603050405020304" pitchFamily="18" charset="0"/>
                <a:ea typeface="Calibri" panose="020F0502020204030204" pitchFamily="34" charset="0"/>
                <a:cs typeface="Times New Roman" panose="02020603050405020304" pitchFamily="18" charset="0"/>
              </a:rPr>
              <a:t>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238574" y="569613"/>
            <a:ext cx="3933825" cy="542925"/>
          </a:xfrm>
          <a:prstGeom prst="rect">
            <a:avLst/>
          </a:prstGeom>
        </p:spPr>
      </p:pic>
    </p:spTree>
    <p:extLst>
      <p:ext uri="{BB962C8B-B14F-4D97-AF65-F5344CB8AC3E}">
        <p14:creationId xmlns:p14="http://schemas.microsoft.com/office/powerpoint/2010/main" val="384569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2" name="Rectangle 1"/>
          <p:cNvSpPr/>
          <p:nvPr/>
        </p:nvSpPr>
        <p:spPr>
          <a:xfrm>
            <a:off x="819510" y="533258"/>
            <a:ext cx="11024558" cy="750975"/>
          </a:xfrm>
          <a:prstGeom prst="rect">
            <a:avLst/>
          </a:prstGeom>
        </p:spPr>
        <p:txBody>
          <a:bodyPr wrap="square">
            <a:spAutoFit/>
          </a:bodyPr>
          <a:lstStyle/>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40049" y="472407"/>
            <a:ext cx="11024558" cy="438582"/>
          </a:xfrm>
          <a:prstGeom prst="rect">
            <a:avLst/>
          </a:prstGeom>
        </p:spPr>
        <p:txBody>
          <a:bodyPr wrap="square">
            <a:spAutoFit/>
          </a:bodyPr>
          <a:lstStyle/>
          <a:p>
            <a:r>
              <a:rPr lang="en-US" sz="1050" dirty="0">
                <a:solidFill>
                  <a:srgbClr val="000000"/>
                </a:solidFill>
                <a:latin typeface="Calibri" panose="020F050202020403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Calibri" panose="020F0502020204030204" pitchFamily="34" charset="0"/>
            </a:endParaRPr>
          </a:p>
          <a:p>
            <a:pPr>
              <a:spcAft>
                <a:spcPts val="85"/>
              </a:spcAft>
            </a:pPr>
            <a:endParaRPr lang="en-US" sz="1200" dirty="0">
              <a:solidFill>
                <a:srgbClr val="00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729779" y="971840"/>
            <a:ext cx="11204019" cy="1818447"/>
          </a:xfrm>
          <a:prstGeom prst="rect">
            <a:avLst/>
          </a:prstGeom>
        </p:spPr>
        <p:txBody>
          <a:bodyPr wrap="square">
            <a:spAutoFit/>
          </a:bodyPr>
          <a:lstStyle/>
          <a:p>
            <a:pPr>
              <a:spcAft>
                <a:spcPts val="85"/>
              </a:spcAft>
            </a:pPr>
            <a:r>
              <a:rPr lang="en-US" b="1" dirty="0">
                <a:solidFill>
                  <a:srgbClr val="000000"/>
                </a:solidFill>
                <a:latin typeface="Calibri" panose="020F0502020204030204" pitchFamily="34" charset="0"/>
                <a:ea typeface="Calibri" panose="020F0502020204030204" pitchFamily="34" charset="0"/>
              </a:rPr>
              <a:t>1. Are you?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Active Duty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Government Civilian</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Contractor</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Reservist</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smtClean="0">
                <a:solidFill>
                  <a:srgbClr val="000000"/>
                </a:solidFill>
                <a:latin typeface="Calibri" panose="020F0502020204030204" pitchFamily="34" charset="0"/>
                <a:ea typeface="Calibri" panose="020F0502020204030204" pitchFamily="34" charset="0"/>
              </a:rPr>
              <a:t>Volunteer</a:t>
            </a:r>
            <a:endParaRPr lang="en-US" sz="24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877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2" name="Rectangle 1"/>
          <p:cNvSpPr/>
          <p:nvPr/>
        </p:nvSpPr>
        <p:spPr>
          <a:xfrm>
            <a:off x="819510" y="533258"/>
            <a:ext cx="11024558" cy="750975"/>
          </a:xfrm>
          <a:prstGeom prst="rect">
            <a:avLst/>
          </a:prstGeom>
        </p:spPr>
        <p:txBody>
          <a:bodyPr wrap="square">
            <a:spAutoFit/>
          </a:bodyPr>
          <a:lstStyle/>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40049" y="472407"/>
            <a:ext cx="11024558" cy="438582"/>
          </a:xfrm>
          <a:prstGeom prst="rect">
            <a:avLst/>
          </a:prstGeom>
        </p:spPr>
        <p:txBody>
          <a:bodyPr wrap="square">
            <a:spAutoFit/>
          </a:bodyPr>
          <a:lstStyle/>
          <a:p>
            <a:r>
              <a:rPr lang="en-US" sz="1050" dirty="0">
                <a:solidFill>
                  <a:srgbClr val="000000"/>
                </a:solidFill>
                <a:latin typeface="Calibri" panose="020F050202020403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Calibri" panose="020F0502020204030204" pitchFamily="34" charset="0"/>
            </a:endParaRPr>
          </a:p>
          <a:p>
            <a:pPr>
              <a:spcAft>
                <a:spcPts val="85"/>
              </a:spcAft>
            </a:pPr>
            <a:endParaRPr lang="en-US" sz="1200" dirty="0">
              <a:solidFill>
                <a:srgbClr val="00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819510" y="-310037"/>
            <a:ext cx="11204019" cy="7325082"/>
          </a:xfrm>
          <a:prstGeom prst="rect">
            <a:avLst/>
          </a:prstGeom>
        </p:spPr>
        <p:txBody>
          <a:bodyPr wrap="square">
            <a:spAutoFit/>
          </a:bodyPr>
          <a:lstStyle/>
          <a:p>
            <a:pPr>
              <a:spcAft>
                <a:spcPts val="85"/>
              </a:spcAft>
            </a:pPr>
            <a:r>
              <a:rPr lang="en-US" b="1" dirty="0">
                <a:solidFill>
                  <a:srgbClr val="000000"/>
                </a:solidFill>
                <a:latin typeface="Calibri" panose="020F0502020204030204" pitchFamily="34" charset="0"/>
                <a:ea typeface="Calibri" panose="020F0502020204030204" pitchFamily="34" charset="0"/>
              </a:rPr>
              <a:t> </a:t>
            </a:r>
            <a:endParaRPr lang="en-US" dirty="0">
              <a:solidFill>
                <a:srgbClr val="000000"/>
              </a:solidFill>
              <a:latin typeface="Times New Roman" panose="02020603050405020304" pitchFamily="18" charset="0"/>
              <a:ea typeface="Calibri" panose="020F0502020204030204" pitchFamily="34" charset="0"/>
            </a:endParaRPr>
          </a:p>
          <a:p>
            <a:pPr>
              <a:spcAft>
                <a:spcPts val="85"/>
              </a:spcAft>
            </a:pPr>
            <a:r>
              <a:rPr lang="en-US" b="1" dirty="0">
                <a:solidFill>
                  <a:srgbClr val="000000"/>
                </a:solidFill>
                <a:latin typeface="Calibri" panose="020F0502020204030204" pitchFamily="34" charset="0"/>
                <a:ea typeface="Calibri" panose="020F0502020204030204" pitchFamily="34" charset="0"/>
              </a:rPr>
              <a:t>2. What is the name of the facility where you work?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Camp Lejeune, NC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Benning, GA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Bliss, TX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Bragg, NC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Gordon, GA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Hood, TX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a:t>
            </a:r>
            <a:r>
              <a:rPr lang="en-US" dirty="0" err="1">
                <a:solidFill>
                  <a:srgbClr val="000000"/>
                </a:solidFill>
                <a:latin typeface="Calibri" panose="020F0502020204030204" pitchFamily="34" charset="0"/>
                <a:ea typeface="Calibri" panose="020F0502020204030204" pitchFamily="34" charset="0"/>
              </a:rPr>
              <a:t>Leonardwood</a:t>
            </a:r>
            <a:r>
              <a:rPr lang="en-US" dirty="0">
                <a:solidFill>
                  <a:srgbClr val="000000"/>
                </a:solidFill>
                <a:latin typeface="Calibri" panose="020F0502020204030204" pitchFamily="34" charset="0"/>
                <a:ea typeface="Calibri" panose="020F0502020204030204" pitchFamily="34" charset="0"/>
              </a:rPr>
              <a:t>, MO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Fort Sam Houston, TX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Great Lakes, IL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Joint Base Lewis-</a:t>
            </a:r>
            <a:r>
              <a:rPr lang="en-US" dirty="0" err="1">
                <a:solidFill>
                  <a:srgbClr val="000000"/>
                </a:solidFill>
                <a:latin typeface="Calibri" panose="020F0502020204030204" pitchFamily="34" charset="0"/>
                <a:ea typeface="Calibri" panose="020F0502020204030204" pitchFamily="34" charset="0"/>
              </a:rPr>
              <a:t>McChord</a:t>
            </a:r>
            <a:r>
              <a:rPr lang="en-US" dirty="0">
                <a:solidFill>
                  <a:srgbClr val="000000"/>
                </a:solidFill>
                <a:latin typeface="Calibri" panose="020F0502020204030204" pitchFamily="34" charset="0"/>
                <a:ea typeface="Calibri" panose="020F0502020204030204" pitchFamily="34" charset="0"/>
              </a:rPr>
              <a:t>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Keesler AFB, MS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err="1">
                <a:solidFill>
                  <a:srgbClr val="000000"/>
                </a:solidFill>
                <a:latin typeface="Calibri" panose="020F0502020204030204" pitchFamily="34" charset="0"/>
                <a:ea typeface="Calibri" panose="020F0502020204030204" pitchFamily="34" charset="0"/>
              </a:rPr>
              <a:t>Lackland</a:t>
            </a:r>
            <a:r>
              <a:rPr lang="en-US" dirty="0">
                <a:solidFill>
                  <a:srgbClr val="000000"/>
                </a:solidFill>
                <a:latin typeface="Calibri" panose="020F0502020204030204" pitchFamily="34" charset="0"/>
                <a:ea typeface="Calibri" panose="020F0502020204030204" pitchFamily="34" charset="0"/>
              </a:rPr>
              <a:t> AFB, TX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err="1">
                <a:solidFill>
                  <a:srgbClr val="000000"/>
                </a:solidFill>
                <a:latin typeface="Calibri" panose="020F0502020204030204" pitchFamily="34" charset="0"/>
                <a:ea typeface="Calibri" panose="020F0502020204030204" pitchFamily="34" charset="0"/>
              </a:rPr>
              <a:t>Landstuhl</a:t>
            </a:r>
            <a:r>
              <a:rPr lang="en-US" dirty="0">
                <a:solidFill>
                  <a:srgbClr val="000000"/>
                </a:solidFill>
                <a:latin typeface="Calibri" panose="020F0502020204030204" pitchFamily="34" charset="0"/>
                <a:ea typeface="Calibri" panose="020F0502020204030204" pitchFamily="34" charset="0"/>
              </a:rPr>
              <a:t>, Germany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McGuire AFB, NJ ASWBPL - East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Naval Hospital Guam, Guam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Okinawa, Japan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Pentagon, VA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Portsmouth, VA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San Diego NMC, CA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Travis AFB, CA ASWBPL – West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Tripler, Hawaii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WRNMMC, MD </a:t>
            </a:r>
            <a:endParaRPr lang="en-US"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Wright Patterson AFB, OH </a:t>
            </a:r>
            <a:endParaRPr lang="en-US"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00576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8135" y="1023155"/>
            <a:ext cx="10455215" cy="707886"/>
          </a:xfrm>
          <a:prstGeom prst="rect">
            <a:avLst/>
          </a:prstGeom>
        </p:spPr>
        <p:txBody>
          <a:bodyPr wrap="square">
            <a:spAutoFit/>
          </a:bodyPr>
          <a:lstStyle/>
          <a:p>
            <a:pPr lvl="0"/>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p>
        </p:txBody>
      </p:sp>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5" name="Rectangle 4"/>
          <p:cNvSpPr/>
          <p:nvPr/>
        </p:nvSpPr>
        <p:spPr>
          <a:xfrm>
            <a:off x="640049" y="472407"/>
            <a:ext cx="11024558" cy="5701561"/>
          </a:xfrm>
          <a:prstGeom prst="rect">
            <a:avLst/>
          </a:prstGeom>
        </p:spPr>
        <p:txBody>
          <a:bodyPr wrap="square">
            <a:spAutoFit/>
          </a:bodyPr>
          <a:lstStyle/>
          <a:p>
            <a:r>
              <a:rPr lang="en-US" b="1" dirty="0"/>
              <a:t>3. What branch of service do you belong to or support? </a:t>
            </a:r>
            <a:endParaRPr lang="en-US" dirty="0"/>
          </a:p>
          <a:p>
            <a:pPr lvl="0"/>
            <a:r>
              <a:rPr lang="en-US" dirty="0"/>
              <a:t>Air Force </a:t>
            </a:r>
          </a:p>
          <a:p>
            <a:pPr lvl="0"/>
            <a:r>
              <a:rPr lang="en-US" dirty="0"/>
              <a:t>Army </a:t>
            </a:r>
          </a:p>
          <a:p>
            <a:pPr lvl="0"/>
            <a:r>
              <a:rPr lang="en-US" dirty="0"/>
              <a:t>Marine Corps </a:t>
            </a:r>
          </a:p>
          <a:p>
            <a:pPr lvl="0"/>
            <a:r>
              <a:rPr lang="en-US" dirty="0"/>
              <a:t>Navy </a:t>
            </a:r>
          </a:p>
          <a:p>
            <a:pPr lvl="0"/>
            <a:r>
              <a:rPr lang="en-US" dirty="0"/>
              <a:t>Other: </a:t>
            </a:r>
          </a:p>
          <a:p>
            <a:r>
              <a:rPr lang="en-US" b="1" dirty="0"/>
              <a:t> </a:t>
            </a:r>
            <a:endParaRPr lang="en-US" dirty="0"/>
          </a:p>
          <a:p>
            <a:r>
              <a:rPr lang="en-US" b="1" dirty="0"/>
              <a:t> </a:t>
            </a:r>
            <a:endParaRPr lang="en-US" dirty="0"/>
          </a:p>
          <a:p>
            <a:r>
              <a:rPr lang="en-US" b="1" dirty="0"/>
              <a:t>4. How long have you been using EBMS-Donor? </a:t>
            </a:r>
            <a:endParaRPr lang="en-US" dirty="0"/>
          </a:p>
          <a:p>
            <a:pPr lvl="0"/>
            <a:r>
              <a:rPr lang="en-US" dirty="0"/>
              <a:t>Less than 3 months </a:t>
            </a:r>
          </a:p>
          <a:p>
            <a:pPr lvl="0"/>
            <a:r>
              <a:rPr lang="en-US" dirty="0"/>
              <a:t>3 to 6 months </a:t>
            </a:r>
          </a:p>
          <a:p>
            <a:pPr lvl="0"/>
            <a:r>
              <a:rPr lang="en-US" dirty="0"/>
              <a:t>6 to 12 months </a:t>
            </a:r>
          </a:p>
          <a:p>
            <a:pPr lvl="0"/>
            <a:r>
              <a:rPr lang="en-US" dirty="0"/>
              <a:t>1 or more years </a:t>
            </a:r>
          </a:p>
          <a:p>
            <a:r>
              <a:rPr lang="en-US" dirty="0"/>
              <a:t> </a:t>
            </a:r>
          </a:p>
          <a:p>
            <a:r>
              <a:rPr lang="en-US" b="1" dirty="0"/>
              <a:t>5. Which of the following describes your PRIMARY functional area at this facility? </a:t>
            </a:r>
            <a:endParaRPr lang="en-US" dirty="0"/>
          </a:p>
          <a:p>
            <a:pPr lvl="0"/>
            <a:r>
              <a:rPr lang="en-US" dirty="0"/>
              <a:t>Blood Donor Center Operations </a:t>
            </a:r>
          </a:p>
          <a:p>
            <a:pPr lvl="0"/>
            <a:r>
              <a:rPr lang="en-US" dirty="0"/>
              <a:t>Laboratory (Unit Testing) </a:t>
            </a:r>
          </a:p>
          <a:p>
            <a:pPr lvl="0"/>
            <a:r>
              <a:rPr lang="en-US" dirty="0"/>
              <a:t>Distribution (Shipping/Receiving) </a:t>
            </a:r>
          </a:p>
          <a:p>
            <a:pPr lvl="0"/>
            <a:r>
              <a:rPr lang="en-US" dirty="0"/>
              <a:t>Other Role: </a:t>
            </a:r>
          </a:p>
          <a:p>
            <a:r>
              <a:rPr lang="en-US" sz="1050" dirty="0">
                <a:solidFill>
                  <a:srgbClr val="000000"/>
                </a:solidFill>
                <a:latin typeface="Calibri" panose="020F050202020403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Calibri" panose="020F0502020204030204" pitchFamily="34" charset="0"/>
            </a:endParaRPr>
          </a:p>
          <a:p>
            <a:pPr>
              <a:spcAft>
                <a:spcPts val="85"/>
              </a:spcAft>
            </a:pPr>
            <a:endParaRPr lang="en-US" sz="12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81500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8135" y="1023155"/>
            <a:ext cx="10455215" cy="707886"/>
          </a:xfrm>
          <a:prstGeom prst="rect">
            <a:avLst/>
          </a:prstGeom>
        </p:spPr>
        <p:txBody>
          <a:bodyPr wrap="square">
            <a:spAutoFit/>
          </a:bodyPr>
          <a:lstStyle/>
          <a:p>
            <a:pPr lvl="0"/>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p>
        </p:txBody>
      </p:sp>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5" name="Rectangle 4"/>
          <p:cNvSpPr/>
          <p:nvPr/>
        </p:nvSpPr>
        <p:spPr>
          <a:xfrm>
            <a:off x="640049" y="40145"/>
            <a:ext cx="11024558" cy="7086555"/>
          </a:xfrm>
          <a:prstGeom prst="rect">
            <a:avLst/>
          </a:prstGeom>
        </p:spPr>
        <p:txBody>
          <a:bodyPr wrap="square">
            <a:spAutoFit/>
          </a:bodyPr>
          <a:lstStyle/>
          <a:p>
            <a:r>
              <a:rPr lang="en-US" b="1" dirty="0"/>
              <a:t>6. How frequently do you use EBMS-DONOR? </a:t>
            </a:r>
            <a:endParaRPr lang="en-US" dirty="0"/>
          </a:p>
          <a:p>
            <a:pPr lvl="0"/>
            <a:r>
              <a:rPr lang="en-US" dirty="0"/>
              <a:t>I have never used EBMS-DONOR – [survey will end at this point] </a:t>
            </a:r>
          </a:p>
          <a:p>
            <a:pPr lvl="0"/>
            <a:r>
              <a:rPr lang="en-US" dirty="0"/>
              <a:t>I no longer use EBMS-DONOR (former user who has stopped using the system) </a:t>
            </a:r>
          </a:p>
          <a:p>
            <a:pPr lvl="0"/>
            <a:r>
              <a:rPr lang="en-US" dirty="0"/>
              <a:t>Infrequent user (does not use the system everyday) </a:t>
            </a:r>
          </a:p>
          <a:p>
            <a:pPr lvl="0"/>
            <a:r>
              <a:rPr lang="en-US" dirty="0"/>
              <a:t>Frequent user (usually uses the system a few times every day) </a:t>
            </a:r>
          </a:p>
          <a:p>
            <a:pPr lvl="0"/>
            <a:r>
              <a:rPr lang="en-US" dirty="0"/>
              <a:t>Very frequent user (consistently uses the system throughout the day) </a:t>
            </a:r>
          </a:p>
          <a:p>
            <a:r>
              <a:rPr lang="en-US" dirty="0"/>
              <a:t> </a:t>
            </a:r>
          </a:p>
          <a:p>
            <a:r>
              <a:rPr lang="en-US" b="1" dirty="0"/>
              <a:t>7. How satisfied are you with: (Scale: Very Satisfied/ Satisfied/ Neither Satisfied nor Dissatisfied/ Dissatisfied/ Very Dissatisfied) </a:t>
            </a:r>
            <a:endParaRPr lang="en-US" dirty="0"/>
          </a:p>
          <a:p>
            <a:pPr lvl="0"/>
            <a:r>
              <a:rPr lang="en-US" dirty="0"/>
              <a:t>System speed </a:t>
            </a:r>
          </a:p>
          <a:p>
            <a:pPr lvl="0"/>
            <a:r>
              <a:rPr lang="en-US" dirty="0"/>
              <a:t>System reliability </a:t>
            </a:r>
          </a:p>
          <a:p>
            <a:pPr lvl="0"/>
            <a:r>
              <a:rPr lang="en-US" dirty="0"/>
              <a:t>System availability </a:t>
            </a:r>
          </a:p>
          <a:p>
            <a:pPr lvl="0"/>
            <a:r>
              <a:rPr lang="en-US" dirty="0"/>
              <a:t>Application connectivity </a:t>
            </a:r>
          </a:p>
          <a:p>
            <a:pPr lvl="0"/>
            <a:r>
              <a:rPr lang="en-US" dirty="0"/>
              <a:t>Helpdesk process </a:t>
            </a:r>
          </a:p>
          <a:p>
            <a:pPr lvl="0"/>
            <a:r>
              <a:rPr lang="en-US" dirty="0"/>
              <a:t>EBMS-DONOR training </a:t>
            </a:r>
          </a:p>
          <a:p>
            <a:pPr lvl="0"/>
            <a:r>
              <a:rPr lang="en-US" dirty="0"/>
              <a:t>EBMS-DONOR training materials </a:t>
            </a:r>
          </a:p>
          <a:p>
            <a:pPr lvl="0"/>
            <a:r>
              <a:rPr lang="en-US" dirty="0"/>
              <a:t>Overall ease of using the system </a:t>
            </a:r>
          </a:p>
          <a:p>
            <a:pPr lvl="0"/>
            <a:r>
              <a:rPr lang="en-US" dirty="0"/>
              <a:t>Overall rating of EBMS-DONOR </a:t>
            </a:r>
          </a:p>
          <a:p>
            <a:r>
              <a:rPr lang="en-US" dirty="0"/>
              <a:t> </a:t>
            </a:r>
          </a:p>
          <a:p>
            <a:r>
              <a:rPr lang="en-US" dirty="0"/>
              <a:t>8. </a:t>
            </a:r>
            <a:r>
              <a:rPr lang="en-US" b="1" dirty="0"/>
              <a:t>Has your organization changed its workflow or business processes to make it easier for you to use EBMS-DONOR? </a:t>
            </a:r>
            <a:endParaRPr lang="en-US" dirty="0"/>
          </a:p>
          <a:p>
            <a:pPr lvl="0"/>
            <a:r>
              <a:rPr lang="en-US" dirty="0"/>
              <a:t>Yes </a:t>
            </a:r>
          </a:p>
          <a:p>
            <a:pPr lvl="0"/>
            <a:r>
              <a:rPr lang="en-US" dirty="0"/>
              <a:t>No </a:t>
            </a:r>
          </a:p>
          <a:p>
            <a:pPr lvl="0"/>
            <a:r>
              <a:rPr lang="en-US" dirty="0"/>
              <a:t>Comments (if yes, please explain): </a:t>
            </a:r>
          </a:p>
          <a:p>
            <a:r>
              <a:rPr lang="en-US" sz="1050" dirty="0">
                <a:solidFill>
                  <a:srgbClr val="000000"/>
                </a:solidFill>
                <a:latin typeface="Calibri" panose="020F050202020403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Calibri" panose="020F0502020204030204" pitchFamily="34" charset="0"/>
            </a:endParaRPr>
          </a:p>
          <a:p>
            <a:pPr>
              <a:spcAft>
                <a:spcPts val="85"/>
              </a:spcAft>
            </a:pPr>
            <a:endParaRPr lang="en-US" sz="12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87410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8135" y="1023155"/>
            <a:ext cx="10455215" cy="707886"/>
          </a:xfrm>
          <a:prstGeom prst="rect">
            <a:avLst/>
          </a:prstGeom>
        </p:spPr>
        <p:txBody>
          <a:bodyPr wrap="square">
            <a:spAutoFit/>
          </a:bodyPr>
          <a:lstStyle/>
          <a:p>
            <a:pPr lvl="0"/>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p>
        </p:txBody>
      </p:sp>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5" name="Rectangle 4"/>
          <p:cNvSpPr/>
          <p:nvPr/>
        </p:nvSpPr>
        <p:spPr>
          <a:xfrm>
            <a:off x="640049" y="40145"/>
            <a:ext cx="11024558" cy="438582"/>
          </a:xfrm>
          <a:prstGeom prst="rect">
            <a:avLst/>
          </a:prstGeom>
        </p:spPr>
        <p:txBody>
          <a:bodyPr wrap="square">
            <a:spAutoFit/>
          </a:bodyPr>
          <a:lstStyle/>
          <a:p>
            <a:r>
              <a:rPr lang="en-US" sz="1050" dirty="0">
                <a:solidFill>
                  <a:srgbClr val="000000"/>
                </a:solidFill>
                <a:latin typeface="Calibri" panose="020F050202020403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Calibri" panose="020F0502020204030204" pitchFamily="34" charset="0"/>
            </a:endParaRPr>
          </a:p>
          <a:p>
            <a:pPr>
              <a:spcAft>
                <a:spcPts val="85"/>
              </a:spcAft>
            </a:pPr>
            <a:endParaRPr lang="en-US" sz="1200" dirty="0">
              <a:solidFill>
                <a:srgbClr val="000000"/>
              </a:solidFill>
              <a:effectLst/>
              <a:latin typeface="Times New Roman" panose="02020603050405020304" pitchFamily="18" charset="0"/>
              <a:ea typeface="Calibri" panose="020F0502020204030204" pitchFamily="34" charset="0"/>
            </a:endParaRPr>
          </a:p>
        </p:txBody>
      </p:sp>
      <p:sp>
        <p:nvSpPr>
          <p:cNvPr id="2" name="Rectangle 1"/>
          <p:cNvSpPr/>
          <p:nvPr/>
        </p:nvSpPr>
        <p:spPr>
          <a:xfrm>
            <a:off x="764771" y="698269"/>
            <a:ext cx="10839796" cy="4401205"/>
          </a:xfrm>
          <a:prstGeom prst="rect">
            <a:avLst/>
          </a:prstGeom>
        </p:spPr>
        <p:txBody>
          <a:bodyPr wrap="square">
            <a:spAutoFit/>
          </a:bodyPr>
          <a:lstStyle/>
          <a:p>
            <a:pPr>
              <a:spcAft>
                <a:spcPts val="85"/>
              </a:spcAft>
            </a:pPr>
            <a:r>
              <a:rPr lang="en-US" b="1" dirty="0">
                <a:solidFill>
                  <a:srgbClr val="000000"/>
                </a:solidFill>
                <a:latin typeface="Calibri" panose="020F0502020204030204" pitchFamily="34" charset="0"/>
                <a:ea typeface="Calibri" panose="020F0502020204030204" pitchFamily="34" charset="0"/>
              </a:rPr>
              <a:t>9. How satisfied are you with the following EBMS-DONOR functions: (Scale: Very Satisfied/ Satisfied/ Neither Satisfied nor Dissatisfied/ Dissatisfied/ Very Dissatisfied)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Donor Registration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Recording Donor Health History Responses/Physical Findings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Managing Donors – Donor Merge, Donor Interdictions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Shipping products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Recording donor comments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Inventory Management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Testing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Manufacturing/Modifying Products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Product Labeling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Product QC Functions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85"/>
              </a:spcAft>
              <a:buFont typeface="Symbol" panose="05050102010706020507" pitchFamily="18" charset="2"/>
              <a:buChar char=""/>
            </a:pPr>
            <a:r>
              <a:rPr lang="en-US" dirty="0">
                <a:solidFill>
                  <a:srgbClr val="000000"/>
                </a:solidFill>
                <a:latin typeface="Calibri" panose="020F0502020204030204" pitchFamily="34" charset="0"/>
                <a:ea typeface="Calibri" panose="020F0502020204030204" pitchFamily="34" charset="0"/>
              </a:rPr>
              <a:t>Comments: </a:t>
            </a:r>
            <a:endParaRPr lang="en-US" sz="2400" dirty="0">
              <a:solidFill>
                <a:srgbClr val="000000"/>
              </a:solidFill>
              <a:latin typeface="Times New Roman" panose="02020603050405020304" pitchFamily="18" charset="0"/>
              <a:ea typeface="Calibri" panose="020F0502020204030204" pitchFamily="34" charset="0"/>
            </a:endParaRPr>
          </a:p>
          <a:p>
            <a:r>
              <a:rPr lang="en-US" dirty="0">
                <a:solidFill>
                  <a:srgbClr val="000000"/>
                </a:solidFill>
                <a:latin typeface="Calibri" panose="020F0502020204030204" pitchFamily="34" charset="0"/>
                <a:ea typeface="Calibri" panose="020F0502020204030204" pitchFamily="34" charset="0"/>
              </a:rPr>
              <a:t> </a:t>
            </a:r>
            <a:endParaRPr lang="en-US" sz="2400" dirty="0">
              <a:solidFill>
                <a:srgbClr val="000000"/>
              </a:solidFill>
              <a:latin typeface="Times New Roman" panose="02020603050405020304" pitchFamily="18" charset="0"/>
              <a:ea typeface="Calibri" panose="020F0502020204030204" pitchFamily="34" charset="0"/>
            </a:endParaRPr>
          </a:p>
          <a:p>
            <a:r>
              <a:rPr lang="en-US" b="1" dirty="0">
                <a:solidFill>
                  <a:srgbClr val="000000"/>
                </a:solidFill>
                <a:latin typeface="Calibri" panose="020F0502020204030204" pitchFamily="34" charset="0"/>
                <a:ea typeface="Calibri" panose="020F0502020204030204" pitchFamily="34" charset="0"/>
              </a:rPr>
              <a:t>10. Any Additional Comments: </a:t>
            </a:r>
            <a:r>
              <a:rPr lang="en-US" dirty="0">
                <a:solidFill>
                  <a:srgbClr val="000000"/>
                </a:solidFill>
                <a:latin typeface="Calibri" panose="020F0502020204030204" pitchFamily="34" charset="0"/>
                <a:ea typeface="Calibri" panose="020F0502020204030204" pitchFamily="34" charset="0"/>
              </a:rPr>
              <a:t>(This will allow for free text answers.)</a:t>
            </a:r>
            <a:endParaRPr lang="en-US" sz="24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3808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297</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Angela N CIV WHS ESD (US)</dc:creator>
  <cp:lastModifiedBy>James, Angela N CIV WHS ESD (US)</cp:lastModifiedBy>
  <cp:revision>12</cp:revision>
  <dcterms:created xsi:type="dcterms:W3CDTF">2019-06-19T13:35:22Z</dcterms:created>
  <dcterms:modified xsi:type="dcterms:W3CDTF">2019-07-31T16:33:04Z</dcterms:modified>
</cp:coreProperties>
</file>