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0" r:id="rId2"/>
    <p:sldId id="256" r:id="rId3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edenheft, Alyson M - APHIS" initials="WAM-A" lastIdx="2" clrIdx="0">
    <p:extLst>
      <p:ext uri="{19B8F6BF-5375-455C-9EA6-DF929625EA0E}">
        <p15:presenceInfo xmlns:p15="http://schemas.microsoft.com/office/powerpoint/2012/main" userId="S-1-5-21-2443529608-3098792306-3041422421-618460" providerId="AD"/>
      </p:ext>
    </p:extLst>
  </p:cmAuthor>
  <p:cmAuthor id="2" name="Urie, Natalie J - APHIS" initials="UNJ-A" lastIdx="5" clrIdx="1">
    <p:extLst>
      <p:ext uri="{19B8F6BF-5375-455C-9EA6-DF929625EA0E}">
        <p15:presenceInfo xmlns:p15="http://schemas.microsoft.com/office/powerpoint/2012/main" userId="S-1-5-21-2443529608-3098792306-3041422421-4173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C76"/>
    <a:srgbClr val="00BDE0"/>
    <a:srgbClr val="519873"/>
    <a:srgbClr val="1A3E26"/>
    <a:srgbClr val="163621"/>
    <a:srgbClr val="E4572E"/>
    <a:srgbClr val="00565F"/>
    <a:srgbClr val="FFD04C"/>
    <a:srgbClr val="F7F7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 snapToGrid="0">
      <p:cViewPr varScale="1">
        <p:scale>
          <a:sx n="125" d="100"/>
          <a:sy n="125" d="100"/>
        </p:scale>
        <p:origin x="12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6912"/>
          </a:xfrm>
          <a:prstGeom prst="rect">
            <a:avLst/>
          </a:prstGeom>
        </p:spPr>
        <p:txBody>
          <a:bodyPr vert="horz" lIns="93277" tIns="46639" rIns="93277" bIns="4663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6912"/>
          </a:xfrm>
          <a:prstGeom prst="rect">
            <a:avLst/>
          </a:prstGeom>
        </p:spPr>
        <p:txBody>
          <a:bodyPr vert="horz" lIns="93277" tIns="46639" rIns="93277" bIns="46639" rtlCol="0"/>
          <a:lstStyle>
            <a:lvl1pPr algn="r">
              <a:defRPr sz="1200"/>
            </a:lvl1pPr>
          </a:lstStyle>
          <a:p>
            <a:fld id="{1585C293-1177-4D35-B4FF-8806F1BD193B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6050" y="1163638"/>
            <a:ext cx="4187825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7" tIns="46639" rIns="93277" bIns="4663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78476"/>
            <a:ext cx="5615940" cy="3664208"/>
          </a:xfrm>
          <a:prstGeom prst="rect">
            <a:avLst/>
          </a:prstGeom>
        </p:spPr>
        <p:txBody>
          <a:bodyPr vert="horz" lIns="93277" tIns="46639" rIns="93277" bIns="4663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5"/>
            <a:ext cx="3041968" cy="466911"/>
          </a:xfrm>
          <a:prstGeom prst="rect">
            <a:avLst/>
          </a:prstGeom>
        </p:spPr>
        <p:txBody>
          <a:bodyPr vert="horz" lIns="93277" tIns="46639" rIns="93277" bIns="4663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5"/>
            <a:ext cx="3041968" cy="466911"/>
          </a:xfrm>
          <a:prstGeom prst="rect">
            <a:avLst/>
          </a:prstGeom>
        </p:spPr>
        <p:txBody>
          <a:bodyPr vert="horz" lIns="93277" tIns="46639" rIns="93277" bIns="46639" rtlCol="0" anchor="b"/>
          <a:lstStyle>
            <a:lvl1pPr algn="r">
              <a:defRPr sz="1200"/>
            </a:lvl1pPr>
          </a:lstStyle>
          <a:p>
            <a:fld id="{2E552CBB-8547-44C2-ADA1-5230ABBA9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13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6050" y="1163638"/>
            <a:ext cx="4187825" cy="3140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52CBB-8547-44C2-ADA1-5230ABBA97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772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6050" y="1163638"/>
            <a:ext cx="4187825" cy="3140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52CBB-8547-44C2-ADA1-5230ABBA977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646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4B08-7EEB-41B0-AF8A-95B9174BCBE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EE5DA-D639-44FF-A4F6-FBD67314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123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4B08-7EEB-41B0-AF8A-95B9174BCBE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EE5DA-D639-44FF-A4F6-FBD67314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029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4B08-7EEB-41B0-AF8A-95B9174BCBE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EE5DA-D639-44FF-A4F6-FBD67314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754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4B08-7EEB-41B0-AF8A-95B9174BCBE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EE5DA-D639-44FF-A4F6-FBD67314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81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4B08-7EEB-41B0-AF8A-95B9174BCBE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EE5DA-D639-44FF-A4F6-FBD67314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169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4B08-7EEB-41B0-AF8A-95B9174BCBE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EE5DA-D639-44FF-A4F6-FBD67314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137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4B08-7EEB-41B0-AF8A-95B9174BCBE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EE5DA-D639-44FF-A4F6-FBD67314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577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4B08-7EEB-41B0-AF8A-95B9174BCBE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EE5DA-D639-44FF-A4F6-FBD67314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706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4B08-7EEB-41B0-AF8A-95B9174BCBE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EE5DA-D639-44FF-A4F6-FBD67314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73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4B08-7EEB-41B0-AF8A-95B9174BCBE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EE5DA-D639-44FF-A4F6-FBD67314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816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4B08-7EEB-41B0-AF8A-95B9174BCBE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EE5DA-D639-44FF-A4F6-FBD67314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872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D4B08-7EEB-41B0-AF8A-95B9174BCBEC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EE5DA-D639-44FF-A4F6-FBD67314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149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aphis.usda.gov/nahms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385" y="888048"/>
            <a:ext cx="9153711" cy="890184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>
                <a:solidFill>
                  <a:srgbClr val="002C76"/>
                </a:solidFill>
                <a:latin typeface="+mn-lt"/>
              </a:rPr>
              <a:t>National Animal Health Monitoring System (NAHMS) </a:t>
            </a:r>
            <a:br>
              <a:rPr lang="en-US" sz="3000" b="1" dirty="0">
                <a:solidFill>
                  <a:srgbClr val="002C76"/>
                </a:solidFill>
                <a:latin typeface="+mn-lt"/>
              </a:rPr>
            </a:br>
            <a:r>
              <a:rPr lang="en-US" sz="3000" b="1" dirty="0">
                <a:solidFill>
                  <a:srgbClr val="002C76"/>
                </a:solidFill>
                <a:latin typeface="+mn-lt"/>
              </a:rPr>
              <a:t>2019 Goat Study Timeline</a:t>
            </a:r>
          </a:p>
        </p:txBody>
      </p:sp>
      <p:sp>
        <p:nvSpPr>
          <p:cNvPr id="8" name="Freeform 7"/>
          <p:cNvSpPr/>
          <p:nvPr/>
        </p:nvSpPr>
        <p:spPr>
          <a:xfrm>
            <a:off x="205173" y="2486476"/>
            <a:ext cx="2166316" cy="939241"/>
          </a:xfrm>
          <a:custGeom>
            <a:avLst/>
            <a:gdLst>
              <a:gd name="connsiteX0" fmla="*/ 0 w 3645544"/>
              <a:gd name="connsiteY0" fmla="*/ 0 h 1134000"/>
              <a:gd name="connsiteX1" fmla="*/ 3078544 w 3645544"/>
              <a:gd name="connsiteY1" fmla="*/ 0 h 1134000"/>
              <a:gd name="connsiteX2" fmla="*/ 3645544 w 3645544"/>
              <a:gd name="connsiteY2" fmla="*/ 567000 h 1134000"/>
              <a:gd name="connsiteX3" fmla="*/ 3078544 w 3645544"/>
              <a:gd name="connsiteY3" fmla="*/ 1134000 h 1134000"/>
              <a:gd name="connsiteX4" fmla="*/ 0 w 3645544"/>
              <a:gd name="connsiteY4" fmla="*/ 1134000 h 1134000"/>
              <a:gd name="connsiteX5" fmla="*/ 567000 w 3645544"/>
              <a:gd name="connsiteY5" fmla="*/ 567000 h 1134000"/>
              <a:gd name="connsiteX6" fmla="*/ 0 w 3645544"/>
              <a:gd name="connsiteY6" fmla="*/ 0 h 113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45544" h="1134000">
                <a:moveTo>
                  <a:pt x="0" y="0"/>
                </a:moveTo>
                <a:lnTo>
                  <a:pt x="3078544" y="0"/>
                </a:lnTo>
                <a:lnTo>
                  <a:pt x="3645544" y="567000"/>
                </a:lnTo>
                <a:lnTo>
                  <a:pt x="3078544" y="1134000"/>
                </a:lnTo>
                <a:lnTo>
                  <a:pt x="0" y="1134000"/>
                </a:lnTo>
                <a:lnTo>
                  <a:pt x="567000" y="567000"/>
                </a:lnTo>
                <a:lnTo>
                  <a:pt x="0" y="0"/>
                </a:lnTo>
                <a:close/>
              </a:path>
            </a:pathLst>
          </a:custGeom>
          <a:solidFill>
            <a:srgbClr val="00BDE0"/>
          </a:solidFill>
          <a:ln w="38100"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0264" tIns="35005" rIns="460255" bIns="35005" numCol="1" spcCol="1270" anchor="ctr" anchorCtr="0">
            <a:noAutofit/>
          </a:bodyPr>
          <a:lstStyle/>
          <a:p>
            <a:pPr algn="ctr" defTabSz="116682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dirty="0" smtClean="0">
                <a:solidFill>
                  <a:schemeClr val="bg1"/>
                </a:solidFill>
              </a:rPr>
              <a:t>NASS</a:t>
            </a:r>
            <a:r>
              <a:rPr lang="en-US" sz="2400" b="1" baseline="30000" dirty="0" smtClean="0">
                <a:solidFill>
                  <a:schemeClr val="bg1"/>
                </a:solidFill>
              </a:rPr>
              <a:t>1</a:t>
            </a:r>
            <a:r>
              <a:rPr lang="en-US" sz="2400" b="1" dirty="0" smtClean="0">
                <a:solidFill>
                  <a:schemeClr val="bg1"/>
                </a:solidFill>
              </a:rPr>
              <a:t> Visit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133901" y="3706301"/>
            <a:ext cx="2159445" cy="2259140"/>
          </a:xfrm>
          <a:custGeom>
            <a:avLst/>
            <a:gdLst>
              <a:gd name="connsiteX0" fmla="*/ 0 w 2916435"/>
              <a:gd name="connsiteY0" fmla="*/ 0 h 3012187"/>
              <a:gd name="connsiteX1" fmla="*/ 2916435 w 2916435"/>
              <a:gd name="connsiteY1" fmla="*/ 0 h 3012187"/>
              <a:gd name="connsiteX2" fmla="*/ 2916435 w 2916435"/>
              <a:gd name="connsiteY2" fmla="*/ 3012187 h 3012187"/>
              <a:gd name="connsiteX3" fmla="*/ 0 w 2916435"/>
              <a:gd name="connsiteY3" fmla="*/ 3012187 h 3012187"/>
              <a:gd name="connsiteX4" fmla="*/ 0 w 2916435"/>
              <a:gd name="connsiteY4" fmla="*/ 0 h 3012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16435" h="3012187">
                <a:moveTo>
                  <a:pt x="0" y="0"/>
                </a:moveTo>
                <a:lnTo>
                  <a:pt x="2916435" y="0"/>
                </a:lnTo>
                <a:lnTo>
                  <a:pt x="2916435" y="3012187"/>
                </a:lnTo>
                <a:lnTo>
                  <a:pt x="0" y="301218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marL="171452" lvl="1" indent="-171452" defTabSz="666758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350" b="1" dirty="0">
                <a:solidFill>
                  <a:srgbClr val="002C76"/>
                </a:solidFill>
              </a:rPr>
              <a:t>General Goat Management </a:t>
            </a:r>
            <a:r>
              <a:rPr lang="en-US" sz="1350" b="1" dirty="0" smtClean="0">
                <a:solidFill>
                  <a:srgbClr val="002C76"/>
                </a:solidFill>
              </a:rPr>
              <a:t>Questionnaire</a:t>
            </a:r>
            <a:endParaRPr lang="en-US" sz="1350" b="1" dirty="0">
              <a:solidFill>
                <a:srgbClr val="002C76"/>
              </a:solidFill>
            </a:endParaRPr>
          </a:p>
          <a:p>
            <a:pPr marL="171452" lvl="1" indent="-171452" defTabSz="666758">
              <a:lnSpc>
                <a:spcPct val="90000"/>
              </a:lnSpc>
              <a:spcBef>
                <a:spcPct val="0"/>
              </a:spcBef>
              <a:buChar char="••"/>
            </a:pPr>
            <a:r>
              <a:rPr lang="en-US" sz="1350" b="1" dirty="0">
                <a:solidFill>
                  <a:srgbClr val="002C76"/>
                </a:solidFill>
              </a:rPr>
              <a:t>Consent </a:t>
            </a:r>
            <a:r>
              <a:rPr lang="en-US" sz="1350" b="1" dirty="0" smtClean="0">
                <a:solidFill>
                  <a:srgbClr val="002C76"/>
                </a:solidFill>
              </a:rPr>
              <a:t>Form</a:t>
            </a:r>
            <a:r>
              <a:rPr lang="en-US" sz="1350" b="1" baseline="30000" dirty="0">
                <a:solidFill>
                  <a:srgbClr val="002C76"/>
                </a:solidFill>
              </a:rPr>
              <a:t>2</a:t>
            </a:r>
          </a:p>
        </p:txBody>
      </p:sp>
      <p:sp>
        <p:nvSpPr>
          <p:cNvPr id="10" name="Freeform 9"/>
          <p:cNvSpPr/>
          <p:nvPr/>
        </p:nvSpPr>
        <p:spPr>
          <a:xfrm>
            <a:off x="2693727" y="2486476"/>
            <a:ext cx="3735763" cy="939241"/>
          </a:xfrm>
          <a:custGeom>
            <a:avLst/>
            <a:gdLst>
              <a:gd name="connsiteX0" fmla="*/ 0 w 3645544"/>
              <a:gd name="connsiteY0" fmla="*/ 0 h 1134000"/>
              <a:gd name="connsiteX1" fmla="*/ 3078544 w 3645544"/>
              <a:gd name="connsiteY1" fmla="*/ 0 h 1134000"/>
              <a:gd name="connsiteX2" fmla="*/ 3645544 w 3645544"/>
              <a:gd name="connsiteY2" fmla="*/ 567000 h 1134000"/>
              <a:gd name="connsiteX3" fmla="*/ 3078544 w 3645544"/>
              <a:gd name="connsiteY3" fmla="*/ 1134000 h 1134000"/>
              <a:gd name="connsiteX4" fmla="*/ 0 w 3645544"/>
              <a:gd name="connsiteY4" fmla="*/ 1134000 h 1134000"/>
              <a:gd name="connsiteX5" fmla="*/ 567000 w 3645544"/>
              <a:gd name="connsiteY5" fmla="*/ 567000 h 1134000"/>
              <a:gd name="connsiteX6" fmla="*/ 0 w 3645544"/>
              <a:gd name="connsiteY6" fmla="*/ 0 h 113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45544" h="1134000">
                <a:moveTo>
                  <a:pt x="0" y="0"/>
                </a:moveTo>
                <a:lnTo>
                  <a:pt x="3078544" y="0"/>
                </a:lnTo>
                <a:lnTo>
                  <a:pt x="3645544" y="567000"/>
                </a:lnTo>
                <a:lnTo>
                  <a:pt x="3078544" y="1134000"/>
                </a:lnTo>
                <a:lnTo>
                  <a:pt x="0" y="1134000"/>
                </a:lnTo>
                <a:lnTo>
                  <a:pt x="567000" y="567000"/>
                </a:lnTo>
                <a:lnTo>
                  <a:pt x="0" y="0"/>
                </a:lnTo>
                <a:close/>
              </a:path>
            </a:pathLst>
          </a:custGeom>
          <a:solidFill>
            <a:srgbClr val="519873"/>
          </a:solidFill>
          <a:ln w="38100"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0264" tIns="35005" rIns="460255" bIns="35005" numCol="1" spcCol="1270" anchor="ctr" anchorCtr="0">
            <a:noAutofit/>
          </a:bodyPr>
          <a:lstStyle/>
          <a:p>
            <a:pPr algn="ctr" defTabSz="116682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dirty="0" smtClean="0">
                <a:solidFill>
                  <a:schemeClr val="bg1"/>
                </a:solidFill>
              </a:rPr>
              <a:t>Veterinary Services (VS) Visit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2714510" y="3706303"/>
            <a:ext cx="3714980" cy="2259140"/>
          </a:xfrm>
          <a:custGeom>
            <a:avLst/>
            <a:gdLst>
              <a:gd name="connsiteX0" fmla="*/ 0 w 2916435"/>
              <a:gd name="connsiteY0" fmla="*/ 0 h 3012187"/>
              <a:gd name="connsiteX1" fmla="*/ 2916435 w 2916435"/>
              <a:gd name="connsiteY1" fmla="*/ 0 h 3012187"/>
              <a:gd name="connsiteX2" fmla="*/ 2916435 w 2916435"/>
              <a:gd name="connsiteY2" fmla="*/ 3012187 h 3012187"/>
              <a:gd name="connsiteX3" fmla="*/ 0 w 2916435"/>
              <a:gd name="connsiteY3" fmla="*/ 3012187 h 3012187"/>
              <a:gd name="connsiteX4" fmla="*/ 0 w 2916435"/>
              <a:gd name="connsiteY4" fmla="*/ 0 h 3012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16435" h="3012187">
                <a:moveTo>
                  <a:pt x="0" y="0"/>
                </a:moveTo>
                <a:lnTo>
                  <a:pt x="2916435" y="0"/>
                </a:lnTo>
                <a:lnTo>
                  <a:pt x="2916435" y="3012187"/>
                </a:lnTo>
                <a:lnTo>
                  <a:pt x="0" y="301218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marL="171452" lvl="1" indent="-171452" defTabSz="666758">
              <a:lnSpc>
                <a:spcPct val="90000"/>
              </a:lnSpc>
              <a:spcBef>
                <a:spcPct val="0"/>
              </a:spcBef>
              <a:buChar char="••"/>
            </a:pPr>
            <a:r>
              <a:rPr lang="en-US" sz="1350" b="1" dirty="0">
                <a:solidFill>
                  <a:srgbClr val="002C76"/>
                </a:solidFill>
              </a:rPr>
              <a:t>Producer </a:t>
            </a:r>
            <a:r>
              <a:rPr lang="en-US" sz="1350" b="1" dirty="0" smtClean="0">
                <a:solidFill>
                  <a:srgbClr val="002C76"/>
                </a:solidFill>
              </a:rPr>
              <a:t>Agreement</a:t>
            </a:r>
            <a:r>
              <a:rPr lang="en-US" sz="1350" b="1" baseline="30000" dirty="0">
                <a:solidFill>
                  <a:srgbClr val="002C76"/>
                </a:solidFill>
              </a:rPr>
              <a:t>3</a:t>
            </a:r>
          </a:p>
          <a:p>
            <a:pPr marL="171452" lvl="1" indent="-171452" defTabSz="666758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350" b="1" dirty="0" smtClean="0">
                <a:solidFill>
                  <a:srgbClr val="002C76"/>
                </a:solidFill>
              </a:rPr>
              <a:t>VS Questionnaire</a:t>
            </a:r>
            <a:endParaRPr lang="en-US" sz="1350" b="1" dirty="0">
              <a:solidFill>
                <a:srgbClr val="002C76"/>
              </a:solidFill>
            </a:endParaRPr>
          </a:p>
          <a:p>
            <a:pPr marL="171452" lvl="1" indent="-171452" defTabSz="666758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350" b="1" dirty="0" err="1">
                <a:solidFill>
                  <a:srgbClr val="002C76"/>
                </a:solidFill>
              </a:rPr>
              <a:t>Agritourism</a:t>
            </a:r>
            <a:r>
              <a:rPr lang="en-US" sz="1350" b="1" dirty="0">
                <a:solidFill>
                  <a:srgbClr val="002C76"/>
                </a:solidFill>
              </a:rPr>
              <a:t> Questionnaire (if applicable)</a:t>
            </a:r>
          </a:p>
          <a:p>
            <a:pPr marL="171452" lvl="1" indent="-171452" defTabSz="666758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Char char="••"/>
            </a:pPr>
            <a:r>
              <a:rPr lang="en-US" sz="1350" b="1" dirty="0">
                <a:solidFill>
                  <a:srgbClr val="002C76"/>
                </a:solidFill>
              </a:rPr>
              <a:t>Biologic Testing:</a:t>
            </a:r>
            <a:endParaRPr lang="en-US" sz="1350" b="1" baseline="30000" dirty="0">
              <a:solidFill>
                <a:srgbClr val="002C76"/>
              </a:solidFill>
            </a:endParaRPr>
          </a:p>
          <a:p>
            <a:pPr marL="85726" lvl="2" defTabSz="46673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100" b="1" dirty="0">
                <a:solidFill>
                  <a:srgbClr val="002C76"/>
                </a:solidFill>
              </a:rPr>
              <a:t>Internal Parasite Test: </a:t>
            </a:r>
            <a:r>
              <a:rPr lang="en-US" sz="1100" dirty="0">
                <a:solidFill>
                  <a:srgbClr val="002C76"/>
                </a:solidFill>
              </a:rPr>
              <a:t>Pre- and post-deworming fecal egg counts and egg count reduction tests will give you information about </a:t>
            </a:r>
            <a:r>
              <a:rPr lang="en-US" sz="1100" dirty="0" err="1">
                <a:solidFill>
                  <a:srgbClr val="002C76"/>
                </a:solidFill>
              </a:rPr>
              <a:t>dewormer</a:t>
            </a:r>
            <a:r>
              <a:rPr lang="en-US" sz="1100" dirty="0">
                <a:solidFill>
                  <a:srgbClr val="002C76"/>
                </a:solidFill>
              </a:rPr>
              <a:t> resistance on your operation. Do not deworm 60 days prior to VS Visit.</a:t>
            </a:r>
          </a:p>
          <a:p>
            <a:pPr marL="85726" lvl="2" defTabSz="46673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100" b="1" dirty="0" err="1">
                <a:solidFill>
                  <a:srgbClr val="002C76"/>
                </a:solidFill>
              </a:rPr>
              <a:t>Scrapie</a:t>
            </a:r>
            <a:r>
              <a:rPr lang="en-US" sz="1100" b="1" dirty="0">
                <a:solidFill>
                  <a:srgbClr val="002C76"/>
                </a:solidFill>
              </a:rPr>
              <a:t> Genetic Test: </a:t>
            </a:r>
            <a:r>
              <a:rPr lang="en-US" sz="1100" dirty="0">
                <a:solidFill>
                  <a:srgbClr val="002C76"/>
                </a:solidFill>
              </a:rPr>
              <a:t>DNA based blood test to identify genetic resistance/susceptibility to </a:t>
            </a:r>
            <a:r>
              <a:rPr lang="en-US" sz="1100" dirty="0" err="1">
                <a:solidFill>
                  <a:srgbClr val="002C76"/>
                </a:solidFill>
              </a:rPr>
              <a:t>scrapie</a:t>
            </a:r>
            <a:r>
              <a:rPr lang="en-US" sz="1100" dirty="0">
                <a:solidFill>
                  <a:srgbClr val="002C76"/>
                </a:solidFill>
              </a:rPr>
              <a:t>.</a:t>
            </a:r>
            <a:endParaRPr lang="en-US" sz="1100" b="1" dirty="0">
              <a:solidFill>
                <a:srgbClr val="002C76"/>
              </a:solidFill>
            </a:endParaRPr>
          </a:p>
          <a:p>
            <a:pPr marL="85726" lvl="2" defTabSz="46673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100" b="1" dirty="0">
                <a:solidFill>
                  <a:srgbClr val="002C76"/>
                </a:solidFill>
              </a:rPr>
              <a:t>Enteric </a:t>
            </a:r>
            <a:r>
              <a:rPr lang="en-US" sz="1100" b="1" dirty="0" smtClean="0">
                <a:solidFill>
                  <a:srgbClr val="002C76"/>
                </a:solidFill>
              </a:rPr>
              <a:t>Microbe Test</a:t>
            </a:r>
            <a:r>
              <a:rPr lang="en-US" sz="1100" b="1" dirty="0">
                <a:solidFill>
                  <a:srgbClr val="002C76"/>
                </a:solidFill>
              </a:rPr>
              <a:t>: </a:t>
            </a:r>
            <a:r>
              <a:rPr lang="en-US" sz="1100" dirty="0" smtClean="0">
                <a:solidFill>
                  <a:srgbClr val="002C76"/>
                </a:solidFill>
              </a:rPr>
              <a:t>Detection of </a:t>
            </a:r>
            <a:r>
              <a:rPr lang="en-US" sz="1100" i="1" dirty="0" smtClean="0">
                <a:solidFill>
                  <a:srgbClr val="002C76"/>
                </a:solidFill>
              </a:rPr>
              <a:t>E</a:t>
            </a:r>
            <a:r>
              <a:rPr lang="en-US" sz="1100" i="1" dirty="0">
                <a:solidFill>
                  <a:srgbClr val="002C76"/>
                </a:solidFill>
              </a:rPr>
              <a:t>. coli</a:t>
            </a:r>
            <a:r>
              <a:rPr lang="en-US" sz="1100" dirty="0">
                <a:solidFill>
                  <a:srgbClr val="002C76"/>
                </a:solidFill>
              </a:rPr>
              <a:t>, </a:t>
            </a:r>
            <a:r>
              <a:rPr lang="en-US" sz="1100" i="1" dirty="0">
                <a:solidFill>
                  <a:srgbClr val="002C76"/>
                </a:solidFill>
              </a:rPr>
              <a:t>Salmonella</a:t>
            </a:r>
            <a:r>
              <a:rPr lang="en-US" sz="1100" dirty="0">
                <a:solidFill>
                  <a:srgbClr val="002C76"/>
                </a:solidFill>
              </a:rPr>
              <a:t>, </a:t>
            </a:r>
            <a:r>
              <a:rPr lang="en-US" sz="1100" i="1" dirty="0">
                <a:solidFill>
                  <a:srgbClr val="002C76"/>
                </a:solidFill>
              </a:rPr>
              <a:t>Campylobacter</a:t>
            </a:r>
            <a:r>
              <a:rPr lang="en-US" sz="1100" dirty="0">
                <a:solidFill>
                  <a:srgbClr val="002C76"/>
                </a:solidFill>
              </a:rPr>
              <a:t>, </a:t>
            </a:r>
            <a:r>
              <a:rPr lang="en-US" sz="1100" i="1" dirty="0" smtClean="0">
                <a:solidFill>
                  <a:srgbClr val="002C76"/>
                </a:solidFill>
              </a:rPr>
              <a:t>Giardia,</a:t>
            </a:r>
            <a:r>
              <a:rPr lang="en-US" sz="1100" dirty="0" smtClean="0">
                <a:solidFill>
                  <a:srgbClr val="002C76"/>
                </a:solidFill>
              </a:rPr>
              <a:t> </a:t>
            </a:r>
            <a:r>
              <a:rPr lang="en-US" sz="1100" dirty="0">
                <a:solidFill>
                  <a:srgbClr val="002C76"/>
                </a:solidFill>
              </a:rPr>
              <a:t>and </a:t>
            </a:r>
            <a:r>
              <a:rPr lang="en-US" sz="1100" i="1" dirty="0">
                <a:solidFill>
                  <a:srgbClr val="002C76"/>
                </a:solidFill>
              </a:rPr>
              <a:t>Cryptosporidium</a:t>
            </a:r>
            <a:r>
              <a:rPr lang="en-US" sz="1100" dirty="0">
                <a:solidFill>
                  <a:srgbClr val="002C76"/>
                </a:solidFill>
              </a:rPr>
              <a:t> in your goats</a:t>
            </a:r>
            <a:r>
              <a:rPr lang="en-US" sz="1100" dirty="0"/>
              <a:t>.</a:t>
            </a:r>
          </a:p>
          <a:p>
            <a:pPr marL="85726" lvl="2" defTabSz="46673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100" b="1" i="1" dirty="0">
                <a:solidFill>
                  <a:srgbClr val="002C76"/>
                </a:solidFill>
              </a:rPr>
              <a:t>Mycoplasma </a:t>
            </a:r>
            <a:r>
              <a:rPr lang="en-US" sz="1100" b="1" i="1" dirty="0" err="1">
                <a:solidFill>
                  <a:srgbClr val="002C76"/>
                </a:solidFill>
              </a:rPr>
              <a:t>ovipneumoniae</a:t>
            </a:r>
            <a:r>
              <a:rPr lang="en-US" sz="1100" b="1" i="1" dirty="0">
                <a:solidFill>
                  <a:srgbClr val="002C76"/>
                </a:solidFill>
              </a:rPr>
              <a:t> (</a:t>
            </a:r>
            <a:r>
              <a:rPr lang="en-US" sz="1100" b="1" dirty="0" smtClean="0">
                <a:solidFill>
                  <a:srgbClr val="002C76"/>
                </a:solidFill>
              </a:rPr>
              <a:t>M. </a:t>
            </a:r>
            <a:r>
              <a:rPr lang="en-US" sz="1100" b="1" dirty="0" err="1" smtClean="0">
                <a:solidFill>
                  <a:srgbClr val="002C76"/>
                </a:solidFill>
              </a:rPr>
              <a:t>ovi</a:t>
            </a:r>
            <a:r>
              <a:rPr lang="en-US" sz="1100" b="1" i="1" dirty="0">
                <a:solidFill>
                  <a:srgbClr val="002C76"/>
                </a:solidFill>
              </a:rPr>
              <a:t>) </a:t>
            </a:r>
            <a:r>
              <a:rPr lang="en-US" sz="1100" b="1" dirty="0">
                <a:solidFill>
                  <a:srgbClr val="002C76"/>
                </a:solidFill>
              </a:rPr>
              <a:t>Test: </a:t>
            </a:r>
            <a:r>
              <a:rPr lang="en-US" sz="1100" dirty="0">
                <a:solidFill>
                  <a:srgbClr val="002C76"/>
                </a:solidFill>
              </a:rPr>
              <a:t>Nasal swab to test for the bacterium </a:t>
            </a:r>
            <a:r>
              <a:rPr lang="en-US" sz="1100" dirty="0" smtClean="0">
                <a:solidFill>
                  <a:srgbClr val="002C76"/>
                </a:solidFill>
              </a:rPr>
              <a:t>M. </a:t>
            </a:r>
            <a:r>
              <a:rPr lang="en-US" sz="1100" dirty="0" err="1" smtClean="0">
                <a:solidFill>
                  <a:srgbClr val="002C76"/>
                </a:solidFill>
              </a:rPr>
              <a:t>ovi</a:t>
            </a:r>
            <a:r>
              <a:rPr lang="en-US" sz="1100" dirty="0">
                <a:solidFill>
                  <a:srgbClr val="002C76"/>
                </a:solidFill>
              </a:rPr>
              <a:t>.</a:t>
            </a:r>
          </a:p>
        </p:txBody>
      </p:sp>
      <p:sp>
        <p:nvSpPr>
          <p:cNvPr id="12" name="Freeform 11"/>
          <p:cNvSpPr/>
          <p:nvPr/>
        </p:nvSpPr>
        <p:spPr>
          <a:xfrm>
            <a:off x="6772511" y="2486476"/>
            <a:ext cx="2167128" cy="939241"/>
          </a:xfrm>
          <a:custGeom>
            <a:avLst/>
            <a:gdLst>
              <a:gd name="connsiteX0" fmla="*/ 0 w 3645544"/>
              <a:gd name="connsiteY0" fmla="*/ 0 h 1134000"/>
              <a:gd name="connsiteX1" fmla="*/ 3078544 w 3645544"/>
              <a:gd name="connsiteY1" fmla="*/ 0 h 1134000"/>
              <a:gd name="connsiteX2" fmla="*/ 3645544 w 3645544"/>
              <a:gd name="connsiteY2" fmla="*/ 567000 h 1134000"/>
              <a:gd name="connsiteX3" fmla="*/ 3078544 w 3645544"/>
              <a:gd name="connsiteY3" fmla="*/ 1134000 h 1134000"/>
              <a:gd name="connsiteX4" fmla="*/ 0 w 3645544"/>
              <a:gd name="connsiteY4" fmla="*/ 1134000 h 1134000"/>
              <a:gd name="connsiteX5" fmla="*/ 567000 w 3645544"/>
              <a:gd name="connsiteY5" fmla="*/ 567000 h 1134000"/>
              <a:gd name="connsiteX6" fmla="*/ 0 w 3645544"/>
              <a:gd name="connsiteY6" fmla="*/ 0 h 113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45544" h="1134000">
                <a:moveTo>
                  <a:pt x="0" y="0"/>
                </a:moveTo>
                <a:lnTo>
                  <a:pt x="3078544" y="0"/>
                </a:lnTo>
                <a:lnTo>
                  <a:pt x="3645544" y="567000"/>
                </a:lnTo>
                <a:lnTo>
                  <a:pt x="3078544" y="1134000"/>
                </a:lnTo>
                <a:lnTo>
                  <a:pt x="0" y="1134000"/>
                </a:lnTo>
                <a:lnTo>
                  <a:pt x="567000" y="567000"/>
                </a:lnTo>
                <a:lnTo>
                  <a:pt x="0" y="0"/>
                </a:lnTo>
                <a:close/>
              </a:path>
            </a:pathLst>
          </a:custGeom>
          <a:solidFill>
            <a:srgbClr val="002C76"/>
          </a:solidFill>
          <a:ln w="38100"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30264" tIns="35005" rIns="460255" bIns="35005" numCol="1" spcCol="1270" anchor="ctr" anchorCtr="0">
            <a:noAutofit/>
          </a:bodyPr>
          <a:lstStyle/>
          <a:p>
            <a:pPr algn="ctr" defTabSz="116682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dirty="0">
                <a:solidFill>
                  <a:schemeClr val="bg1"/>
                </a:solidFill>
              </a:rPr>
              <a:t>Reports</a:t>
            </a:r>
            <a:endParaRPr lang="en-US" sz="3000" b="1" dirty="0">
              <a:solidFill>
                <a:schemeClr val="bg1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6753587" y="3706303"/>
            <a:ext cx="2187326" cy="2259140"/>
          </a:xfrm>
          <a:custGeom>
            <a:avLst/>
            <a:gdLst>
              <a:gd name="connsiteX0" fmla="*/ 0 w 2916435"/>
              <a:gd name="connsiteY0" fmla="*/ 0 h 3012187"/>
              <a:gd name="connsiteX1" fmla="*/ 2916435 w 2916435"/>
              <a:gd name="connsiteY1" fmla="*/ 0 h 3012187"/>
              <a:gd name="connsiteX2" fmla="*/ 2916435 w 2916435"/>
              <a:gd name="connsiteY2" fmla="*/ 3012187 h 3012187"/>
              <a:gd name="connsiteX3" fmla="*/ 0 w 2916435"/>
              <a:gd name="connsiteY3" fmla="*/ 3012187 h 3012187"/>
              <a:gd name="connsiteX4" fmla="*/ 0 w 2916435"/>
              <a:gd name="connsiteY4" fmla="*/ 0 h 3012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16435" h="3012187">
                <a:moveTo>
                  <a:pt x="0" y="0"/>
                </a:moveTo>
                <a:lnTo>
                  <a:pt x="2916435" y="0"/>
                </a:lnTo>
                <a:lnTo>
                  <a:pt x="2916435" y="3012187"/>
                </a:lnTo>
                <a:lnTo>
                  <a:pt x="0" y="3012187"/>
                </a:lnTo>
                <a:lnTo>
                  <a:pt x="0" y="0"/>
                </a:lnTo>
                <a:close/>
              </a:path>
            </a:pathLst>
          </a:custGeom>
          <a:ln w="38100">
            <a:noFill/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marL="171452" lvl="1" indent="-171452" defTabSz="666758">
              <a:lnSpc>
                <a:spcPct val="90000"/>
              </a:lnSpc>
              <a:spcBef>
                <a:spcPct val="0"/>
              </a:spcBef>
              <a:buChar char="••"/>
            </a:pPr>
            <a:r>
              <a:rPr lang="en-US" sz="1350" b="1" dirty="0">
                <a:solidFill>
                  <a:srgbClr val="002C76"/>
                </a:solidFill>
              </a:rPr>
              <a:t>Producer Reports: </a:t>
            </a:r>
            <a:r>
              <a:rPr lang="en-US" sz="1100" dirty="0">
                <a:solidFill>
                  <a:srgbClr val="002C76"/>
                </a:solidFill>
              </a:rPr>
              <a:t>Operation specific biologic results mailed to the producers </a:t>
            </a:r>
            <a:r>
              <a:rPr lang="en-US" sz="1100" dirty="0" smtClean="0">
                <a:solidFill>
                  <a:srgbClr val="002C76"/>
                </a:solidFill>
              </a:rPr>
              <a:t>approximately 3 </a:t>
            </a:r>
            <a:r>
              <a:rPr lang="en-US" sz="1100" dirty="0">
                <a:solidFill>
                  <a:srgbClr val="002C76"/>
                </a:solidFill>
              </a:rPr>
              <a:t>months post-collection</a:t>
            </a:r>
          </a:p>
          <a:p>
            <a:pPr marL="171452" lvl="1" indent="-171452" defTabSz="666758">
              <a:lnSpc>
                <a:spcPct val="90000"/>
              </a:lnSpc>
              <a:spcBef>
                <a:spcPct val="0"/>
              </a:spcBef>
              <a:buChar char="••"/>
            </a:pPr>
            <a:r>
              <a:rPr lang="en-US" sz="1350" b="1" dirty="0">
                <a:solidFill>
                  <a:srgbClr val="002C76"/>
                </a:solidFill>
              </a:rPr>
              <a:t>Data </a:t>
            </a:r>
            <a:r>
              <a:rPr lang="en-US" sz="1350" b="1" dirty="0" smtClean="0">
                <a:solidFill>
                  <a:srgbClr val="002C76"/>
                </a:solidFill>
              </a:rPr>
              <a:t>Analysis</a:t>
            </a:r>
            <a:endParaRPr lang="en-US" sz="1350" b="1" dirty="0">
              <a:solidFill>
                <a:srgbClr val="002C76"/>
              </a:solidFill>
            </a:endParaRPr>
          </a:p>
          <a:p>
            <a:pPr marL="171452" lvl="1" indent="-171452" defTabSz="666758">
              <a:lnSpc>
                <a:spcPct val="90000"/>
              </a:lnSpc>
              <a:spcBef>
                <a:spcPct val="0"/>
              </a:spcBef>
              <a:buChar char="••"/>
            </a:pPr>
            <a:r>
              <a:rPr lang="en-US" sz="1350" b="1" dirty="0">
                <a:solidFill>
                  <a:srgbClr val="002C76"/>
                </a:solidFill>
              </a:rPr>
              <a:t>Descriptive Reports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1067" y="1912465"/>
            <a:ext cx="1960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C76"/>
                </a:solidFill>
              </a:rPr>
              <a:t>July - August 2019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41241" y="1912465"/>
            <a:ext cx="3261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C76"/>
                </a:solidFill>
              </a:rPr>
              <a:t>September - December 2019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21240" y="1912465"/>
            <a:ext cx="23010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C76"/>
                </a:solidFill>
              </a:rPr>
              <a:t>December 2019 - onwards</a:t>
            </a:r>
          </a:p>
        </p:txBody>
      </p:sp>
      <p:sp>
        <p:nvSpPr>
          <p:cNvPr id="4" name="AutoShape 2" descr="Image result for USDA logo"/>
          <p:cNvSpPr>
            <a:spLocks noChangeAspect="1" noChangeArrowheads="1"/>
          </p:cNvSpPr>
          <p:nvPr/>
        </p:nvSpPr>
        <p:spPr bwMode="auto">
          <a:xfrm>
            <a:off x="116681" y="748904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5" name="AutoShape 4" descr="Image result for USDA logo"/>
          <p:cNvSpPr>
            <a:spLocks noChangeAspect="1" noChangeArrowheads="1"/>
          </p:cNvSpPr>
          <p:nvPr/>
        </p:nvSpPr>
        <p:spPr bwMode="auto">
          <a:xfrm>
            <a:off x="230981" y="863205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pic>
        <p:nvPicPr>
          <p:cNvPr id="14" name="Picture 10436" descr="USDA art 0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84" y="8852"/>
            <a:ext cx="1059600" cy="725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74421" y="5329454"/>
            <a:ext cx="964022" cy="967204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6704286" y="6298338"/>
            <a:ext cx="2443185" cy="553272"/>
          </a:xfrm>
          <a:prstGeom prst="rect">
            <a:avLst/>
          </a:prstGeom>
          <a:solidFill>
            <a:srgbClr val="5198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dirty="0"/>
              <a:t>To learn more and access reports, visit </a:t>
            </a:r>
            <a:r>
              <a:rPr lang="en-US" sz="1050" dirty="0">
                <a:hlinkClick r:id="rId5"/>
              </a:rPr>
              <a:t>www.aphis.usda.gov/nahms</a:t>
            </a:r>
            <a:r>
              <a:rPr lang="en-US" sz="1050" dirty="0"/>
              <a:t> or scan the QR code above. 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" y="5961019"/>
            <a:ext cx="1908412" cy="89059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8876" y="4835871"/>
            <a:ext cx="208667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aseline="30000" dirty="0" smtClean="0">
                <a:solidFill>
                  <a:srgbClr val="002C76"/>
                </a:solidFill>
              </a:rPr>
              <a:t>1</a:t>
            </a:r>
            <a:r>
              <a:rPr lang="en-US" sz="1000" dirty="0" smtClean="0">
                <a:solidFill>
                  <a:srgbClr val="002C76"/>
                </a:solidFill>
              </a:rPr>
              <a:t>National </a:t>
            </a:r>
            <a:r>
              <a:rPr lang="en-US" sz="1000" dirty="0">
                <a:solidFill>
                  <a:srgbClr val="002C76"/>
                </a:solidFill>
              </a:rPr>
              <a:t>A</a:t>
            </a:r>
            <a:r>
              <a:rPr lang="en-US" sz="1000" dirty="0" smtClean="0">
                <a:solidFill>
                  <a:srgbClr val="002C76"/>
                </a:solidFill>
              </a:rPr>
              <a:t>gricultural Statistics   </a:t>
            </a:r>
          </a:p>
          <a:p>
            <a:r>
              <a:rPr lang="en-US" sz="1000" dirty="0">
                <a:solidFill>
                  <a:srgbClr val="002C76"/>
                </a:solidFill>
              </a:rPr>
              <a:t> </a:t>
            </a:r>
            <a:r>
              <a:rPr lang="en-US" sz="1000" dirty="0" smtClean="0">
                <a:solidFill>
                  <a:srgbClr val="002C76"/>
                </a:solidFill>
              </a:rPr>
              <a:t> Service (NASS)</a:t>
            </a:r>
            <a:endParaRPr lang="en-US" sz="1000" baseline="30000" dirty="0">
              <a:solidFill>
                <a:srgbClr val="002C76"/>
              </a:solidFill>
            </a:endParaRPr>
          </a:p>
          <a:p>
            <a:r>
              <a:rPr lang="en-US" sz="1000" baseline="30000" dirty="0" smtClean="0">
                <a:solidFill>
                  <a:srgbClr val="002C76"/>
                </a:solidFill>
              </a:rPr>
              <a:t>2</a:t>
            </a:r>
            <a:r>
              <a:rPr lang="en-US" sz="1000" dirty="0" smtClean="0">
                <a:solidFill>
                  <a:srgbClr val="002C76"/>
                </a:solidFill>
              </a:rPr>
              <a:t>Producer </a:t>
            </a:r>
            <a:r>
              <a:rPr lang="en-US" sz="1000" dirty="0">
                <a:solidFill>
                  <a:srgbClr val="002C76"/>
                </a:solidFill>
              </a:rPr>
              <a:t>consent for contact from </a:t>
            </a:r>
            <a:endParaRPr lang="en-US" sz="1000" dirty="0" smtClean="0">
              <a:solidFill>
                <a:srgbClr val="002C76"/>
              </a:solidFill>
            </a:endParaRPr>
          </a:p>
          <a:p>
            <a:r>
              <a:rPr lang="en-US" sz="1000" dirty="0">
                <a:solidFill>
                  <a:srgbClr val="002C76"/>
                </a:solidFill>
              </a:rPr>
              <a:t> </a:t>
            </a:r>
            <a:r>
              <a:rPr lang="en-US" sz="1000" dirty="0" smtClean="0">
                <a:solidFill>
                  <a:srgbClr val="002C76"/>
                </a:solidFill>
              </a:rPr>
              <a:t>Veterinary </a:t>
            </a:r>
            <a:r>
              <a:rPr lang="en-US" sz="1000" dirty="0">
                <a:solidFill>
                  <a:srgbClr val="002C76"/>
                </a:solidFill>
              </a:rPr>
              <a:t>Services (VS)</a:t>
            </a:r>
          </a:p>
          <a:p>
            <a:r>
              <a:rPr lang="en-US" sz="1000" baseline="30000" dirty="0">
                <a:solidFill>
                  <a:srgbClr val="002C76"/>
                </a:solidFill>
              </a:rPr>
              <a:t>3</a:t>
            </a:r>
            <a:r>
              <a:rPr lang="en-US" sz="1000" dirty="0" smtClean="0">
                <a:solidFill>
                  <a:srgbClr val="002C76"/>
                </a:solidFill>
              </a:rPr>
              <a:t>Producer </a:t>
            </a:r>
            <a:r>
              <a:rPr lang="en-US" sz="1000" dirty="0">
                <a:solidFill>
                  <a:srgbClr val="002C76"/>
                </a:solidFill>
              </a:rPr>
              <a:t>agrees to participate in </a:t>
            </a:r>
            <a:r>
              <a:rPr lang="en-US" sz="1000" dirty="0" smtClean="0">
                <a:solidFill>
                  <a:srgbClr val="002C76"/>
                </a:solidFill>
              </a:rPr>
              <a:t> </a:t>
            </a:r>
          </a:p>
          <a:p>
            <a:r>
              <a:rPr lang="en-US" sz="1000" dirty="0">
                <a:solidFill>
                  <a:srgbClr val="002C76"/>
                </a:solidFill>
              </a:rPr>
              <a:t> </a:t>
            </a:r>
            <a:r>
              <a:rPr lang="en-US" sz="1000" dirty="0" smtClean="0">
                <a:solidFill>
                  <a:srgbClr val="002C76"/>
                </a:solidFill>
              </a:rPr>
              <a:t>questionnaires </a:t>
            </a:r>
            <a:r>
              <a:rPr lang="en-US" sz="1000" dirty="0">
                <a:solidFill>
                  <a:srgbClr val="002C76"/>
                </a:solidFill>
              </a:rPr>
              <a:t>and biologic testing</a:t>
            </a:r>
          </a:p>
        </p:txBody>
      </p:sp>
    </p:spTree>
    <p:extLst>
      <p:ext uri="{BB962C8B-B14F-4D97-AF65-F5344CB8AC3E}">
        <p14:creationId xmlns:p14="http://schemas.microsoft.com/office/powerpoint/2010/main" val="87418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0958" y="1446628"/>
            <a:ext cx="6858000" cy="462214"/>
          </a:xfrm>
          <a:effectLst/>
        </p:spPr>
        <p:txBody>
          <a:bodyPr>
            <a:normAutofit fontScale="90000"/>
          </a:bodyPr>
          <a:lstStyle/>
          <a:p>
            <a:r>
              <a:rPr lang="en-US" sz="3975" b="1" dirty="0">
                <a:solidFill>
                  <a:srgbClr val="002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975" b="1" dirty="0">
                <a:solidFill>
                  <a:srgbClr val="002C7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300" b="1" dirty="0">
              <a:solidFill>
                <a:srgbClr val="002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119453" y="4044786"/>
            <a:ext cx="2732651" cy="1241822"/>
          </a:xfrm>
        </p:spPr>
        <p:txBody>
          <a:bodyPr>
            <a:noAutofit/>
          </a:bodyPr>
          <a:lstStyle/>
          <a:p>
            <a:pPr algn="l"/>
            <a:r>
              <a:rPr lang="en-US" sz="1400" b="1" dirty="0">
                <a:solidFill>
                  <a:srgbClr val="002C76"/>
                </a:solidFill>
                <a:cs typeface="Arial" panose="020B0604020202020204" pitchFamily="34" charset="0"/>
              </a:rPr>
              <a:t>Test includes: </a:t>
            </a:r>
          </a:p>
          <a:p>
            <a:pPr algn="l"/>
            <a:r>
              <a:rPr lang="en-US" sz="1400" dirty="0">
                <a:solidFill>
                  <a:srgbClr val="002C76"/>
                </a:solidFill>
              </a:rPr>
              <a:t>Pre- and post-deworming fecal egg counts and egg count reduction tests will give you information about </a:t>
            </a:r>
            <a:r>
              <a:rPr lang="en-US" sz="1400" dirty="0" err="1">
                <a:solidFill>
                  <a:srgbClr val="002C76"/>
                </a:solidFill>
              </a:rPr>
              <a:t>dewormer</a:t>
            </a:r>
            <a:r>
              <a:rPr lang="en-US" sz="1400" dirty="0">
                <a:solidFill>
                  <a:srgbClr val="002C76"/>
                </a:solidFill>
              </a:rPr>
              <a:t> resistance on your operation. </a:t>
            </a:r>
            <a:r>
              <a:rPr lang="en-US" sz="1400" b="1" dirty="0">
                <a:solidFill>
                  <a:srgbClr val="002C76"/>
                </a:solidFill>
              </a:rPr>
              <a:t>Do not deworm 60 days prior to VS Visit.</a:t>
            </a:r>
            <a:endParaRPr lang="en-US" sz="1400" dirty="0">
              <a:solidFill>
                <a:srgbClr val="002C76"/>
              </a:solidFill>
              <a:cs typeface="Arial" panose="020B0604020202020204" pitchFamily="34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91315" y="2938462"/>
            <a:ext cx="2743200" cy="833723"/>
          </a:xfrm>
          <a:prstGeom prst="rect">
            <a:avLst/>
          </a:prstGeom>
          <a:solidFill>
            <a:srgbClr val="002C76"/>
          </a:solidFill>
          <a:ln w="38100">
            <a:noFill/>
          </a:ln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Parasite Test* </a:t>
            </a:r>
          </a:p>
          <a:p>
            <a:r>
              <a:rPr lang="en-U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Save: 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$532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59" y="6097957"/>
            <a:ext cx="9024551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rgbClr val="002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Biological testing costs includes: Diagnostic testing and an interpretive report of results</a:t>
            </a:r>
          </a:p>
          <a:p>
            <a:r>
              <a:rPr lang="en-US" sz="1050" dirty="0">
                <a:solidFill>
                  <a:srgbClr val="002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Values based on estimated national average cost at diagnostic laboratories for the sampling of 15 goats </a:t>
            </a:r>
          </a:p>
          <a:p>
            <a:r>
              <a:rPr lang="en-US" sz="1050" dirty="0">
                <a:solidFill>
                  <a:srgbClr val="002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Results are confidential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6323121" y="2938462"/>
            <a:ext cx="2743200" cy="833723"/>
          </a:xfrm>
          <a:prstGeom prst="rect">
            <a:avLst/>
          </a:prstGeom>
          <a:solidFill>
            <a:srgbClr val="002C76"/>
          </a:solidFill>
          <a:ln w="38100">
            <a:noFill/>
          </a:ln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Enteric </a:t>
            </a:r>
            <a:r>
              <a:rPr lang="en-US" sz="1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Microbe Test</a:t>
            </a:r>
            <a:r>
              <a:rPr lang="en-U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r>
              <a:rPr lang="en-U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Save: 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$1,485</a:t>
            </a: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3207218" y="2938462"/>
            <a:ext cx="2743200" cy="833723"/>
          </a:xfrm>
          <a:prstGeom prst="rect">
            <a:avLst/>
          </a:prstGeom>
          <a:solidFill>
            <a:srgbClr val="002C76"/>
          </a:solidFill>
          <a:ln w="38100">
            <a:noFill/>
          </a:ln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Scrapie</a:t>
            </a:r>
            <a:r>
              <a:rPr lang="en-U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Genetic Test*</a:t>
            </a:r>
          </a:p>
          <a:p>
            <a:r>
              <a:rPr lang="en-U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Save: </a:t>
            </a: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$450</a:t>
            </a:r>
          </a:p>
        </p:txBody>
      </p:sp>
      <p:sp>
        <p:nvSpPr>
          <p:cNvPr id="14" name="Subtitle 11"/>
          <p:cNvSpPr txBox="1">
            <a:spLocks/>
          </p:cNvSpPr>
          <p:nvPr/>
        </p:nvSpPr>
        <p:spPr>
          <a:xfrm>
            <a:off x="6338953" y="4044786"/>
            <a:ext cx="2723858" cy="124182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>
                <a:solidFill>
                  <a:srgbClr val="002C76"/>
                </a:solidFill>
                <a:cs typeface="Arial" panose="020B0604020202020204" pitchFamily="34" charset="0"/>
              </a:rPr>
              <a:t>Test includes: </a:t>
            </a:r>
          </a:p>
          <a:p>
            <a:pPr algn="l"/>
            <a:r>
              <a:rPr lang="en-US" sz="1400" dirty="0" smtClean="0">
                <a:solidFill>
                  <a:srgbClr val="002C76"/>
                </a:solidFill>
              </a:rPr>
              <a:t>Detection of </a:t>
            </a:r>
            <a:r>
              <a:rPr lang="en-US" sz="1400" i="1" dirty="0" smtClean="0">
                <a:solidFill>
                  <a:srgbClr val="002C76"/>
                </a:solidFill>
              </a:rPr>
              <a:t>E</a:t>
            </a:r>
            <a:r>
              <a:rPr lang="en-US" sz="1400" i="1" dirty="0">
                <a:solidFill>
                  <a:srgbClr val="002C76"/>
                </a:solidFill>
              </a:rPr>
              <a:t>. coli</a:t>
            </a:r>
            <a:r>
              <a:rPr lang="en-US" sz="1400" dirty="0">
                <a:solidFill>
                  <a:srgbClr val="002C76"/>
                </a:solidFill>
              </a:rPr>
              <a:t>, </a:t>
            </a:r>
            <a:r>
              <a:rPr lang="en-US" sz="1400" i="1" dirty="0">
                <a:solidFill>
                  <a:srgbClr val="002C76"/>
                </a:solidFill>
              </a:rPr>
              <a:t>Salmonella</a:t>
            </a:r>
            <a:r>
              <a:rPr lang="en-US" sz="1400" dirty="0">
                <a:solidFill>
                  <a:srgbClr val="002C76"/>
                </a:solidFill>
              </a:rPr>
              <a:t>, </a:t>
            </a:r>
            <a:r>
              <a:rPr lang="en-US" sz="1400" i="1" dirty="0">
                <a:solidFill>
                  <a:srgbClr val="002C76"/>
                </a:solidFill>
              </a:rPr>
              <a:t>Campylobacter</a:t>
            </a:r>
            <a:r>
              <a:rPr lang="en-US" sz="1400" dirty="0">
                <a:solidFill>
                  <a:srgbClr val="002C76"/>
                </a:solidFill>
              </a:rPr>
              <a:t>, </a:t>
            </a:r>
            <a:r>
              <a:rPr lang="en-US" sz="1400" i="1" dirty="0" smtClean="0">
                <a:solidFill>
                  <a:srgbClr val="002C76"/>
                </a:solidFill>
              </a:rPr>
              <a:t>Giardia,</a:t>
            </a:r>
            <a:r>
              <a:rPr lang="en-US" sz="1400" dirty="0" smtClean="0">
                <a:solidFill>
                  <a:srgbClr val="002C76"/>
                </a:solidFill>
              </a:rPr>
              <a:t> </a:t>
            </a:r>
            <a:r>
              <a:rPr lang="en-US" sz="1400" dirty="0">
                <a:solidFill>
                  <a:srgbClr val="002C76"/>
                </a:solidFill>
              </a:rPr>
              <a:t>and </a:t>
            </a:r>
            <a:r>
              <a:rPr lang="en-US" sz="1400" i="1" dirty="0">
                <a:solidFill>
                  <a:srgbClr val="002C76"/>
                </a:solidFill>
              </a:rPr>
              <a:t>Cryptosporidium</a:t>
            </a:r>
            <a:r>
              <a:rPr lang="en-US" sz="1400" dirty="0">
                <a:solidFill>
                  <a:srgbClr val="002C76"/>
                </a:solidFill>
              </a:rPr>
              <a:t> </a:t>
            </a:r>
            <a:r>
              <a:rPr lang="en-US" sz="1400" dirty="0" smtClean="0">
                <a:solidFill>
                  <a:srgbClr val="002C76"/>
                </a:solidFill>
              </a:rPr>
              <a:t>in your goats.</a:t>
            </a:r>
            <a:endParaRPr lang="en-US" sz="1400" i="1" dirty="0">
              <a:solidFill>
                <a:srgbClr val="002C76"/>
              </a:solidFill>
              <a:cs typeface="Arial" panose="020B0604020202020204" pitchFamily="34" charset="0"/>
            </a:endParaRPr>
          </a:p>
        </p:txBody>
      </p:sp>
      <p:sp>
        <p:nvSpPr>
          <p:cNvPr id="15" name="Subtitle 11"/>
          <p:cNvSpPr txBox="1">
            <a:spLocks/>
          </p:cNvSpPr>
          <p:nvPr/>
        </p:nvSpPr>
        <p:spPr>
          <a:xfrm>
            <a:off x="3172051" y="4044786"/>
            <a:ext cx="2846952" cy="124182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>
                <a:solidFill>
                  <a:srgbClr val="002C76"/>
                </a:solidFill>
                <a:cs typeface="Arial" panose="020B0604020202020204" pitchFamily="34" charset="0"/>
              </a:rPr>
              <a:t>Test includes:</a:t>
            </a:r>
          </a:p>
          <a:p>
            <a:pPr algn="l"/>
            <a:r>
              <a:rPr lang="en-US" sz="1400" dirty="0">
                <a:solidFill>
                  <a:srgbClr val="002C76"/>
                </a:solidFill>
              </a:rPr>
              <a:t>DNA based blood test to identify genetic resistance/susceptibility to </a:t>
            </a:r>
            <a:r>
              <a:rPr lang="en-US" sz="1400" dirty="0" err="1">
                <a:solidFill>
                  <a:srgbClr val="002C76"/>
                </a:solidFill>
              </a:rPr>
              <a:t>scrapie</a:t>
            </a:r>
            <a:r>
              <a:rPr lang="en-US" sz="1400" dirty="0">
                <a:solidFill>
                  <a:srgbClr val="002C76"/>
                </a:solidFill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11285" y="4768663"/>
            <a:ext cx="558251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0" y="1071130"/>
            <a:ext cx="9144000" cy="1414127"/>
          </a:xfrm>
          <a:prstGeom prst="rect">
            <a:avLst/>
          </a:prstGeom>
          <a:solidFill>
            <a:srgbClr val="002C76"/>
          </a:solidFill>
          <a:ln w="38100">
            <a:noFill/>
          </a:ln>
          <a:effectLst/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vert="horz" lIns="68580" tIns="34290" rIns="68580" bIns="3429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 Biological Testing </a:t>
            </a:r>
          </a:p>
          <a:p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Savings </a:t>
            </a:r>
            <a:r>
              <a:rPr lang="en-US" sz="3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up to </a:t>
            </a:r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$2,467 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-42938" y="261066"/>
            <a:ext cx="3898865" cy="540081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rgbClr val="002C76"/>
                </a:solidFill>
                <a:latin typeface="+mn-lt"/>
              </a:rPr>
              <a:t>NAHMS 2019 Goat Study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-2868" y="984360"/>
            <a:ext cx="9146867" cy="145986"/>
          </a:xfrm>
          <a:prstGeom prst="rect">
            <a:avLst/>
          </a:prstGeom>
          <a:solidFill>
            <a:srgbClr val="5198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E4572E"/>
              </a:solidFill>
            </a:endParaRPr>
          </a:p>
        </p:txBody>
      </p:sp>
      <p:pic>
        <p:nvPicPr>
          <p:cNvPr id="22" name="Picture 2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1130346"/>
            <a:ext cx="1395864" cy="1350947"/>
          </a:xfrm>
          <a:prstGeom prst="rect">
            <a:avLst/>
          </a:prstGeom>
          <a:noFill/>
          <a:ln>
            <a:noFill/>
          </a:ln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06961" y="1424512"/>
            <a:ext cx="1334588" cy="758486"/>
          </a:xfrm>
          <a:prstGeom prst="rect">
            <a:avLst/>
          </a:prstGeom>
        </p:spPr>
      </p:pic>
      <p:pic>
        <p:nvPicPr>
          <p:cNvPr id="24" name="Picture 10436" descr="USDA art 00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8811" y="6172200"/>
            <a:ext cx="987223" cy="67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2474368"/>
            <a:ext cx="9144000" cy="145986"/>
          </a:xfrm>
          <a:prstGeom prst="rect">
            <a:avLst/>
          </a:prstGeom>
          <a:solidFill>
            <a:srgbClr val="5198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E457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06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1409</TotalTime>
  <Words>353</Words>
  <Application>Microsoft Office PowerPoint</Application>
  <PresentationFormat>On-screen Show (4:3)</PresentationFormat>
  <Paragraphs>48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National Animal Health Monitoring System (NAHMS)  2019 Goat Study Timeline</vt:lpstr>
      <vt:lpstr> </vt:lpstr>
    </vt:vector>
  </TitlesOfParts>
  <Company>USDA APHIS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Biological Testing</dc:title>
  <dc:creator>Wiedenheft, Alyson M - APHIS</dc:creator>
  <cp:lastModifiedBy>Hardy, Kimberly A - APHIS</cp:lastModifiedBy>
  <cp:revision>127</cp:revision>
  <cp:lastPrinted>2018-10-24T18:38:50Z</cp:lastPrinted>
  <dcterms:created xsi:type="dcterms:W3CDTF">2018-06-22T15:45:10Z</dcterms:created>
  <dcterms:modified xsi:type="dcterms:W3CDTF">2019-03-13T13:52:34Z</dcterms:modified>
</cp:coreProperties>
</file>