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6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edenheft, Alyson M - APHIS" initials="WAM-A" lastIdx="2" clrIdx="0">
    <p:extLst>
      <p:ext uri="{19B8F6BF-5375-455C-9EA6-DF929625EA0E}">
        <p15:presenceInfo xmlns:p15="http://schemas.microsoft.com/office/powerpoint/2012/main" userId="S-1-5-21-2443529608-3098792306-3041422421-618460" providerId="AD"/>
      </p:ext>
    </p:extLst>
  </p:cmAuthor>
  <p:cmAuthor id="2" name="Urie, Natalie J - APHIS" initials="UNJ-A" lastIdx="5" clrIdx="1">
    <p:extLst>
      <p:ext uri="{19B8F6BF-5375-455C-9EA6-DF929625EA0E}">
        <p15:presenceInfo xmlns:p15="http://schemas.microsoft.com/office/powerpoint/2012/main" userId="S-1-5-21-2443529608-3098792306-3041422421-4173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6"/>
    <a:srgbClr val="00BDE0"/>
    <a:srgbClr val="519873"/>
    <a:srgbClr val="1A3E26"/>
    <a:srgbClr val="163621"/>
    <a:srgbClr val="E4572E"/>
    <a:srgbClr val="00565F"/>
    <a:srgbClr val="FFD04C"/>
    <a:srgbClr val="F7F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25" d="100"/>
          <a:sy n="125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77" tIns="46639" rIns="93277" bIns="466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77" tIns="46639" rIns="93277" bIns="46639" rtlCol="0"/>
          <a:lstStyle>
            <a:lvl1pPr algn="r">
              <a:defRPr sz="1200"/>
            </a:lvl1pPr>
          </a:lstStyle>
          <a:p>
            <a:fld id="{1585C293-1177-4D35-B4FF-8806F1BD19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7" tIns="46639" rIns="93277" bIns="466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77" tIns="46639" rIns="93277" bIns="466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3277" tIns="46639" rIns="93277" bIns="466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3277" tIns="46639" rIns="93277" bIns="46639" rtlCol="0" anchor="b"/>
          <a:lstStyle>
            <a:lvl1pPr algn="r">
              <a:defRPr sz="1200"/>
            </a:lvl1pPr>
          </a:lstStyle>
          <a:p>
            <a:fld id="{2E552CBB-8547-44C2-ADA1-5230ABBA9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2CBB-8547-44C2-ADA1-5230ABBA97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2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2CBB-8547-44C2-ADA1-5230ABBA97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4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2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5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8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6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3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7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0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7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4B08-7EEB-41B0-AF8A-95B9174BCBE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E5DA-D639-44FF-A4F6-FBD67314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4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aphis.usda.gov/nahms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85" y="888048"/>
            <a:ext cx="9153711" cy="890184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rgbClr val="002C76"/>
                </a:solidFill>
                <a:latin typeface="+mn-lt"/>
              </a:rPr>
              <a:t>National Animal Health Monitoring System (NAHMS) </a:t>
            </a:r>
            <a:br>
              <a:rPr lang="en-US" sz="3000" b="1" dirty="0">
                <a:solidFill>
                  <a:srgbClr val="002C76"/>
                </a:solidFill>
                <a:latin typeface="+mn-lt"/>
              </a:rPr>
            </a:br>
            <a:r>
              <a:rPr lang="en-US" sz="3000" b="1" dirty="0">
                <a:solidFill>
                  <a:srgbClr val="002C76"/>
                </a:solidFill>
                <a:latin typeface="+mn-lt"/>
              </a:rPr>
              <a:t>2019 Goat Study Timeline</a:t>
            </a:r>
          </a:p>
        </p:txBody>
      </p:sp>
      <p:sp>
        <p:nvSpPr>
          <p:cNvPr id="8" name="Freeform 7"/>
          <p:cNvSpPr/>
          <p:nvPr/>
        </p:nvSpPr>
        <p:spPr>
          <a:xfrm>
            <a:off x="205173" y="2486476"/>
            <a:ext cx="2166316" cy="939241"/>
          </a:xfrm>
          <a:custGeom>
            <a:avLst/>
            <a:gdLst>
              <a:gd name="connsiteX0" fmla="*/ 0 w 3645544"/>
              <a:gd name="connsiteY0" fmla="*/ 0 h 1134000"/>
              <a:gd name="connsiteX1" fmla="*/ 3078544 w 3645544"/>
              <a:gd name="connsiteY1" fmla="*/ 0 h 1134000"/>
              <a:gd name="connsiteX2" fmla="*/ 3645544 w 3645544"/>
              <a:gd name="connsiteY2" fmla="*/ 567000 h 1134000"/>
              <a:gd name="connsiteX3" fmla="*/ 3078544 w 3645544"/>
              <a:gd name="connsiteY3" fmla="*/ 1134000 h 1134000"/>
              <a:gd name="connsiteX4" fmla="*/ 0 w 3645544"/>
              <a:gd name="connsiteY4" fmla="*/ 1134000 h 1134000"/>
              <a:gd name="connsiteX5" fmla="*/ 567000 w 3645544"/>
              <a:gd name="connsiteY5" fmla="*/ 567000 h 1134000"/>
              <a:gd name="connsiteX6" fmla="*/ 0 w 3645544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5544" h="1134000">
                <a:moveTo>
                  <a:pt x="0" y="0"/>
                </a:moveTo>
                <a:lnTo>
                  <a:pt x="3078544" y="0"/>
                </a:lnTo>
                <a:lnTo>
                  <a:pt x="3645544" y="567000"/>
                </a:lnTo>
                <a:lnTo>
                  <a:pt x="3078544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  <a:solidFill>
            <a:srgbClr val="00BDE0"/>
          </a:solidFill>
          <a:ln w="3810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0264" tIns="35005" rIns="460255" bIns="35005" numCol="1" spcCol="1270" anchor="ctr" anchorCtr="0">
            <a:noAutofit/>
          </a:bodyPr>
          <a:lstStyle/>
          <a:p>
            <a:pPr algn="ctr" defTabSz="116682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NASS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 Visit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33901" y="3706301"/>
            <a:ext cx="2159445" cy="2259140"/>
          </a:xfrm>
          <a:custGeom>
            <a:avLst/>
            <a:gdLst>
              <a:gd name="connsiteX0" fmla="*/ 0 w 2916435"/>
              <a:gd name="connsiteY0" fmla="*/ 0 h 3012187"/>
              <a:gd name="connsiteX1" fmla="*/ 2916435 w 2916435"/>
              <a:gd name="connsiteY1" fmla="*/ 0 h 3012187"/>
              <a:gd name="connsiteX2" fmla="*/ 2916435 w 2916435"/>
              <a:gd name="connsiteY2" fmla="*/ 3012187 h 3012187"/>
              <a:gd name="connsiteX3" fmla="*/ 0 w 2916435"/>
              <a:gd name="connsiteY3" fmla="*/ 3012187 h 3012187"/>
              <a:gd name="connsiteX4" fmla="*/ 0 w 2916435"/>
              <a:gd name="connsiteY4" fmla="*/ 0 h 301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6435" h="3012187">
                <a:moveTo>
                  <a:pt x="0" y="0"/>
                </a:moveTo>
                <a:lnTo>
                  <a:pt x="2916435" y="0"/>
                </a:lnTo>
                <a:lnTo>
                  <a:pt x="2916435" y="3012187"/>
                </a:lnTo>
                <a:lnTo>
                  <a:pt x="0" y="30121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50" b="1" dirty="0">
                <a:solidFill>
                  <a:srgbClr val="002C76"/>
                </a:solidFill>
              </a:rPr>
              <a:t>General Goat Management </a:t>
            </a:r>
            <a:r>
              <a:rPr lang="en-US" sz="1350" b="1" dirty="0" smtClean="0">
                <a:solidFill>
                  <a:srgbClr val="002C76"/>
                </a:solidFill>
              </a:rPr>
              <a:t>Questionnaire</a:t>
            </a:r>
            <a:endParaRPr lang="en-US" sz="1350" b="1" dirty="0">
              <a:solidFill>
                <a:srgbClr val="002C76"/>
              </a:solidFill>
            </a:endParaRPr>
          </a:p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en-US" sz="1350" b="1" dirty="0">
                <a:solidFill>
                  <a:srgbClr val="002C76"/>
                </a:solidFill>
              </a:rPr>
              <a:t>Consent </a:t>
            </a:r>
            <a:r>
              <a:rPr lang="en-US" sz="1350" b="1" dirty="0" smtClean="0">
                <a:solidFill>
                  <a:srgbClr val="002C76"/>
                </a:solidFill>
              </a:rPr>
              <a:t>Form</a:t>
            </a:r>
            <a:r>
              <a:rPr lang="en-US" sz="1350" b="1" baseline="30000" dirty="0">
                <a:solidFill>
                  <a:srgbClr val="002C76"/>
                </a:solidFill>
              </a:rPr>
              <a:t>2</a:t>
            </a:r>
          </a:p>
        </p:txBody>
      </p:sp>
      <p:sp>
        <p:nvSpPr>
          <p:cNvPr id="10" name="Freeform 9"/>
          <p:cNvSpPr/>
          <p:nvPr/>
        </p:nvSpPr>
        <p:spPr>
          <a:xfrm>
            <a:off x="2693727" y="2486476"/>
            <a:ext cx="3735763" cy="939241"/>
          </a:xfrm>
          <a:custGeom>
            <a:avLst/>
            <a:gdLst>
              <a:gd name="connsiteX0" fmla="*/ 0 w 3645544"/>
              <a:gd name="connsiteY0" fmla="*/ 0 h 1134000"/>
              <a:gd name="connsiteX1" fmla="*/ 3078544 w 3645544"/>
              <a:gd name="connsiteY1" fmla="*/ 0 h 1134000"/>
              <a:gd name="connsiteX2" fmla="*/ 3645544 w 3645544"/>
              <a:gd name="connsiteY2" fmla="*/ 567000 h 1134000"/>
              <a:gd name="connsiteX3" fmla="*/ 3078544 w 3645544"/>
              <a:gd name="connsiteY3" fmla="*/ 1134000 h 1134000"/>
              <a:gd name="connsiteX4" fmla="*/ 0 w 3645544"/>
              <a:gd name="connsiteY4" fmla="*/ 1134000 h 1134000"/>
              <a:gd name="connsiteX5" fmla="*/ 567000 w 3645544"/>
              <a:gd name="connsiteY5" fmla="*/ 567000 h 1134000"/>
              <a:gd name="connsiteX6" fmla="*/ 0 w 3645544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5544" h="1134000">
                <a:moveTo>
                  <a:pt x="0" y="0"/>
                </a:moveTo>
                <a:lnTo>
                  <a:pt x="3078544" y="0"/>
                </a:lnTo>
                <a:lnTo>
                  <a:pt x="3645544" y="567000"/>
                </a:lnTo>
                <a:lnTo>
                  <a:pt x="3078544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  <a:solidFill>
            <a:srgbClr val="519873"/>
          </a:solidFill>
          <a:ln w="3810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0264" tIns="35005" rIns="460255" bIns="35005" numCol="1" spcCol="1270" anchor="ctr" anchorCtr="0">
            <a:noAutofit/>
          </a:bodyPr>
          <a:lstStyle/>
          <a:p>
            <a:pPr algn="ctr" defTabSz="116682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Veterinary Services (VS) Visit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14510" y="3706303"/>
            <a:ext cx="3714980" cy="2259140"/>
          </a:xfrm>
          <a:custGeom>
            <a:avLst/>
            <a:gdLst>
              <a:gd name="connsiteX0" fmla="*/ 0 w 2916435"/>
              <a:gd name="connsiteY0" fmla="*/ 0 h 3012187"/>
              <a:gd name="connsiteX1" fmla="*/ 2916435 w 2916435"/>
              <a:gd name="connsiteY1" fmla="*/ 0 h 3012187"/>
              <a:gd name="connsiteX2" fmla="*/ 2916435 w 2916435"/>
              <a:gd name="connsiteY2" fmla="*/ 3012187 h 3012187"/>
              <a:gd name="connsiteX3" fmla="*/ 0 w 2916435"/>
              <a:gd name="connsiteY3" fmla="*/ 3012187 h 3012187"/>
              <a:gd name="connsiteX4" fmla="*/ 0 w 2916435"/>
              <a:gd name="connsiteY4" fmla="*/ 0 h 301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6435" h="3012187">
                <a:moveTo>
                  <a:pt x="0" y="0"/>
                </a:moveTo>
                <a:lnTo>
                  <a:pt x="2916435" y="0"/>
                </a:lnTo>
                <a:lnTo>
                  <a:pt x="2916435" y="3012187"/>
                </a:lnTo>
                <a:lnTo>
                  <a:pt x="0" y="30121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en-US" sz="1350" b="1" dirty="0">
                <a:solidFill>
                  <a:srgbClr val="002C76"/>
                </a:solidFill>
              </a:rPr>
              <a:t>Producer </a:t>
            </a:r>
            <a:r>
              <a:rPr lang="en-US" sz="1350" b="1" dirty="0" smtClean="0">
                <a:solidFill>
                  <a:srgbClr val="002C76"/>
                </a:solidFill>
              </a:rPr>
              <a:t>Agreement</a:t>
            </a:r>
            <a:r>
              <a:rPr lang="en-US" sz="1350" b="1" baseline="30000" dirty="0">
                <a:solidFill>
                  <a:srgbClr val="002C76"/>
                </a:solidFill>
              </a:rPr>
              <a:t>3</a:t>
            </a:r>
          </a:p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50" b="1" dirty="0" smtClean="0">
                <a:solidFill>
                  <a:srgbClr val="002C76"/>
                </a:solidFill>
              </a:rPr>
              <a:t>VS Questionnaire</a:t>
            </a:r>
            <a:endParaRPr lang="en-US" sz="1350" b="1" dirty="0">
              <a:solidFill>
                <a:srgbClr val="002C76"/>
              </a:solidFill>
            </a:endParaRPr>
          </a:p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350" b="1" dirty="0" err="1">
                <a:solidFill>
                  <a:srgbClr val="002C76"/>
                </a:solidFill>
              </a:rPr>
              <a:t>Agritourism</a:t>
            </a:r>
            <a:r>
              <a:rPr lang="en-US" sz="1350" b="1" dirty="0">
                <a:solidFill>
                  <a:srgbClr val="002C76"/>
                </a:solidFill>
              </a:rPr>
              <a:t> Questionnaire (if applicable)</a:t>
            </a:r>
          </a:p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har char="••"/>
            </a:pPr>
            <a:r>
              <a:rPr lang="en-US" sz="1350" b="1" dirty="0">
                <a:solidFill>
                  <a:srgbClr val="002C76"/>
                </a:solidFill>
              </a:rPr>
              <a:t>Biologic Testing:</a:t>
            </a:r>
            <a:endParaRPr lang="en-US" sz="1350" b="1" baseline="30000" dirty="0">
              <a:solidFill>
                <a:srgbClr val="002C76"/>
              </a:solidFill>
            </a:endParaRPr>
          </a:p>
          <a:p>
            <a:pPr marL="85726" lvl="2" defTabSz="46673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100" b="1" dirty="0">
                <a:solidFill>
                  <a:srgbClr val="002C76"/>
                </a:solidFill>
              </a:rPr>
              <a:t>Internal Parasite Test: </a:t>
            </a:r>
            <a:r>
              <a:rPr lang="en-US" sz="1100" dirty="0">
                <a:solidFill>
                  <a:srgbClr val="002C76"/>
                </a:solidFill>
              </a:rPr>
              <a:t>Pre- and post-deworming fecal egg counts and egg count reduction tests will give you information about </a:t>
            </a:r>
            <a:r>
              <a:rPr lang="en-US" sz="1100" dirty="0" err="1">
                <a:solidFill>
                  <a:srgbClr val="002C76"/>
                </a:solidFill>
              </a:rPr>
              <a:t>dewormer</a:t>
            </a:r>
            <a:r>
              <a:rPr lang="en-US" sz="1100" dirty="0">
                <a:solidFill>
                  <a:srgbClr val="002C76"/>
                </a:solidFill>
              </a:rPr>
              <a:t> resistance on your operation. Do not deworm 60 days prior to VS Visit.</a:t>
            </a:r>
          </a:p>
          <a:p>
            <a:pPr marL="85726" lvl="2" defTabSz="46673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100" b="1" dirty="0" err="1">
                <a:solidFill>
                  <a:srgbClr val="002C76"/>
                </a:solidFill>
              </a:rPr>
              <a:t>Scrapie</a:t>
            </a:r>
            <a:r>
              <a:rPr lang="en-US" sz="1100" b="1" dirty="0">
                <a:solidFill>
                  <a:srgbClr val="002C76"/>
                </a:solidFill>
              </a:rPr>
              <a:t> Genetic Test: </a:t>
            </a:r>
            <a:r>
              <a:rPr lang="en-US" sz="1100" dirty="0">
                <a:solidFill>
                  <a:srgbClr val="002C76"/>
                </a:solidFill>
              </a:rPr>
              <a:t>DNA based blood test to identify genetic resistance/susceptibility to </a:t>
            </a:r>
            <a:r>
              <a:rPr lang="en-US" sz="1100" dirty="0" err="1">
                <a:solidFill>
                  <a:srgbClr val="002C76"/>
                </a:solidFill>
              </a:rPr>
              <a:t>scrapie</a:t>
            </a:r>
            <a:r>
              <a:rPr lang="en-US" sz="1100" dirty="0">
                <a:solidFill>
                  <a:srgbClr val="002C76"/>
                </a:solidFill>
              </a:rPr>
              <a:t>.</a:t>
            </a:r>
            <a:endParaRPr lang="en-US" sz="1100" b="1" dirty="0">
              <a:solidFill>
                <a:srgbClr val="002C76"/>
              </a:solidFill>
            </a:endParaRPr>
          </a:p>
          <a:p>
            <a:pPr marL="85726" lvl="2" defTabSz="46673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100" b="1" dirty="0">
                <a:solidFill>
                  <a:srgbClr val="002C76"/>
                </a:solidFill>
              </a:rPr>
              <a:t>Enteric </a:t>
            </a:r>
            <a:r>
              <a:rPr lang="en-US" sz="1100" b="1" dirty="0" smtClean="0">
                <a:solidFill>
                  <a:srgbClr val="002C76"/>
                </a:solidFill>
              </a:rPr>
              <a:t>Microbe Test</a:t>
            </a:r>
            <a:r>
              <a:rPr lang="en-US" sz="1100" b="1" dirty="0">
                <a:solidFill>
                  <a:srgbClr val="002C76"/>
                </a:solidFill>
              </a:rPr>
              <a:t>: </a:t>
            </a:r>
            <a:r>
              <a:rPr lang="en-US" sz="1100" dirty="0" smtClean="0">
                <a:solidFill>
                  <a:srgbClr val="002C76"/>
                </a:solidFill>
              </a:rPr>
              <a:t>Detection of </a:t>
            </a:r>
            <a:r>
              <a:rPr lang="en-US" sz="1100" i="1" dirty="0" smtClean="0">
                <a:solidFill>
                  <a:srgbClr val="002C76"/>
                </a:solidFill>
              </a:rPr>
              <a:t>E</a:t>
            </a:r>
            <a:r>
              <a:rPr lang="en-US" sz="1100" i="1" dirty="0">
                <a:solidFill>
                  <a:srgbClr val="002C76"/>
                </a:solidFill>
              </a:rPr>
              <a:t>. coli</a:t>
            </a:r>
            <a:r>
              <a:rPr lang="en-US" sz="1100" dirty="0">
                <a:solidFill>
                  <a:srgbClr val="002C76"/>
                </a:solidFill>
              </a:rPr>
              <a:t>, </a:t>
            </a:r>
            <a:r>
              <a:rPr lang="en-US" sz="1100" i="1" dirty="0">
                <a:solidFill>
                  <a:srgbClr val="002C76"/>
                </a:solidFill>
              </a:rPr>
              <a:t>Salmonella</a:t>
            </a:r>
            <a:r>
              <a:rPr lang="en-US" sz="1100" dirty="0">
                <a:solidFill>
                  <a:srgbClr val="002C76"/>
                </a:solidFill>
              </a:rPr>
              <a:t>, </a:t>
            </a:r>
            <a:r>
              <a:rPr lang="en-US" sz="1100" i="1" dirty="0">
                <a:solidFill>
                  <a:srgbClr val="002C76"/>
                </a:solidFill>
              </a:rPr>
              <a:t>Campylobacter</a:t>
            </a:r>
            <a:r>
              <a:rPr lang="en-US" sz="1100" dirty="0">
                <a:solidFill>
                  <a:srgbClr val="002C76"/>
                </a:solidFill>
              </a:rPr>
              <a:t>, </a:t>
            </a:r>
            <a:r>
              <a:rPr lang="en-US" sz="1100" i="1" dirty="0" smtClean="0">
                <a:solidFill>
                  <a:srgbClr val="002C76"/>
                </a:solidFill>
              </a:rPr>
              <a:t>Giardia,</a:t>
            </a:r>
            <a:r>
              <a:rPr lang="en-US" sz="1100" dirty="0" smtClean="0">
                <a:solidFill>
                  <a:srgbClr val="002C76"/>
                </a:solidFill>
              </a:rPr>
              <a:t> </a:t>
            </a:r>
            <a:r>
              <a:rPr lang="en-US" sz="1100" dirty="0">
                <a:solidFill>
                  <a:srgbClr val="002C76"/>
                </a:solidFill>
              </a:rPr>
              <a:t>and </a:t>
            </a:r>
            <a:r>
              <a:rPr lang="en-US" sz="1100" i="1" dirty="0">
                <a:solidFill>
                  <a:srgbClr val="002C76"/>
                </a:solidFill>
              </a:rPr>
              <a:t>Cryptosporidium</a:t>
            </a:r>
            <a:r>
              <a:rPr lang="en-US" sz="1100" dirty="0">
                <a:solidFill>
                  <a:srgbClr val="002C76"/>
                </a:solidFill>
              </a:rPr>
              <a:t> in your goats</a:t>
            </a:r>
            <a:r>
              <a:rPr lang="en-US" sz="1100" dirty="0"/>
              <a:t>.</a:t>
            </a:r>
          </a:p>
          <a:p>
            <a:pPr marL="85726" lvl="2" defTabSz="46673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100" b="1" i="1" dirty="0">
                <a:solidFill>
                  <a:srgbClr val="002C76"/>
                </a:solidFill>
              </a:rPr>
              <a:t>Mycoplasma </a:t>
            </a:r>
            <a:r>
              <a:rPr lang="en-US" sz="1100" b="1" i="1" dirty="0" err="1">
                <a:solidFill>
                  <a:srgbClr val="002C76"/>
                </a:solidFill>
              </a:rPr>
              <a:t>ovipneumoniae</a:t>
            </a:r>
            <a:r>
              <a:rPr lang="en-US" sz="1100" b="1" i="1" dirty="0">
                <a:solidFill>
                  <a:srgbClr val="002C76"/>
                </a:solidFill>
              </a:rPr>
              <a:t> (</a:t>
            </a:r>
            <a:r>
              <a:rPr lang="en-US" sz="1100" b="1" dirty="0" smtClean="0">
                <a:solidFill>
                  <a:srgbClr val="002C76"/>
                </a:solidFill>
              </a:rPr>
              <a:t>M. </a:t>
            </a:r>
            <a:r>
              <a:rPr lang="en-US" sz="1100" b="1" dirty="0" err="1" smtClean="0">
                <a:solidFill>
                  <a:srgbClr val="002C76"/>
                </a:solidFill>
              </a:rPr>
              <a:t>ovi</a:t>
            </a:r>
            <a:r>
              <a:rPr lang="en-US" sz="1100" b="1" i="1" dirty="0">
                <a:solidFill>
                  <a:srgbClr val="002C76"/>
                </a:solidFill>
              </a:rPr>
              <a:t>) </a:t>
            </a:r>
            <a:r>
              <a:rPr lang="en-US" sz="1100" b="1" dirty="0">
                <a:solidFill>
                  <a:srgbClr val="002C76"/>
                </a:solidFill>
              </a:rPr>
              <a:t>Test: </a:t>
            </a:r>
            <a:r>
              <a:rPr lang="en-US" sz="1100" dirty="0">
                <a:solidFill>
                  <a:srgbClr val="002C76"/>
                </a:solidFill>
              </a:rPr>
              <a:t>Nasal swab to test for the bacterium </a:t>
            </a:r>
            <a:r>
              <a:rPr lang="en-US" sz="1100" dirty="0" smtClean="0">
                <a:solidFill>
                  <a:srgbClr val="002C76"/>
                </a:solidFill>
              </a:rPr>
              <a:t>M. </a:t>
            </a:r>
            <a:r>
              <a:rPr lang="en-US" sz="1100" dirty="0" err="1" smtClean="0">
                <a:solidFill>
                  <a:srgbClr val="002C76"/>
                </a:solidFill>
              </a:rPr>
              <a:t>ovi</a:t>
            </a:r>
            <a:r>
              <a:rPr lang="en-US" sz="1100" dirty="0">
                <a:solidFill>
                  <a:srgbClr val="002C76"/>
                </a:solidFill>
              </a:rPr>
              <a:t>.</a:t>
            </a:r>
          </a:p>
        </p:txBody>
      </p:sp>
      <p:sp>
        <p:nvSpPr>
          <p:cNvPr id="12" name="Freeform 11"/>
          <p:cNvSpPr/>
          <p:nvPr/>
        </p:nvSpPr>
        <p:spPr>
          <a:xfrm>
            <a:off x="6772511" y="2486476"/>
            <a:ext cx="2167128" cy="939241"/>
          </a:xfrm>
          <a:custGeom>
            <a:avLst/>
            <a:gdLst>
              <a:gd name="connsiteX0" fmla="*/ 0 w 3645544"/>
              <a:gd name="connsiteY0" fmla="*/ 0 h 1134000"/>
              <a:gd name="connsiteX1" fmla="*/ 3078544 w 3645544"/>
              <a:gd name="connsiteY1" fmla="*/ 0 h 1134000"/>
              <a:gd name="connsiteX2" fmla="*/ 3645544 w 3645544"/>
              <a:gd name="connsiteY2" fmla="*/ 567000 h 1134000"/>
              <a:gd name="connsiteX3" fmla="*/ 3078544 w 3645544"/>
              <a:gd name="connsiteY3" fmla="*/ 1134000 h 1134000"/>
              <a:gd name="connsiteX4" fmla="*/ 0 w 3645544"/>
              <a:gd name="connsiteY4" fmla="*/ 1134000 h 1134000"/>
              <a:gd name="connsiteX5" fmla="*/ 567000 w 3645544"/>
              <a:gd name="connsiteY5" fmla="*/ 567000 h 1134000"/>
              <a:gd name="connsiteX6" fmla="*/ 0 w 3645544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5544" h="1134000">
                <a:moveTo>
                  <a:pt x="0" y="0"/>
                </a:moveTo>
                <a:lnTo>
                  <a:pt x="3078544" y="0"/>
                </a:lnTo>
                <a:lnTo>
                  <a:pt x="3645544" y="567000"/>
                </a:lnTo>
                <a:lnTo>
                  <a:pt x="3078544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  <a:solidFill>
            <a:srgbClr val="002C76"/>
          </a:solidFill>
          <a:ln w="3810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0264" tIns="35005" rIns="460255" bIns="35005" numCol="1" spcCol="1270" anchor="ctr" anchorCtr="0">
            <a:noAutofit/>
          </a:bodyPr>
          <a:lstStyle/>
          <a:p>
            <a:pPr algn="ctr" defTabSz="116682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chemeClr val="bg1"/>
                </a:solidFill>
              </a:rPr>
              <a:t>Reports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753587" y="3706303"/>
            <a:ext cx="2187326" cy="2259140"/>
          </a:xfrm>
          <a:custGeom>
            <a:avLst/>
            <a:gdLst>
              <a:gd name="connsiteX0" fmla="*/ 0 w 2916435"/>
              <a:gd name="connsiteY0" fmla="*/ 0 h 3012187"/>
              <a:gd name="connsiteX1" fmla="*/ 2916435 w 2916435"/>
              <a:gd name="connsiteY1" fmla="*/ 0 h 3012187"/>
              <a:gd name="connsiteX2" fmla="*/ 2916435 w 2916435"/>
              <a:gd name="connsiteY2" fmla="*/ 3012187 h 3012187"/>
              <a:gd name="connsiteX3" fmla="*/ 0 w 2916435"/>
              <a:gd name="connsiteY3" fmla="*/ 3012187 h 3012187"/>
              <a:gd name="connsiteX4" fmla="*/ 0 w 2916435"/>
              <a:gd name="connsiteY4" fmla="*/ 0 h 301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6435" h="3012187">
                <a:moveTo>
                  <a:pt x="0" y="0"/>
                </a:moveTo>
                <a:lnTo>
                  <a:pt x="2916435" y="0"/>
                </a:lnTo>
                <a:lnTo>
                  <a:pt x="2916435" y="3012187"/>
                </a:lnTo>
                <a:lnTo>
                  <a:pt x="0" y="3012187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en-US" sz="1350" b="1" dirty="0">
                <a:solidFill>
                  <a:srgbClr val="002C76"/>
                </a:solidFill>
              </a:rPr>
              <a:t>Producer Reports: </a:t>
            </a:r>
            <a:r>
              <a:rPr lang="en-US" sz="1100" dirty="0">
                <a:solidFill>
                  <a:srgbClr val="002C76"/>
                </a:solidFill>
              </a:rPr>
              <a:t>Operation specific biologic results mailed to the producers </a:t>
            </a:r>
            <a:r>
              <a:rPr lang="en-US" sz="1100" dirty="0" smtClean="0">
                <a:solidFill>
                  <a:srgbClr val="002C76"/>
                </a:solidFill>
              </a:rPr>
              <a:t>approximately 3 </a:t>
            </a:r>
            <a:r>
              <a:rPr lang="en-US" sz="1100" dirty="0">
                <a:solidFill>
                  <a:srgbClr val="002C76"/>
                </a:solidFill>
              </a:rPr>
              <a:t>months post-collection</a:t>
            </a:r>
          </a:p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en-US" sz="1350" b="1" dirty="0">
                <a:solidFill>
                  <a:srgbClr val="002C76"/>
                </a:solidFill>
              </a:rPr>
              <a:t>Data </a:t>
            </a:r>
            <a:r>
              <a:rPr lang="en-US" sz="1350" b="1" dirty="0" smtClean="0">
                <a:solidFill>
                  <a:srgbClr val="002C76"/>
                </a:solidFill>
              </a:rPr>
              <a:t>Analysis</a:t>
            </a:r>
            <a:endParaRPr lang="en-US" sz="1350" b="1" dirty="0">
              <a:solidFill>
                <a:srgbClr val="002C76"/>
              </a:solidFill>
            </a:endParaRPr>
          </a:p>
          <a:p>
            <a:pPr marL="171452" lvl="1" indent="-171452" defTabSz="666758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en-US" sz="1350" b="1" dirty="0">
                <a:solidFill>
                  <a:srgbClr val="002C76"/>
                </a:solidFill>
              </a:rPr>
              <a:t>Descriptive Reports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067" y="1912465"/>
            <a:ext cx="196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C76"/>
                </a:solidFill>
              </a:rPr>
              <a:t>July - August 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1241" y="1912465"/>
            <a:ext cx="326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C76"/>
                </a:solidFill>
              </a:rPr>
              <a:t>September - December 2019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1240" y="1912465"/>
            <a:ext cx="230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C76"/>
                </a:solidFill>
              </a:rPr>
              <a:t>December 2019 - onwards</a:t>
            </a:r>
          </a:p>
        </p:txBody>
      </p:sp>
      <p:sp>
        <p:nvSpPr>
          <p:cNvPr id="4" name="AutoShape 2" descr="Image result for USDA logo"/>
          <p:cNvSpPr>
            <a:spLocks noChangeAspect="1" noChangeArrowheads="1"/>
          </p:cNvSpPr>
          <p:nvPr/>
        </p:nvSpPr>
        <p:spPr bwMode="auto">
          <a:xfrm>
            <a:off x="116681" y="7489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AutoShape 4" descr="Image result for USDA logo"/>
          <p:cNvSpPr>
            <a:spLocks noChangeAspect="1" noChangeArrowheads="1"/>
          </p:cNvSpPr>
          <p:nvPr/>
        </p:nvSpPr>
        <p:spPr bwMode="auto">
          <a:xfrm>
            <a:off x="230981" y="8632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4" name="Picture 10436" descr="USDA art 0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84" y="8852"/>
            <a:ext cx="1059600" cy="72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4421" y="5329454"/>
            <a:ext cx="964022" cy="96720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704286" y="6298338"/>
            <a:ext cx="2443185" cy="553272"/>
          </a:xfrm>
          <a:prstGeom prst="rect">
            <a:avLst/>
          </a:prstGeom>
          <a:solidFill>
            <a:srgbClr val="519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/>
              <a:t>To learn more and access reports, visit </a:t>
            </a:r>
            <a:r>
              <a:rPr lang="en-US" sz="1050" dirty="0">
                <a:hlinkClick r:id="rId5"/>
              </a:rPr>
              <a:t>www.aphis.usda.gov/nahms</a:t>
            </a:r>
            <a:r>
              <a:rPr lang="en-US" sz="1050" dirty="0"/>
              <a:t> or scan the QR code above.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" y="5961019"/>
            <a:ext cx="1908412" cy="89059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876" y="4835871"/>
            <a:ext cx="20866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 smtClean="0">
                <a:solidFill>
                  <a:srgbClr val="002C76"/>
                </a:solidFill>
              </a:rPr>
              <a:t>1</a:t>
            </a:r>
            <a:r>
              <a:rPr lang="en-US" sz="1000" dirty="0" smtClean="0">
                <a:solidFill>
                  <a:srgbClr val="002C76"/>
                </a:solidFill>
              </a:rPr>
              <a:t>National </a:t>
            </a:r>
            <a:r>
              <a:rPr lang="en-US" sz="1000" dirty="0">
                <a:solidFill>
                  <a:srgbClr val="002C76"/>
                </a:solidFill>
              </a:rPr>
              <a:t>A</a:t>
            </a:r>
            <a:r>
              <a:rPr lang="en-US" sz="1000" dirty="0" smtClean="0">
                <a:solidFill>
                  <a:srgbClr val="002C76"/>
                </a:solidFill>
              </a:rPr>
              <a:t>gricultural Statistics   </a:t>
            </a:r>
          </a:p>
          <a:p>
            <a:r>
              <a:rPr lang="en-US" sz="1000" dirty="0">
                <a:solidFill>
                  <a:srgbClr val="002C76"/>
                </a:solidFill>
              </a:rPr>
              <a:t> </a:t>
            </a:r>
            <a:r>
              <a:rPr lang="en-US" sz="1000" dirty="0" smtClean="0">
                <a:solidFill>
                  <a:srgbClr val="002C76"/>
                </a:solidFill>
              </a:rPr>
              <a:t> Service (NASS)</a:t>
            </a:r>
            <a:endParaRPr lang="en-US" sz="1000" baseline="30000" dirty="0">
              <a:solidFill>
                <a:srgbClr val="002C76"/>
              </a:solidFill>
            </a:endParaRPr>
          </a:p>
          <a:p>
            <a:r>
              <a:rPr lang="en-US" sz="1000" baseline="30000" dirty="0" smtClean="0">
                <a:solidFill>
                  <a:srgbClr val="002C76"/>
                </a:solidFill>
              </a:rPr>
              <a:t>2</a:t>
            </a:r>
            <a:r>
              <a:rPr lang="en-US" sz="1000" dirty="0" smtClean="0">
                <a:solidFill>
                  <a:srgbClr val="002C76"/>
                </a:solidFill>
              </a:rPr>
              <a:t>Producer </a:t>
            </a:r>
            <a:r>
              <a:rPr lang="en-US" sz="1000" dirty="0">
                <a:solidFill>
                  <a:srgbClr val="002C76"/>
                </a:solidFill>
              </a:rPr>
              <a:t>consent for contact from </a:t>
            </a:r>
            <a:endParaRPr lang="en-US" sz="1000" dirty="0" smtClean="0">
              <a:solidFill>
                <a:srgbClr val="002C76"/>
              </a:solidFill>
            </a:endParaRPr>
          </a:p>
          <a:p>
            <a:r>
              <a:rPr lang="en-US" sz="1000" dirty="0">
                <a:solidFill>
                  <a:srgbClr val="002C76"/>
                </a:solidFill>
              </a:rPr>
              <a:t> </a:t>
            </a:r>
            <a:r>
              <a:rPr lang="en-US" sz="1000" dirty="0" smtClean="0">
                <a:solidFill>
                  <a:srgbClr val="002C76"/>
                </a:solidFill>
              </a:rPr>
              <a:t>Veterinary </a:t>
            </a:r>
            <a:r>
              <a:rPr lang="en-US" sz="1000" dirty="0">
                <a:solidFill>
                  <a:srgbClr val="002C76"/>
                </a:solidFill>
              </a:rPr>
              <a:t>Services (VS)</a:t>
            </a:r>
          </a:p>
          <a:p>
            <a:r>
              <a:rPr lang="en-US" sz="1000" baseline="30000" dirty="0">
                <a:solidFill>
                  <a:srgbClr val="002C76"/>
                </a:solidFill>
              </a:rPr>
              <a:t>3</a:t>
            </a:r>
            <a:r>
              <a:rPr lang="en-US" sz="1000" dirty="0" smtClean="0">
                <a:solidFill>
                  <a:srgbClr val="002C76"/>
                </a:solidFill>
              </a:rPr>
              <a:t>Producer </a:t>
            </a:r>
            <a:r>
              <a:rPr lang="en-US" sz="1000" dirty="0">
                <a:solidFill>
                  <a:srgbClr val="002C76"/>
                </a:solidFill>
              </a:rPr>
              <a:t>agrees to participate in </a:t>
            </a:r>
            <a:r>
              <a:rPr lang="en-US" sz="1000" dirty="0" smtClean="0">
                <a:solidFill>
                  <a:srgbClr val="002C76"/>
                </a:solidFill>
              </a:rPr>
              <a:t> </a:t>
            </a:r>
          </a:p>
          <a:p>
            <a:r>
              <a:rPr lang="en-US" sz="1000" dirty="0">
                <a:solidFill>
                  <a:srgbClr val="002C76"/>
                </a:solidFill>
              </a:rPr>
              <a:t> </a:t>
            </a:r>
            <a:r>
              <a:rPr lang="en-US" sz="1000" dirty="0" smtClean="0">
                <a:solidFill>
                  <a:srgbClr val="002C76"/>
                </a:solidFill>
              </a:rPr>
              <a:t>questionnaires </a:t>
            </a:r>
            <a:r>
              <a:rPr lang="en-US" sz="1000" dirty="0">
                <a:solidFill>
                  <a:srgbClr val="002C76"/>
                </a:solidFill>
              </a:rPr>
              <a:t>and biologic testing</a:t>
            </a:r>
          </a:p>
        </p:txBody>
      </p:sp>
    </p:spTree>
    <p:extLst>
      <p:ext uri="{BB962C8B-B14F-4D97-AF65-F5344CB8AC3E}">
        <p14:creationId xmlns:p14="http://schemas.microsoft.com/office/powerpoint/2010/main" val="8741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958" y="1446628"/>
            <a:ext cx="6858000" cy="462214"/>
          </a:xfrm>
          <a:effectLst/>
        </p:spPr>
        <p:txBody>
          <a:bodyPr>
            <a:normAutofit fontScale="90000"/>
          </a:bodyPr>
          <a:lstStyle/>
          <a:p>
            <a:r>
              <a:rPr lang="en-US" sz="3975" b="1" dirty="0">
                <a:solidFill>
                  <a:srgbClr val="002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975" b="1" dirty="0">
                <a:solidFill>
                  <a:srgbClr val="002C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b="1" dirty="0">
              <a:solidFill>
                <a:srgbClr val="002C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9453" y="4044786"/>
            <a:ext cx="2732651" cy="1241822"/>
          </a:xfrm>
        </p:spPr>
        <p:txBody>
          <a:bodyPr>
            <a:noAutofit/>
          </a:bodyPr>
          <a:lstStyle/>
          <a:p>
            <a:pPr algn="l"/>
            <a:r>
              <a:rPr lang="en-US" sz="1400" b="1" dirty="0">
                <a:solidFill>
                  <a:srgbClr val="002C76"/>
                </a:solidFill>
                <a:cs typeface="Arial" panose="020B0604020202020204" pitchFamily="34" charset="0"/>
              </a:rPr>
              <a:t>Test includes: </a:t>
            </a:r>
          </a:p>
          <a:p>
            <a:pPr algn="l"/>
            <a:r>
              <a:rPr lang="en-US" sz="1400" dirty="0">
                <a:solidFill>
                  <a:srgbClr val="002C76"/>
                </a:solidFill>
              </a:rPr>
              <a:t>Pre- and post-deworming fecal egg counts and egg count reduction tests will give you information about </a:t>
            </a:r>
            <a:r>
              <a:rPr lang="en-US" sz="1400" dirty="0" err="1">
                <a:solidFill>
                  <a:srgbClr val="002C76"/>
                </a:solidFill>
              </a:rPr>
              <a:t>dewormer</a:t>
            </a:r>
            <a:r>
              <a:rPr lang="en-US" sz="1400" dirty="0">
                <a:solidFill>
                  <a:srgbClr val="002C76"/>
                </a:solidFill>
              </a:rPr>
              <a:t> resistance on your operation. </a:t>
            </a:r>
            <a:r>
              <a:rPr lang="en-US" sz="1400" b="1" dirty="0">
                <a:solidFill>
                  <a:srgbClr val="002C76"/>
                </a:solidFill>
              </a:rPr>
              <a:t>Do not deworm 60 days prior to VS Visit.</a:t>
            </a:r>
            <a:endParaRPr lang="en-US" sz="1400" dirty="0">
              <a:solidFill>
                <a:srgbClr val="002C76"/>
              </a:solidFill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315" y="2938462"/>
            <a:ext cx="2743200" cy="833723"/>
          </a:xfrm>
          <a:prstGeom prst="rect">
            <a:avLst/>
          </a:prstGeom>
          <a:solidFill>
            <a:srgbClr val="002C76"/>
          </a:solidFill>
          <a:ln w="38100"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Parasite Test* </a:t>
            </a:r>
          </a:p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Save: 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$532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59" y="6097957"/>
            <a:ext cx="902455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2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Biological testing costs includes: Diagnostic testing and an interpretive report of results</a:t>
            </a:r>
          </a:p>
          <a:p>
            <a:r>
              <a:rPr lang="en-US" sz="1050" dirty="0">
                <a:solidFill>
                  <a:srgbClr val="002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Values based on estimated national average cost at diagnostic laboratories for the sampling of 15 goats </a:t>
            </a:r>
          </a:p>
          <a:p>
            <a:r>
              <a:rPr lang="en-US" sz="1050" dirty="0">
                <a:solidFill>
                  <a:srgbClr val="002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Results are confidential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323121" y="2938462"/>
            <a:ext cx="2743200" cy="833723"/>
          </a:xfrm>
          <a:prstGeom prst="rect">
            <a:avLst/>
          </a:prstGeom>
          <a:solidFill>
            <a:srgbClr val="002C76"/>
          </a:solidFill>
          <a:ln w="38100"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Enteric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Microbe Test</a:t>
            </a: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Save: 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$1,485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207218" y="2938462"/>
            <a:ext cx="2743200" cy="833723"/>
          </a:xfrm>
          <a:prstGeom prst="rect">
            <a:avLst/>
          </a:prstGeom>
          <a:solidFill>
            <a:srgbClr val="002C76"/>
          </a:solidFill>
          <a:ln w="38100">
            <a:noFill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Scrapie</a:t>
            </a: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Genetic Test*</a:t>
            </a:r>
          </a:p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Save: 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$450</a:t>
            </a:r>
          </a:p>
        </p:txBody>
      </p:sp>
      <p:sp>
        <p:nvSpPr>
          <p:cNvPr id="14" name="Subtitle 11"/>
          <p:cNvSpPr txBox="1">
            <a:spLocks/>
          </p:cNvSpPr>
          <p:nvPr/>
        </p:nvSpPr>
        <p:spPr>
          <a:xfrm>
            <a:off x="6338953" y="4044786"/>
            <a:ext cx="2723858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rgbClr val="002C76"/>
                </a:solidFill>
                <a:cs typeface="Arial" panose="020B0604020202020204" pitchFamily="34" charset="0"/>
              </a:rPr>
              <a:t>Test includes: </a:t>
            </a:r>
          </a:p>
          <a:p>
            <a:pPr algn="l"/>
            <a:r>
              <a:rPr lang="en-US" sz="1400" dirty="0" smtClean="0">
                <a:solidFill>
                  <a:srgbClr val="002C76"/>
                </a:solidFill>
              </a:rPr>
              <a:t>Detection of </a:t>
            </a:r>
            <a:r>
              <a:rPr lang="en-US" sz="1400" i="1" dirty="0" smtClean="0">
                <a:solidFill>
                  <a:srgbClr val="002C76"/>
                </a:solidFill>
              </a:rPr>
              <a:t>E</a:t>
            </a:r>
            <a:r>
              <a:rPr lang="en-US" sz="1400" i="1" dirty="0">
                <a:solidFill>
                  <a:srgbClr val="002C76"/>
                </a:solidFill>
              </a:rPr>
              <a:t>. coli</a:t>
            </a:r>
            <a:r>
              <a:rPr lang="en-US" sz="1400" dirty="0">
                <a:solidFill>
                  <a:srgbClr val="002C76"/>
                </a:solidFill>
              </a:rPr>
              <a:t>, </a:t>
            </a:r>
            <a:r>
              <a:rPr lang="en-US" sz="1400" i="1" dirty="0">
                <a:solidFill>
                  <a:srgbClr val="002C76"/>
                </a:solidFill>
              </a:rPr>
              <a:t>Salmonella</a:t>
            </a:r>
            <a:r>
              <a:rPr lang="en-US" sz="1400" dirty="0">
                <a:solidFill>
                  <a:srgbClr val="002C76"/>
                </a:solidFill>
              </a:rPr>
              <a:t>, </a:t>
            </a:r>
            <a:r>
              <a:rPr lang="en-US" sz="1400" i="1" dirty="0">
                <a:solidFill>
                  <a:srgbClr val="002C76"/>
                </a:solidFill>
              </a:rPr>
              <a:t>Campylobacter</a:t>
            </a:r>
            <a:r>
              <a:rPr lang="en-US" sz="1400" dirty="0">
                <a:solidFill>
                  <a:srgbClr val="002C76"/>
                </a:solidFill>
              </a:rPr>
              <a:t>, </a:t>
            </a:r>
            <a:r>
              <a:rPr lang="en-US" sz="1400" i="1" dirty="0" smtClean="0">
                <a:solidFill>
                  <a:srgbClr val="002C76"/>
                </a:solidFill>
              </a:rPr>
              <a:t>Giardia,</a:t>
            </a:r>
            <a:r>
              <a:rPr lang="en-US" sz="1400" dirty="0" smtClean="0">
                <a:solidFill>
                  <a:srgbClr val="002C76"/>
                </a:solidFill>
              </a:rPr>
              <a:t> </a:t>
            </a:r>
            <a:r>
              <a:rPr lang="en-US" sz="1400" dirty="0">
                <a:solidFill>
                  <a:srgbClr val="002C76"/>
                </a:solidFill>
              </a:rPr>
              <a:t>and </a:t>
            </a:r>
            <a:r>
              <a:rPr lang="en-US" sz="1400" i="1" dirty="0">
                <a:solidFill>
                  <a:srgbClr val="002C76"/>
                </a:solidFill>
              </a:rPr>
              <a:t>Cryptosporidium</a:t>
            </a:r>
            <a:r>
              <a:rPr lang="en-US" sz="1400" dirty="0">
                <a:solidFill>
                  <a:srgbClr val="002C76"/>
                </a:solidFill>
              </a:rPr>
              <a:t> </a:t>
            </a:r>
            <a:r>
              <a:rPr lang="en-US" sz="1400" dirty="0" smtClean="0">
                <a:solidFill>
                  <a:srgbClr val="002C76"/>
                </a:solidFill>
              </a:rPr>
              <a:t>in your goats.</a:t>
            </a:r>
            <a:endParaRPr lang="en-US" sz="1400" i="1" dirty="0">
              <a:solidFill>
                <a:srgbClr val="002C76"/>
              </a:solidFill>
              <a:cs typeface="Arial" panose="020B0604020202020204" pitchFamily="34" charset="0"/>
            </a:endParaRPr>
          </a:p>
        </p:txBody>
      </p:sp>
      <p:sp>
        <p:nvSpPr>
          <p:cNvPr id="15" name="Subtitle 11"/>
          <p:cNvSpPr txBox="1">
            <a:spLocks/>
          </p:cNvSpPr>
          <p:nvPr/>
        </p:nvSpPr>
        <p:spPr>
          <a:xfrm>
            <a:off x="3172051" y="4044786"/>
            <a:ext cx="2846952" cy="12418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rgbClr val="002C76"/>
                </a:solidFill>
                <a:cs typeface="Arial" panose="020B0604020202020204" pitchFamily="34" charset="0"/>
              </a:rPr>
              <a:t>Test includes:</a:t>
            </a:r>
          </a:p>
          <a:p>
            <a:pPr algn="l"/>
            <a:r>
              <a:rPr lang="en-US" sz="1400" dirty="0">
                <a:solidFill>
                  <a:srgbClr val="002C76"/>
                </a:solidFill>
              </a:rPr>
              <a:t>DNA based blood test to identify genetic resistance/susceptibility to </a:t>
            </a:r>
            <a:r>
              <a:rPr lang="en-US" sz="1400" dirty="0" err="1">
                <a:solidFill>
                  <a:srgbClr val="002C76"/>
                </a:solidFill>
              </a:rPr>
              <a:t>scrapie</a:t>
            </a:r>
            <a:r>
              <a:rPr lang="en-US" sz="1400" dirty="0">
                <a:solidFill>
                  <a:srgbClr val="002C76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1285" y="4768663"/>
            <a:ext cx="55825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0" y="1071130"/>
            <a:ext cx="9144000" cy="1414127"/>
          </a:xfrm>
          <a:prstGeom prst="rect">
            <a:avLst/>
          </a:prstGeom>
          <a:solidFill>
            <a:srgbClr val="002C76"/>
          </a:solidFill>
          <a:ln w="38100">
            <a:noFill/>
          </a:ln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Biological Testing </a:t>
            </a:r>
          </a:p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Savings </a:t>
            </a:r>
            <a:r>
              <a:rPr 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up to 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$2,467 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42938" y="261066"/>
            <a:ext cx="3898865" cy="54008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C76"/>
                </a:solidFill>
                <a:latin typeface="+mn-lt"/>
              </a:rPr>
              <a:t>NAHMS 2019 Goat Study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2868" y="984360"/>
            <a:ext cx="9146867" cy="145986"/>
          </a:xfrm>
          <a:prstGeom prst="rect">
            <a:avLst/>
          </a:prstGeom>
          <a:solidFill>
            <a:srgbClr val="519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4572E"/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130346"/>
            <a:ext cx="1395864" cy="1350947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6961" y="1424512"/>
            <a:ext cx="1334588" cy="758486"/>
          </a:xfrm>
          <a:prstGeom prst="rect">
            <a:avLst/>
          </a:prstGeom>
        </p:spPr>
      </p:pic>
      <p:pic>
        <p:nvPicPr>
          <p:cNvPr id="24" name="Picture 10436" descr="USDA art 0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811" y="6172200"/>
            <a:ext cx="987223" cy="6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2474368"/>
            <a:ext cx="9144000" cy="145986"/>
          </a:xfrm>
          <a:prstGeom prst="rect">
            <a:avLst/>
          </a:prstGeom>
          <a:solidFill>
            <a:srgbClr val="519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457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0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</TotalTime>
  <Words>353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National Animal Health Monitoring System (NAHMS)  2019 Goat Study Timeline</vt:lpstr>
      <vt:lpstr> </vt:lpstr>
    </vt:vector>
  </TitlesOfParts>
  <Company>USDA APHIS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Biological Testing</dc:title>
  <dc:creator>Wiedenheft, Alyson M - APHIS</dc:creator>
  <cp:lastModifiedBy>Hardy, Kimberly A - APHIS</cp:lastModifiedBy>
  <cp:revision>127</cp:revision>
  <cp:lastPrinted>2018-10-24T18:38:50Z</cp:lastPrinted>
  <dcterms:created xsi:type="dcterms:W3CDTF">2018-06-22T15:45:10Z</dcterms:created>
  <dcterms:modified xsi:type="dcterms:W3CDTF">2019-03-13T13:52:34Z</dcterms:modified>
</cp:coreProperties>
</file>