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39" autoAdjust="0"/>
  </p:normalViewPr>
  <p:slideViewPr>
    <p:cSldViewPr>
      <p:cViewPr>
        <p:scale>
          <a:sx n="100" d="100"/>
          <a:sy n="100" d="100"/>
        </p:scale>
        <p:origin x="-21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95FBB2-C1E1-4E2F-8C8C-E065178035A1}"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4CECFB-1BF6-4F5F-ABD3-569069F1613B}" type="slidenum">
              <a:rPr lang="en-US" smtClean="0"/>
              <a:t>‹#›</a:t>
            </a:fld>
            <a:endParaRPr lang="en-US"/>
          </a:p>
        </p:txBody>
      </p:sp>
    </p:spTree>
    <p:extLst>
      <p:ext uri="{BB962C8B-B14F-4D97-AF65-F5344CB8AC3E}">
        <p14:creationId xmlns:p14="http://schemas.microsoft.com/office/powerpoint/2010/main" val="1397978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95FBB2-C1E1-4E2F-8C8C-E065178035A1}"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4CECFB-1BF6-4F5F-ABD3-569069F1613B}" type="slidenum">
              <a:rPr lang="en-US" smtClean="0"/>
              <a:t>‹#›</a:t>
            </a:fld>
            <a:endParaRPr lang="en-US"/>
          </a:p>
        </p:txBody>
      </p:sp>
    </p:spTree>
    <p:extLst>
      <p:ext uri="{BB962C8B-B14F-4D97-AF65-F5344CB8AC3E}">
        <p14:creationId xmlns:p14="http://schemas.microsoft.com/office/powerpoint/2010/main" val="1772731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95FBB2-C1E1-4E2F-8C8C-E065178035A1}"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4CECFB-1BF6-4F5F-ABD3-569069F1613B}" type="slidenum">
              <a:rPr lang="en-US" smtClean="0"/>
              <a:t>‹#›</a:t>
            </a:fld>
            <a:endParaRPr lang="en-US"/>
          </a:p>
        </p:txBody>
      </p:sp>
    </p:spTree>
    <p:extLst>
      <p:ext uri="{BB962C8B-B14F-4D97-AF65-F5344CB8AC3E}">
        <p14:creationId xmlns:p14="http://schemas.microsoft.com/office/powerpoint/2010/main" val="683226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95FBB2-C1E1-4E2F-8C8C-E065178035A1}"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4CECFB-1BF6-4F5F-ABD3-569069F1613B}" type="slidenum">
              <a:rPr lang="en-US" smtClean="0"/>
              <a:t>‹#›</a:t>
            </a:fld>
            <a:endParaRPr lang="en-US"/>
          </a:p>
        </p:txBody>
      </p:sp>
    </p:spTree>
    <p:extLst>
      <p:ext uri="{BB962C8B-B14F-4D97-AF65-F5344CB8AC3E}">
        <p14:creationId xmlns:p14="http://schemas.microsoft.com/office/powerpoint/2010/main" val="581522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95FBB2-C1E1-4E2F-8C8C-E065178035A1}"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4CECFB-1BF6-4F5F-ABD3-569069F1613B}" type="slidenum">
              <a:rPr lang="en-US" smtClean="0"/>
              <a:t>‹#›</a:t>
            </a:fld>
            <a:endParaRPr lang="en-US"/>
          </a:p>
        </p:txBody>
      </p:sp>
    </p:spTree>
    <p:extLst>
      <p:ext uri="{BB962C8B-B14F-4D97-AF65-F5344CB8AC3E}">
        <p14:creationId xmlns:p14="http://schemas.microsoft.com/office/powerpoint/2010/main" val="1381965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95FBB2-C1E1-4E2F-8C8C-E065178035A1}" type="datetimeFigureOut">
              <a:rPr lang="en-US" smtClean="0"/>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4CECFB-1BF6-4F5F-ABD3-569069F1613B}" type="slidenum">
              <a:rPr lang="en-US" smtClean="0"/>
              <a:t>‹#›</a:t>
            </a:fld>
            <a:endParaRPr lang="en-US"/>
          </a:p>
        </p:txBody>
      </p:sp>
    </p:spTree>
    <p:extLst>
      <p:ext uri="{BB962C8B-B14F-4D97-AF65-F5344CB8AC3E}">
        <p14:creationId xmlns:p14="http://schemas.microsoft.com/office/powerpoint/2010/main" val="1868958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95FBB2-C1E1-4E2F-8C8C-E065178035A1}" type="datetimeFigureOut">
              <a:rPr lang="en-US" smtClean="0"/>
              <a:t>7/16/2013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4CECFB-1BF6-4F5F-ABD3-569069F1613B}" type="slidenum">
              <a:rPr lang="en-US" smtClean="0"/>
              <a:t>‹#›</a:t>
            </a:fld>
            <a:endParaRPr lang="en-US"/>
          </a:p>
        </p:txBody>
      </p:sp>
    </p:spTree>
    <p:extLst>
      <p:ext uri="{BB962C8B-B14F-4D97-AF65-F5344CB8AC3E}">
        <p14:creationId xmlns:p14="http://schemas.microsoft.com/office/powerpoint/2010/main" val="2519655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95FBB2-C1E1-4E2F-8C8C-E065178035A1}" type="datetimeFigureOut">
              <a:rPr lang="en-US" smtClean="0"/>
              <a:t>7/16/2013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4CECFB-1BF6-4F5F-ABD3-569069F1613B}" type="slidenum">
              <a:rPr lang="en-US" smtClean="0"/>
              <a:t>‹#›</a:t>
            </a:fld>
            <a:endParaRPr lang="en-US"/>
          </a:p>
        </p:txBody>
      </p:sp>
    </p:spTree>
    <p:extLst>
      <p:ext uri="{BB962C8B-B14F-4D97-AF65-F5344CB8AC3E}">
        <p14:creationId xmlns:p14="http://schemas.microsoft.com/office/powerpoint/2010/main" val="337898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95FBB2-C1E1-4E2F-8C8C-E065178035A1}" type="datetimeFigureOut">
              <a:rPr lang="en-US" smtClean="0"/>
              <a:t>7/16/2013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4CECFB-1BF6-4F5F-ABD3-569069F1613B}" type="slidenum">
              <a:rPr lang="en-US" smtClean="0"/>
              <a:t>‹#›</a:t>
            </a:fld>
            <a:endParaRPr lang="en-US"/>
          </a:p>
        </p:txBody>
      </p:sp>
    </p:spTree>
    <p:extLst>
      <p:ext uri="{BB962C8B-B14F-4D97-AF65-F5344CB8AC3E}">
        <p14:creationId xmlns:p14="http://schemas.microsoft.com/office/powerpoint/2010/main" val="307012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95FBB2-C1E1-4E2F-8C8C-E065178035A1}" type="datetimeFigureOut">
              <a:rPr lang="en-US" smtClean="0"/>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4CECFB-1BF6-4F5F-ABD3-569069F1613B}" type="slidenum">
              <a:rPr lang="en-US" smtClean="0"/>
              <a:t>‹#›</a:t>
            </a:fld>
            <a:endParaRPr lang="en-US"/>
          </a:p>
        </p:txBody>
      </p:sp>
    </p:spTree>
    <p:extLst>
      <p:ext uri="{BB962C8B-B14F-4D97-AF65-F5344CB8AC3E}">
        <p14:creationId xmlns:p14="http://schemas.microsoft.com/office/powerpoint/2010/main" val="1927085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95FBB2-C1E1-4E2F-8C8C-E065178035A1}" type="datetimeFigureOut">
              <a:rPr lang="en-US" smtClean="0"/>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4CECFB-1BF6-4F5F-ABD3-569069F1613B}" type="slidenum">
              <a:rPr lang="en-US" smtClean="0"/>
              <a:t>‹#›</a:t>
            </a:fld>
            <a:endParaRPr lang="en-US"/>
          </a:p>
        </p:txBody>
      </p:sp>
    </p:spTree>
    <p:extLst>
      <p:ext uri="{BB962C8B-B14F-4D97-AF65-F5344CB8AC3E}">
        <p14:creationId xmlns:p14="http://schemas.microsoft.com/office/powerpoint/2010/main" val="3954508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95FBB2-C1E1-4E2F-8C8C-E065178035A1}" type="datetimeFigureOut">
              <a:rPr lang="en-US" smtClean="0"/>
              <a:t>7/16/2013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4CECFB-1BF6-4F5F-ABD3-569069F1613B}" type="slidenum">
              <a:rPr lang="en-US" smtClean="0"/>
              <a:t>‹#›</a:t>
            </a:fld>
            <a:endParaRPr lang="en-US"/>
          </a:p>
        </p:txBody>
      </p:sp>
    </p:spTree>
    <p:extLst>
      <p:ext uri="{BB962C8B-B14F-4D97-AF65-F5344CB8AC3E}">
        <p14:creationId xmlns:p14="http://schemas.microsoft.com/office/powerpoint/2010/main" val="2516194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688" y="152400"/>
            <a:ext cx="7601712" cy="41637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544" y="4316151"/>
            <a:ext cx="7610856" cy="23003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2606040" y="777240"/>
            <a:ext cx="609600" cy="200055"/>
          </a:xfrm>
          <a:prstGeom prst="rect">
            <a:avLst/>
          </a:prstGeom>
          <a:solidFill>
            <a:schemeClr val="bg1"/>
          </a:solidFill>
        </p:spPr>
        <p:txBody>
          <a:bodyPr wrap="square" rtlCol="0">
            <a:spAutoFit/>
          </a:bodyPr>
          <a:lstStyle/>
          <a:p>
            <a:r>
              <a:rPr lang="en-US" sz="700" dirty="0" smtClean="0"/>
              <a:t>11/30/2014</a:t>
            </a:r>
            <a:endParaRPr lang="en-US" sz="700" dirty="0"/>
          </a:p>
        </p:txBody>
      </p:sp>
    </p:spTree>
    <p:extLst>
      <p:ext uri="{BB962C8B-B14F-4D97-AF65-F5344CB8AC3E}">
        <p14:creationId xmlns:p14="http://schemas.microsoft.com/office/powerpoint/2010/main" val="1025468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195" y="6053566"/>
            <a:ext cx="6172199" cy="7561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80999" y="4571762"/>
            <a:ext cx="6400799" cy="1600438"/>
          </a:xfrm>
          <a:prstGeom prst="rect">
            <a:avLst/>
          </a:prstGeom>
          <a:noFill/>
        </p:spPr>
        <p:txBody>
          <a:bodyPr wrap="square" rtlCol="0">
            <a:spAutoFit/>
          </a:bodyPr>
          <a:lstStyle/>
          <a:p>
            <a:r>
              <a:rPr lang="en-US" sz="700" b="1" dirty="0">
                <a:cs typeface="Arial" pitchFamily="34" charset="0"/>
              </a:rPr>
              <a:t>WARNING STATEMENT:  </a:t>
            </a:r>
            <a:r>
              <a:rPr lang="en-US" sz="700" dirty="0">
                <a:cs typeface="Arial" pitchFamily="34" charset="0"/>
              </a:rPr>
              <a:t>A false statement on this form is punishable by permit sanctions (revocation, suspension, or modification) under 15 CFR Part 904, a civil penalty up to $100,000 under 16 USC 1858, and/or criminal penalties including, but not limited to, fines or imprisonment or both under 18 USC 1001.</a:t>
            </a:r>
          </a:p>
          <a:p>
            <a:r>
              <a:rPr lang="en-US" sz="700" b="1" dirty="0">
                <a:cs typeface="Arial" pitchFamily="34" charset="0"/>
              </a:rPr>
              <a:t> </a:t>
            </a:r>
            <a:endParaRPr lang="en-US" sz="700" dirty="0">
              <a:cs typeface="Arial" pitchFamily="34" charset="0"/>
            </a:endParaRPr>
          </a:p>
          <a:p>
            <a:r>
              <a:rPr lang="en-US" sz="700" b="1" dirty="0">
                <a:cs typeface="Arial" pitchFamily="34" charset="0"/>
              </a:rPr>
              <a:t>PRIVACY ACT STATEMENT: </a:t>
            </a:r>
            <a:r>
              <a:rPr lang="en-US" sz="700" dirty="0">
                <a:cs typeface="Arial" pitchFamily="34" charset="0"/>
              </a:rPr>
              <a:t>Some of the information collection described above is confidential under section 402(b) of the Magnuson-Stevens Act and under NOAA Administrative Order 216-100, Protection of Confidential Fisheries Statistics. </a:t>
            </a:r>
            <a:r>
              <a:rPr lang="en-US" sz="700" dirty="0" smtClean="0">
                <a:cs typeface="Arial" pitchFamily="34" charset="0"/>
              </a:rPr>
              <a:t>QP transfer amount and price </a:t>
            </a:r>
            <a:r>
              <a:rPr lang="en-US" sz="700" dirty="0">
                <a:cs typeface="Arial" pitchFamily="34" charset="0"/>
              </a:rPr>
              <a:t>are not released to the public. The information collected is part of a Privacy Act System of Records, COMMERCE/NOAA #19, Permits and Registrations for United States Federally Regulated Fisheries. A notice was published in the Federal Register on April 17, 2008 (73 FR 20914) and became effective on June 11, 2008 (73 FR 33065).</a:t>
            </a:r>
          </a:p>
          <a:p>
            <a:r>
              <a:rPr lang="en-US" sz="700" dirty="0">
                <a:cs typeface="Arial" pitchFamily="34" charset="0"/>
              </a:rPr>
              <a:t> </a:t>
            </a:r>
          </a:p>
          <a:p>
            <a:r>
              <a:rPr lang="en-US" sz="700" b="1" dirty="0">
                <a:cs typeface="Arial" pitchFamily="34" charset="0"/>
              </a:rPr>
              <a:t>PRA STATEMENT: </a:t>
            </a:r>
            <a:r>
              <a:rPr lang="en-US" sz="700" dirty="0">
                <a:cs typeface="Arial" pitchFamily="34" charset="0"/>
              </a:rPr>
              <a:t>Public reporting burden for this collection of information is estimated to </a:t>
            </a:r>
            <a:r>
              <a:rPr lang="en-US" sz="700" dirty="0" smtClean="0">
                <a:cs typeface="Arial" pitchFamily="34" charset="0"/>
              </a:rPr>
              <a:t>average 8 minutes per response </a:t>
            </a:r>
            <a:r>
              <a:rPr lang="en-US" sz="700" dirty="0" smtClean="0"/>
              <a:t>(with initiation and acceptance of transfer)</a:t>
            </a:r>
            <a:r>
              <a:rPr lang="en-US" sz="700" dirty="0" smtClean="0">
                <a:cs typeface="Arial" pitchFamily="34" charset="0"/>
              </a:rPr>
              <a:t>, </a:t>
            </a:r>
            <a:r>
              <a:rPr lang="en-US" sz="700" dirty="0">
                <a:cs typeface="Arial" pitchFamily="34" charset="0"/>
              </a:rPr>
              <a:t>including the time for reviewing the instructions, searching existing data sources, gathering and maintaining the data needed, and completing and reviewing the collection of information.  Send comments regarding this burden estimate or any other suggestions for reducing this burden to NOAA/National Marine Fisheries Service, Northwest Region, Attn: Assistant Regional Administrator, Sustainable Fisheries Division, 7600 Sand Point Way NE, Seattle, WA 98115. Notwithstanding any other provisions of the law, no person is required to respond to, nor shall any person be subjected to a penalty for failure to comply with, a collection of information subject to the requirements of the Paperwork Reduction Act, unless that collection of information displays a currently valid OMB Control Number.</a:t>
            </a:r>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799" y="133112"/>
            <a:ext cx="6181725" cy="443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4114800" y="257145"/>
            <a:ext cx="609600" cy="200055"/>
          </a:xfrm>
          <a:prstGeom prst="rect">
            <a:avLst/>
          </a:prstGeom>
          <a:solidFill>
            <a:schemeClr val="bg1"/>
          </a:solidFill>
        </p:spPr>
        <p:txBody>
          <a:bodyPr wrap="square" rtlCol="0">
            <a:spAutoFit/>
          </a:bodyPr>
          <a:lstStyle/>
          <a:p>
            <a:r>
              <a:rPr lang="en-US" sz="700" dirty="0" smtClean="0"/>
              <a:t>11/30/2014</a:t>
            </a:r>
            <a:endParaRPr lang="en-US" sz="700" dirty="0"/>
          </a:p>
        </p:txBody>
      </p:sp>
    </p:spTree>
    <p:extLst>
      <p:ext uri="{BB962C8B-B14F-4D97-AF65-F5344CB8AC3E}">
        <p14:creationId xmlns:p14="http://schemas.microsoft.com/office/powerpoint/2010/main" val="2967286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67013" y="1814513"/>
            <a:ext cx="3609975" cy="3228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962473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62</Words>
  <Application>Microsoft Office PowerPoint</Application>
  <PresentationFormat>On-screen Show (4:3)</PresentationFormat>
  <Paragraphs>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Sarah.Towne</dc:creator>
  <cp:lastModifiedBy>Sarah.Towne</cp:lastModifiedBy>
  <cp:revision>9</cp:revision>
  <dcterms:created xsi:type="dcterms:W3CDTF">2013-05-30T01:21:44Z</dcterms:created>
  <dcterms:modified xsi:type="dcterms:W3CDTF">2013-07-16T23:22:06Z</dcterms:modified>
</cp:coreProperties>
</file>