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57" r:id="rId2"/>
    <p:sldId id="258" r:id="rId3"/>
    <p:sldId id="259" r:id="rId4"/>
    <p:sldId id="260"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9" d="100"/>
          <a:sy n="99" d="100"/>
        </p:scale>
        <p:origin x="-240"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C8FDE20-3D22-449B-93D6-B220C6AF81BB}" type="datetimeFigureOut">
              <a:rPr lang="en-US" smtClean="0"/>
              <a:t>7/16/2013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58C1CEA-C8D7-4AE5-AF64-77CE551BB301}" type="slidenum">
              <a:rPr lang="en-US" smtClean="0"/>
              <a:t>‹#›</a:t>
            </a:fld>
            <a:endParaRPr lang="en-US"/>
          </a:p>
        </p:txBody>
      </p:sp>
    </p:spTree>
    <p:extLst>
      <p:ext uri="{BB962C8B-B14F-4D97-AF65-F5344CB8AC3E}">
        <p14:creationId xmlns:p14="http://schemas.microsoft.com/office/powerpoint/2010/main" val="17961282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D583772-526C-4F94-9598-BB9C32ABEBE2}" type="slidenum">
              <a:rPr lang="en-US" smtClean="0"/>
              <a:t>1</a:t>
            </a:fld>
            <a:endParaRPr lang="en-US"/>
          </a:p>
        </p:txBody>
      </p:sp>
    </p:spTree>
    <p:extLst>
      <p:ext uri="{BB962C8B-B14F-4D97-AF65-F5344CB8AC3E}">
        <p14:creationId xmlns:p14="http://schemas.microsoft.com/office/powerpoint/2010/main" val="37310071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D583772-526C-4F94-9598-BB9C32ABEBE2}" type="slidenum">
              <a:rPr lang="en-US" smtClean="0"/>
              <a:t>2</a:t>
            </a:fld>
            <a:endParaRPr lang="en-US"/>
          </a:p>
        </p:txBody>
      </p:sp>
    </p:spTree>
    <p:extLst>
      <p:ext uri="{BB962C8B-B14F-4D97-AF65-F5344CB8AC3E}">
        <p14:creationId xmlns:p14="http://schemas.microsoft.com/office/powerpoint/2010/main" val="41011625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The new </a:t>
            </a:r>
            <a:r>
              <a:rPr lang="en-US" b="1" baseline="0" dirty="0" smtClean="0"/>
              <a:t>Initiate QS Transfer </a:t>
            </a:r>
            <a:r>
              <a:rPr lang="en-US" baseline="0" dirty="0" smtClean="0"/>
              <a:t>page will need a </a:t>
            </a:r>
            <a:r>
              <a:rPr lang="en-US" b="1" baseline="0" dirty="0" smtClean="0"/>
              <a:t>Quota Share Transfer Review </a:t>
            </a:r>
            <a:r>
              <a:rPr lang="en-US" baseline="0" dirty="0" smtClean="0"/>
              <a:t>pop-up. </a:t>
            </a:r>
            <a:endParaRPr lang="en-US" dirty="0"/>
          </a:p>
        </p:txBody>
      </p:sp>
      <p:sp>
        <p:nvSpPr>
          <p:cNvPr id="4" name="Slide Number Placeholder 3"/>
          <p:cNvSpPr>
            <a:spLocks noGrp="1"/>
          </p:cNvSpPr>
          <p:nvPr>
            <p:ph type="sldNum" sz="quarter" idx="10"/>
          </p:nvPr>
        </p:nvSpPr>
        <p:spPr/>
        <p:txBody>
          <a:bodyPr/>
          <a:lstStyle/>
          <a:p>
            <a:fld id="{BD583772-526C-4F94-9598-BB9C32ABEBE2}" type="slidenum">
              <a:rPr lang="en-US" smtClean="0"/>
              <a:t>3</a:t>
            </a:fld>
            <a:endParaRPr lang="en-US"/>
          </a:p>
        </p:txBody>
      </p:sp>
    </p:spTree>
    <p:extLst>
      <p:ext uri="{BB962C8B-B14F-4D97-AF65-F5344CB8AC3E}">
        <p14:creationId xmlns:p14="http://schemas.microsoft.com/office/powerpoint/2010/main" val="32608386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The new </a:t>
            </a:r>
            <a:r>
              <a:rPr lang="en-US" b="1" baseline="0" dirty="0" smtClean="0"/>
              <a:t>Initiate QS Transfer </a:t>
            </a:r>
            <a:r>
              <a:rPr lang="en-US" baseline="0" dirty="0" smtClean="0"/>
              <a:t>page will need a </a:t>
            </a:r>
            <a:r>
              <a:rPr lang="en-US" b="1" baseline="0" dirty="0" smtClean="0"/>
              <a:t>Quota Share Transfer Confirmation </a:t>
            </a:r>
            <a:r>
              <a:rPr lang="en-US" baseline="0" dirty="0" smtClean="0"/>
              <a:t>pop-up.</a:t>
            </a:r>
            <a:endParaRPr lang="en-US" dirty="0"/>
          </a:p>
        </p:txBody>
      </p:sp>
      <p:sp>
        <p:nvSpPr>
          <p:cNvPr id="4" name="Slide Number Placeholder 3"/>
          <p:cNvSpPr>
            <a:spLocks noGrp="1"/>
          </p:cNvSpPr>
          <p:nvPr>
            <p:ph type="sldNum" sz="quarter" idx="10"/>
          </p:nvPr>
        </p:nvSpPr>
        <p:spPr/>
        <p:txBody>
          <a:bodyPr/>
          <a:lstStyle/>
          <a:p>
            <a:fld id="{BD583772-526C-4F94-9598-BB9C32ABEBE2}" type="slidenum">
              <a:rPr lang="en-US" smtClean="0"/>
              <a:t>4</a:t>
            </a:fld>
            <a:endParaRPr lang="en-US"/>
          </a:p>
        </p:txBody>
      </p:sp>
    </p:spTree>
    <p:extLst>
      <p:ext uri="{BB962C8B-B14F-4D97-AF65-F5344CB8AC3E}">
        <p14:creationId xmlns:p14="http://schemas.microsoft.com/office/powerpoint/2010/main" val="17787082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6711353-253E-426B-B5C1-7AEF8D5408DC}" type="datetimeFigureOut">
              <a:rPr lang="en-US" smtClean="0"/>
              <a:t>7/16/2013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D0A54C-C464-4129-BEFE-0692C197882C}" type="slidenum">
              <a:rPr lang="en-US" smtClean="0"/>
              <a:t>‹#›</a:t>
            </a:fld>
            <a:endParaRPr lang="en-US"/>
          </a:p>
        </p:txBody>
      </p:sp>
    </p:spTree>
    <p:extLst>
      <p:ext uri="{BB962C8B-B14F-4D97-AF65-F5344CB8AC3E}">
        <p14:creationId xmlns:p14="http://schemas.microsoft.com/office/powerpoint/2010/main" val="36413943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6711353-253E-426B-B5C1-7AEF8D5408DC}" type="datetimeFigureOut">
              <a:rPr lang="en-US" smtClean="0"/>
              <a:t>7/16/2013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D0A54C-C464-4129-BEFE-0692C197882C}" type="slidenum">
              <a:rPr lang="en-US" smtClean="0"/>
              <a:t>‹#›</a:t>
            </a:fld>
            <a:endParaRPr lang="en-US"/>
          </a:p>
        </p:txBody>
      </p:sp>
    </p:spTree>
    <p:extLst>
      <p:ext uri="{BB962C8B-B14F-4D97-AF65-F5344CB8AC3E}">
        <p14:creationId xmlns:p14="http://schemas.microsoft.com/office/powerpoint/2010/main" val="12313948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6711353-253E-426B-B5C1-7AEF8D5408DC}" type="datetimeFigureOut">
              <a:rPr lang="en-US" smtClean="0"/>
              <a:t>7/16/2013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D0A54C-C464-4129-BEFE-0692C197882C}" type="slidenum">
              <a:rPr lang="en-US" smtClean="0"/>
              <a:t>‹#›</a:t>
            </a:fld>
            <a:endParaRPr lang="en-US"/>
          </a:p>
        </p:txBody>
      </p:sp>
    </p:spTree>
    <p:extLst>
      <p:ext uri="{BB962C8B-B14F-4D97-AF65-F5344CB8AC3E}">
        <p14:creationId xmlns:p14="http://schemas.microsoft.com/office/powerpoint/2010/main" val="28813968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6711353-253E-426B-B5C1-7AEF8D5408DC}" type="datetimeFigureOut">
              <a:rPr lang="en-US" smtClean="0"/>
              <a:t>7/16/2013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D0A54C-C464-4129-BEFE-0692C197882C}" type="slidenum">
              <a:rPr lang="en-US" smtClean="0"/>
              <a:t>‹#›</a:t>
            </a:fld>
            <a:endParaRPr lang="en-US"/>
          </a:p>
        </p:txBody>
      </p:sp>
    </p:spTree>
    <p:extLst>
      <p:ext uri="{BB962C8B-B14F-4D97-AF65-F5344CB8AC3E}">
        <p14:creationId xmlns:p14="http://schemas.microsoft.com/office/powerpoint/2010/main" val="19436553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6711353-253E-426B-B5C1-7AEF8D5408DC}" type="datetimeFigureOut">
              <a:rPr lang="en-US" smtClean="0"/>
              <a:t>7/16/2013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D0A54C-C464-4129-BEFE-0692C197882C}" type="slidenum">
              <a:rPr lang="en-US" smtClean="0"/>
              <a:t>‹#›</a:t>
            </a:fld>
            <a:endParaRPr lang="en-US"/>
          </a:p>
        </p:txBody>
      </p:sp>
    </p:spTree>
    <p:extLst>
      <p:ext uri="{BB962C8B-B14F-4D97-AF65-F5344CB8AC3E}">
        <p14:creationId xmlns:p14="http://schemas.microsoft.com/office/powerpoint/2010/main" val="20324592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6711353-253E-426B-B5C1-7AEF8D5408DC}" type="datetimeFigureOut">
              <a:rPr lang="en-US" smtClean="0"/>
              <a:t>7/16/2013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D0A54C-C464-4129-BEFE-0692C197882C}" type="slidenum">
              <a:rPr lang="en-US" smtClean="0"/>
              <a:t>‹#›</a:t>
            </a:fld>
            <a:endParaRPr lang="en-US"/>
          </a:p>
        </p:txBody>
      </p:sp>
    </p:spTree>
    <p:extLst>
      <p:ext uri="{BB962C8B-B14F-4D97-AF65-F5344CB8AC3E}">
        <p14:creationId xmlns:p14="http://schemas.microsoft.com/office/powerpoint/2010/main" val="26311991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6711353-253E-426B-B5C1-7AEF8D5408DC}" type="datetimeFigureOut">
              <a:rPr lang="en-US" smtClean="0"/>
              <a:t>7/16/2013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D0A54C-C464-4129-BEFE-0692C197882C}" type="slidenum">
              <a:rPr lang="en-US" smtClean="0"/>
              <a:t>‹#›</a:t>
            </a:fld>
            <a:endParaRPr lang="en-US"/>
          </a:p>
        </p:txBody>
      </p:sp>
    </p:spTree>
    <p:extLst>
      <p:ext uri="{BB962C8B-B14F-4D97-AF65-F5344CB8AC3E}">
        <p14:creationId xmlns:p14="http://schemas.microsoft.com/office/powerpoint/2010/main" val="12667337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6711353-253E-426B-B5C1-7AEF8D5408DC}" type="datetimeFigureOut">
              <a:rPr lang="en-US" smtClean="0"/>
              <a:t>7/16/2013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6D0A54C-C464-4129-BEFE-0692C197882C}" type="slidenum">
              <a:rPr lang="en-US" smtClean="0"/>
              <a:t>‹#›</a:t>
            </a:fld>
            <a:endParaRPr lang="en-US"/>
          </a:p>
        </p:txBody>
      </p:sp>
    </p:spTree>
    <p:extLst>
      <p:ext uri="{BB962C8B-B14F-4D97-AF65-F5344CB8AC3E}">
        <p14:creationId xmlns:p14="http://schemas.microsoft.com/office/powerpoint/2010/main" val="21032028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6711353-253E-426B-B5C1-7AEF8D5408DC}" type="datetimeFigureOut">
              <a:rPr lang="en-US" smtClean="0"/>
              <a:t>7/16/2013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6D0A54C-C464-4129-BEFE-0692C197882C}" type="slidenum">
              <a:rPr lang="en-US" smtClean="0"/>
              <a:t>‹#›</a:t>
            </a:fld>
            <a:endParaRPr lang="en-US"/>
          </a:p>
        </p:txBody>
      </p:sp>
    </p:spTree>
    <p:extLst>
      <p:ext uri="{BB962C8B-B14F-4D97-AF65-F5344CB8AC3E}">
        <p14:creationId xmlns:p14="http://schemas.microsoft.com/office/powerpoint/2010/main" val="4465198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6711353-253E-426B-B5C1-7AEF8D5408DC}" type="datetimeFigureOut">
              <a:rPr lang="en-US" smtClean="0"/>
              <a:t>7/16/2013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D0A54C-C464-4129-BEFE-0692C197882C}" type="slidenum">
              <a:rPr lang="en-US" smtClean="0"/>
              <a:t>‹#›</a:t>
            </a:fld>
            <a:endParaRPr lang="en-US"/>
          </a:p>
        </p:txBody>
      </p:sp>
    </p:spTree>
    <p:extLst>
      <p:ext uri="{BB962C8B-B14F-4D97-AF65-F5344CB8AC3E}">
        <p14:creationId xmlns:p14="http://schemas.microsoft.com/office/powerpoint/2010/main" val="25283940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6711353-253E-426B-B5C1-7AEF8D5408DC}" type="datetimeFigureOut">
              <a:rPr lang="en-US" smtClean="0"/>
              <a:t>7/16/2013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D0A54C-C464-4129-BEFE-0692C197882C}" type="slidenum">
              <a:rPr lang="en-US" smtClean="0"/>
              <a:t>‹#›</a:t>
            </a:fld>
            <a:endParaRPr lang="en-US"/>
          </a:p>
        </p:txBody>
      </p:sp>
    </p:spTree>
    <p:extLst>
      <p:ext uri="{BB962C8B-B14F-4D97-AF65-F5344CB8AC3E}">
        <p14:creationId xmlns:p14="http://schemas.microsoft.com/office/powerpoint/2010/main" val="625479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6711353-253E-426B-B5C1-7AEF8D5408DC}" type="datetimeFigureOut">
              <a:rPr lang="en-US" smtClean="0"/>
              <a:t>7/16/2013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6D0A54C-C464-4129-BEFE-0692C197882C}" type="slidenum">
              <a:rPr lang="en-US" smtClean="0"/>
              <a:t>‹#›</a:t>
            </a:fld>
            <a:endParaRPr lang="en-US"/>
          </a:p>
        </p:txBody>
      </p:sp>
    </p:spTree>
    <p:extLst>
      <p:ext uri="{BB962C8B-B14F-4D97-AF65-F5344CB8AC3E}">
        <p14:creationId xmlns:p14="http://schemas.microsoft.com/office/powerpoint/2010/main" val="25046012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package" Target="../embeddings/Microsoft_Excel_Worksheet2.xlsx"/><Relationship Id="rId3" Type="http://schemas.openxmlformats.org/officeDocument/2006/relationships/notesSlide" Target="../notesSlides/notesSlide1.xml"/><Relationship Id="rId7" Type="http://schemas.openxmlformats.org/officeDocument/2006/relationships/oleObject" Target="../embeddings/oleObject2.bin"/><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image" Target="../media/image1.emf"/><Relationship Id="rId5" Type="http://schemas.openxmlformats.org/officeDocument/2006/relationships/package" Target="../embeddings/Microsoft_Excel_Worksheet1.xlsx"/><Relationship Id="rId4" Type="http://schemas.openxmlformats.org/officeDocument/2006/relationships/oleObject" Target="../embeddings/oleObject1.bin"/><Relationship Id="rId9" Type="http://schemas.openxmlformats.org/officeDocument/2006/relationships/image" Target="../media/image2.emf"/></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7.xml"/><Relationship Id="rId1" Type="http://schemas.openxmlformats.org/officeDocument/2006/relationships/vmlDrawing" Target="../drawings/vmlDrawing2.vml"/><Relationship Id="rId6" Type="http://schemas.openxmlformats.org/officeDocument/2006/relationships/image" Target="../media/image3.emf"/><Relationship Id="rId5" Type="http://schemas.openxmlformats.org/officeDocument/2006/relationships/package" Target="../embeddings/Microsoft_Excel_Worksheet3.xlsx"/><Relationship Id="rId4" Type="http://schemas.openxmlformats.org/officeDocument/2006/relationships/oleObject" Target="../embeddings/oleObject3.bin"/></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3105498785"/>
              </p:ext>
            </p:extLst>
          </p:nvPr>
        </p:nvGraphicFramePr>
        <p:xfrm>
          <a:off x="847725" y="381000"/>
          <a:ext cx="7543800" cy="228600"/>
        </p:xfrm>
        <a:graphic>
          <a:graphicData uri="http://schemas.openxmlformats.org/drawingml/2006/table">
            <a:tbl>
              <a:tblPr firstRow="1" bandRow="1">
                <a:tableStyleId>{5C22544A-7EE6-4342-B048-85BDC9FD1C3A}</a:tableStyleId>
              </a:tblPr>
              <a:tblGrid>
                <a:gridCol w="1524000"/>
                <a:gridCol w="1524000"/>
                <a:gridCol w="1524000"/>
                <a:gridCol w="1524000"/>
                <a:gridCol w="1447800"/>
              </a:tblGrid>
              <a:tr h="228600">
                <a:tc>
                  <a:txBody>
                    <a:bodyPr/>
                    <a:lstStyle/>
                    <a:p>
                      <a:r>
                        <a:rPr lang="en-US" sz="800" dirty="0" smtClean="0">
                          <a:solidFill>
                            <a:schemeClr val="tx1"/>
                          </a:solidFill>
                        </a:rPr>
                        <a:t>Account Balance</a:t>
                      </a:r>
                      <a:endParaRPr lang="en-US" sz="800" dirty="0">
                        <a:solidFill>
                          <a:schemeClr val="tx1"/>
                        </a:solidFill>
                      </a:endParaRPr>
                    </a:p>
                  </a:txBody>
                  <a:tcPr>
                    <a:solidFill>
                      <a:schemeClr val="accent1">
                        <a:lumMod val="40000"/>
                        <a:lumOff val="60000"/>
                      </a:schemeClr>
                    </a:solidFill>
                  </a:tcPr>
                </a:tc>
                <a:tc>
                  <a:txBody>
                    <a:bodyPr/>
                    <a:lstStyle/>
                    <a:p>
                      <a:r>
                        <a:rPr lang="en-US" sz="800" dirty="0" smtClean="0">
                          <a:solidFill>
                            <a:schemeClr val="tx1"/>
                          </a:solidFill>
                        </a:rPr>
                        <a:t>Initiate Transfers</a:t>
                      </a:r>
                      <a:endParaRPr lang="en-US" sz="800" dirty="0">
                        <a:solidFill>
                          <a:schemeClr val="tx1"/>
                        </a:solidFill>
                      </a:endParaRPr>
                    </a:p>
                  </a:txBody>
                  <a:tcPr>
                    <a:solidFill>
                      <a:schemeClr val="accent1">
                        <a:lumMod val="75000"/>
                      </a:schemeClr>
                    </a:solidFill>
                  </a:tcPr>
                </a:tc>
                <a:tc>
                  <a:txBody>
                    <a:bodyPr/>
                    <a:lstStyle/>
                    <a:p>
                      <a:r>
                        <a:rPr lang="en-US" sz="800" dirty="0" smtClean="0">
                          <a:solidFill>
                            <a:schemeClr val="tx1"/>
                          </a:solidFill>
                        </a:rPr>
                        <a:t>Pending Transfers</a:t>
                      </a:r>
                      <a:endParaRPr lang="en-US" sz="800" dirty="0">
                        <a:solidFill>
                          <a:schemeClr val="tx1"/>
                        </a:solidFill>
                      </a:endParaRPr>
                    </a:p>
                  </a:txBody>
                  <a:tcPr>
                    <a:solidFill>
                      <a:schemeClr val="accent1">
                        <a:lumMod val="40000"/>
                        <a:lumOff val="60000"/>
                      </a:schemeClr>
                    </a:solidFill>
                  </a:tcPr>
                </a:tc>
                <a:tc>
                  <a:txBody>
                    <a:bodyPr/>
                    <a:lstStyle/>
                    <a:p>
                      <a:r>
                        <a:rPr lang="en-US" sz="800" dirty="0" smtClean="0">
                          <a:solidFill>
                            <a:schemeClr val="tx1"/>
                          </a:solidFill>
                        </a:rPr>
                        <a:t>Messages</a:t>
                      </a:r>
                      <a:endParaRPr lang="en-US" sz="800" dirty="0">
                        <a:solidFill>
                          <a:schemeClr val="tx1"/>
                        </a:solidFill>
                      </a:endParaRPr>
                    </a:p>
                  </a:txBody>
                  <a:tcPr>
                    <a:solidFill>
                      <a:schemeClr val="accent1">
                        <a:lumMod val="40000"/>
                        <a:lumOff val="60000"/>
                      </a:schemeClr>
                    </a:solidFill>
                  </a:tcPr>
                </a:tc>
                <a:tc>
                  <a:txBody>
                    <a:bodyPr/>
                    <a:lstStyle/>
                    <a:p>
                      <a:r>
                        <a:rPr lang="en-US" sz="800" dirty="0" smtClean="0">
                          <a:solidFill>
                            <a:schemeClr val="tx1"/>
                          </a:solidFill>
                        </a:rPr>
                        <a:t>Change Password</a:t>
                      </a:r>
                      <a:endParaRPr lang="en-US" sz="800" dirty="0">
                        <a:solidFill>
                          <a:schemeClr val="tx1"/>
                        </a:solidFill>
                      </a:endParaRPr>
                    </a:p>
                  </a:txBody>
                  <a:tcPr>
                    <a:solidFill>
                      <a:schemeClr val="accent1">
                        <a:lumMod val="40000"/>
                        <a:lumOff val="60000"/>
                      </a:schemeClr>
                    </a:solidFill>
                  </a:tcPr>
                </a:tc>
              </a:tr>
            </a:tbl>
          </a:graphicData>
        </a:graphic>
      </p:graphicFrame>
      <p:graphicFrame>
        <p:nvGraphicFramePr>
          <p:cNvPr id="4" name="Table 3"/>
          <p:cNvGraphicFramePr>
            <a:graphicFrameLocks noGrp="1"/>
          </p:cNvGraphicFramePr>
          <p:nvPr>
            <p:extLst>
              <p:ext uri="{D42A27DB-BD31-4B8C-83A1-F6EECF244321}">
                <p14:modId xmlns:p14="http://schemas.microsoft.com/office/powerpoint/2010/main" val="1455796093"/>
              </p:ext>
            </p:extLst>
          </p:nvPr>
        </p:nvGraphicFramePr>
        <p:xfrm>
          <a:off x="847023" y="650764"/>
          <a:ext cx="3048000" cy="213360"/>
        </p:xfrm>
        <a:graphic>
          <a:graphicData uri="http://schemas.openxmlformats.org/drawingml/2006/table">
            <a:tbl>
              <a:tblPr firstRow="1" bandRow="1">
                <a:tableStyleId>{5C22544A-7EE6-4342-B048-85BDC9FD1C3A}</a:tableStyleId>
              </a:tblPr>
              <a:tblGrid>
                <a:gridCol w="1524000"/>
                <a:gridCol w="1524000"/>
              </a:tblGrid>
              <a:tr h="137160">
                <a:tc>
                  <a:txBody>
                    <a:bodyPr/>
                    <a:lstStyle/>
                    <a:p>
                      <a:r>
                        <a:rPr lang="en-US" sz="800" dirty="0" smtClean="0">
                          <a:solidFill>
                            <a:schemeClr val="tx1"/>
                          </a:solidFill>
                        </a:rPr>
                        <a:t>Initiate QP Transfer</a:t>
                      </a:r>
                      <a:endParaRPr lang="en-US" sz="800" dirty="0">
                        <a:solidFill>
                          <a:schemeClr val="tx1"/>
                        </a:solidFill>
                      </a:endParaRPr>
                    </a:p>
                  </a:txBody>
                  <a:tcPr>
                    <a:solidFill>
                      <a:schemeClr val="accent1">
                        <a:lumMod val="40000"/>
                        <a:lumOff val="60000"/>
                      </a:schemeClr>
                    </a:solidFill>
                  </a:tcPr>
                </a:tc>
                <a:tc>
                  <a:txBody>
                    <a:bodyPr/>
                    <a:lstStyle/>
                    <a:p>
                      <a:r>
                        <a:rPr lang="en-US" sz="800" dirty="0" smtClean="0">
                          <a:solidFill>
                            <a:schemeClr val="tx1"/>
                          </a:solidFill>
                        </a:rPr>
                        <a:t>Initiate QS Transfer</a:t>
                      </a:r>
                      <a:endParaRPr lang="en-US" sz="800" dirty="0">
                        <a:solidFill>
                          <a:schemeClr val="tx1"/>
                        </a:solidFill>
                      </a:endParaRPr>
                    </a:p>
                  </a:txBody>
                  <a:tcPr>
                    <a:solidFill>
                      <a:schemeClr val="accent1">
                        <a:lumMod val="75000"/>
                      </a:schemeClr>
                    </a:solidFill>
                  </a:tcPr>
                </a:tc>
              </a:tr>
            </a:tbl>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2063269534"/>
              </p:ext>
            </p:extLst>
          </p:nvPr>
        </p:nvGraphicFramePr>
        <p:xfrm>
          <a:off x="838200" y="1371600"/>
          <a:ext cx="4276724" cy="1078091"/>
        </p:xfrm>
        <a:graphic>
          <a:graphicData uri="http://schemas.openxmlformats.org/presentationml/2006/ole">
            <mc:AlternateContent xmlns:mc="http://schemas.openxmlformats.org/markup-compatibility/2006">
              <mc:Choice xmlns:v="urn:schemas-microsoft-com:vml" Requires="v">
                <p:oleObj spid="_x0000_s1038" name="Worksheet" r:id="rId5" imgW="4572000" imgH="1152600" progId="Excel.Sheet.12">
                  <p:embed/>
                </p:oleObj>
              </mc:Choice>
              <mc:Fallback>
                <p:oleObj name="Worksheet" r:id="rId5" imgW="4572000" imgH="1152600" progId="Excel.Sheet.12">
                  <p:embed/>
                  <p:pic>
                    <p:nvPicPr>
                      <p:cNvPr id="0" name=""/>
                      <p:cNvPicPr/>
                      <p:nvPr/>
                    </p:nvPicPr>
                    <p:blipFill>
                      <a:blip r:embed="rId6"/>
                      <a:stretch>
                        <a:fillRect/>
                      </a:stretch>
                    </p:blipFill>
                    <p:spPr>
                      <a:xfrm>
                        <a:off x="838200" y="1371600"/>
                        <a:ext cx="4276724" cy="1078091"/>
                      </a:xfrm>
                      <a:prstGeom prst="rect">
                        <a:avLst/>
                      </a:prstGeom>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3563817073"/>
              </p:ext>
            </p:extLst>
          </p:nvPr>
        </p:nvGraphicFramePr>
        <p:xfrm>
          <a:off x="847725" y="4700884"/>
          <a:ext cx="4248150" cy="1242716"/>
        </p:xfrm>
        <a:graphic>
          <a:graphicData uri="http://schemas.openxmlformats.org/presentationml/2006/ole">
            <mc:AlternateContent xmlns:mc="http://schemas.openxmlformats.org/markup-compatibility/2006">
              <mc:Choice xmlns:v="urn:schemas-microsoft-com:vml" Requires="v">
                <p:oleObj spid="_x0000_s1039" name="Worksheet" r:id="rId8" imgW="4591151" imgH="1343079" progId="Excel.Sheet.12">
                  <p:embed/>
                </p:oleObj>
              </mc:Choice>
              <mc:Fallback>
                <p:oleObj name="Worksheet" r:id="rId8" imgW="4591151" imgH="1343079" progId="Excel.Sheet.12">
                  <p:embed/>
                  <p:pic>
                    <p:nvPicPr>
                      <p:cNvPr id="0" name=""/>
                      <p:cNvPicPr/>
                      <p:nvPr/>
                    </p:nvPicPr>
                    <p:blipFill>
                      <a:blip r:embed="rId9"/>
                      <a:stretch>
                        <a:fillRect/>
                      </a:stretch>
                    </p:blipFill>
                    <p:spPr>
                      <a:xfrm>
                        <a:off x="847725" y="4700884"/>
                        <a:ext cx="4248150" cy="1242716"/>
                      </a:xfrm>
                      <a:prstGeom prst="rect">
                        <a:avLst/>
                      </a:prstGeom>
                    </p:spPr>
                  </p:pic>
                </p:oleObj>
              </mc:Fallback>
            </mc:AlternateContent>
          </a:graphicData>
        </a:graphic>
      </p:graphicFrame>
      <p:sp>
        <p:nvSpPr>
          <p:cNvPr id="8" name="TextBox 7"/>
          <p:cNvSpPr txBox="1"/>
          <p:nvPr/>
        </p:nvSpPr>
        <p:spPr>
          <a:xfrm>
            <a:off x="762000" y="1061740"/>
            <a:ext cx="7467600" cy="215444"/>
          </a:xfrm>
          <a:prstGeom prst="rect">
            <a:avLst/>
          </a:prstGeom>
          <a:noFill/>
        </p:spPr>
        <p:txBody>
          <a:bodyPr wrap="square" rtlCol="0">
            <a:spAutoFit/>
          </a:bodyPr>
          <a:lstStyle/>
          <a:p>
            <a:r>
              <a:rPr lang="en-US" sz="800" dirty="0" smtClean="0"/>
              <a:t>Select the IFQ species for which you want to transfer quota shares. Enter the </a:t>
            </a:r>
            <a:r>
              <a:rPr lang="en-US" sz="800" b="1" dirty="0" smtClean="0"/>
              <a:t>Transfer QS </a:t>
            </a:r>
            <a:r>
              <a:rPr lang="en-US" sz="800" dirty="0" smtClean="0"/>
              <a:t>amount and the </a:t>
            </a:r>
            <a:r>
              <a:rPr lang="en-US" sz="800" b="1" dirty="0" smtClean="0"/>
              <a:t>Price </a:t>
            </a:r>
            <a:r>
              <a:rPr lang="en-US" sz="800" dirty="0" smtClean="0"/>
              <a:t>of the transfer. </a:t>
            </a:r>
            <a:endParaRPr lang="en-US" sz="800" dirty="0"/>
          </a:p>
        </p:txBody>
      </p:sp>
      <p:sp>
        <p:nvSpPr>
          <p:cNvPr id="9" name="TextBox 8"/>
          <p:cNvSpPr txBox="1"/>
          <p:nvPr/>
        </p:nvSpPr>
        <p:spPr>
          <a:xfrm>
            <a:off x="762000" y="2514600"/>
            <a:ext cx="7467600" cy="215444"/>
          </a:xfrm>
          <a:prstGeom prst="rect">
            <a:avLst/>
          </a:prstGeom>
          <a:noFill/>
        </p:spPr>
        <p:txBody>
          <a:bodyPr wrap="square" rtlCol="0">
            <a:spAutoFit/>
          </a:bodyPr>
          <a:lstStyle/>
          <a:p>
            <a:r>
              <a:rPr lang="en-US" sz="800" dirty="0" smtClean="0"/>
              <a:t>Indicate the type of transfer and Total Monetary Compensation for the transfer.</a:t>
            </a:r>
            <a:endParaRPr lang="en-US" sz="800" dirty="0"/>
          </a:p>
        </p:txBody>
      </p:sp>
      <p:sp>
        <p:nvSpPr>
          <p:cNvPr id="10" name="Oval 9"/>
          <p:cNvSpPr/>
          <p:nvPr/>
        </p:nvSpPr>
        <p:spPr>
          <a:xfrm>
            <a:off x="876300" y="2730044"/>
            <a:ext cx="76200" cy="76200"/>
          </a:xfrm>
          <a:prstGeom prst="ellipse">
            <a:avLst/>
          </a:prstGeom>
          <a:solidFill>
            <a:schemeClr val="tx1"/>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1676400" y="2749778"/>
            <a:ext cx="76200" cy="76200"/>
          </a:xfrm>
          <a:prstGeom prst="ellipse">
            <a:avLst/>
          </a:prstGeom>
          <a:solidFill>
            <a:schemeClr val="bg1"/>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p:cNvSpPr/>
          <p:nvPr/>
        </p:nvSpPr>
        <p:spPr>
          <a:xfrm>
            <a:off x="4038600" y="2753409"/>
            <a:ext cx="76200" cy="76200"/>
          </a:xfrm>
          <a:prstGeom prst="ellipse">
            <a:avLst/>
          </a:prstGeom>
          <a:solidFill>
            <a:schemeClr val="bg1"/>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p:cNvSpPr/>
          <p:nvPr/>
        </p:nvSpPr>
        <p:spPr>
          <a:xfrm>
            <a:off x="5105400" y="2753409"/>
            <a:ext cx="76200" cy="76200"/>
          </a:xfrm>
          <a:prstGeom prst="ellipse">
            <a:avLst/>
          </a:prstGeom>
          <a:solidFill>
            <a:schemeClr val="bg1"/>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5943600" y="2753409"/>
            <a:ext cx="76200" cy="76200"/>
          </a:xfrm>
          <a:prstGeom prst="ellipse">
            <a:avLst/>
          </a:prstGeom>
          <a:solidFill>
            <a:schemeClr val="bg1"/>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p:cNvSpPr txBox="1"/>
          <p:nvPr/>
        </p:nvSpPr>
        <p:spPr>
          <a:xfrm>
            <a:off x="914400" y="2680156"/>
            <a:ext cx="685800" cy="215444"/>
          </a:xfrm>
          <a:prstGeom prst="rect">
            <a:avLst/>
          </a:prstGeom>
          <a:noFill/>
        </p:spPr>
        <p:txBody>
          <a:bodyPr wrap="square" rtlCol="0">
            <a:spAutoFit/>
          </a:bodyPr>
          <a:lstStyle/>
          <a:p>
            <a:r>
              <a:rPr lang="en-US" sz="800" dirty="0" smtClean="0"/>
              <a:t>Cash Sale or</a:t>
            </a:r>
            <a:endParaRPr lang="en-US" sz="800" dirty="0"/>
          </a:p>
        </p:txBody>
      </p:sp>
      <p:sp>
        <p:nvSpPr>
          <p:cNvPr id="16" name="TextBox 15"/>
          <p:cNvSpPr txBox="1"/>
          <p:nvPr/>
        </p:nvSpPr>
        <p:spPr>
          <a:xfrm>
            <a:off x="1714500" y="2683787"/>
            <a:ext cx="2781300" cy="215444"/>
          </a:xfrm>
          <a:prstGeom prst="rect">
            <a:avLst/>
          </a:prstGeom>
          <a:noFill/>
        </p:spPr>
        <p:txBody>
          <a:bodyPr wrap="square" rtlCol="0">
            <a:spAutoFit/>
          </a:bodyPr>
          <a:lstStyle/>
          <a:p>
            <a:r>
              <a:rPr lang="en-US" sz="800" dirty="0" smtClean="0"/>
              <a:t>Barter (swap quota shares for quota shares) or</a:t>
            </a:r>
            <a:endParaRPr lang="en-US" sz="800" dirty="0"/>
          </a:p>
        </p:txBody>
      </p:sp>
      <p:sp>
        <p:nvSpPr>
          <p:cNvPr id="17" name="TextBox 16"/>
          <p:cNvSpPr txBox="1"/>
          <p:nvPr/>
        </p:nvSpPr>
        <p:spPr>
          <a:xfrm>
            <a:off x="4076700" y="2698522"/>
            <a:ext cx="1114425" cy="215444"/>
          </a:xfrm>
          <a:prstGeom prst="rect">
            <a:avLst/>
          </a:prstGeom>
          <a:noFill/>
        </p:spPr>
        <p:txBody>
          <a:bodyPr wrap="square" rtlCol="0">
            <a:spAutoFit/>
          </a:bodyPr>
          <a:lstStyle/>
          <a:p>
            <a:r>
              <a:rPr lang="en-US" sz="800" dirty="0" smtClean="0"/>
              <a:t>Cash and Barter or</a:t>
            </a:r>
            <a:endParaRPr lang="en-US" sz="800" dirty="0"/>
          </a:p>
        </p:txBody>
      </p:sp>
      <p:sp>
        <p:nvSpPr>
          <p:cNvPr id="18" name="TextBox 17"/>
          <p:cNvSpPr txBox="1"/>
          <p:nvPr/>
        </p:nvSpPr>
        <p:spPr>
          <a:xfrm>
            <a:off x="5153025" y="2683787"/>
            <a:ext cx="1095375" cy="215444"/>
          </a:xfrm>
          <a:prstGeom prst="rect">
            <a:avLst/>
          </a:prstGeom>
          <a:noFill/>
        </p:spPr>
        <p:txBody>
          <a:bodyPr wrap="square" rtlCol="0">
            <a:spAutoFit/>
          </a:bodyPr>
          <a:lstStyle/>
          <a:p>
            <a:r>
              <a:rPr lang="en-US" sz="800" dirty="0" smtClean="0"/>
              <a:t>Self-Trade or</a:t>
            </a:r>
            <a:endParaRPr lang="en-US" sz="800" dirty="0"/>
          </a:p>
        </p:txBody>
      </p:sp>
      <p:sp>
        <p:nvSpPr>
          <p:cNvPr id="19" name="TextBox 18"/>
          <p:cNvSpPr txBox="1"/>
          <p:nvPr/>
        </p:nvSpPr>
        <p:spPr>
          <a:xfrm>
            <a:off x="5981700" y="2683787"/>
            <a:ext cx="1095375" cy="215444"/>
          </a:xfrm>
          <a:prstGeom prst="rect">
            <a:avLst/>
          </a:prstGeom>
          <a:noFill/>
        </p:spPr>
        <p:txBody>
          <a:bodyPr wrap="square" rtlCol="0">
            <a:spAutoFit/>
          </a:bodyPr>
          <a:lstStyle/>
          <a:p>
            <a:r>
              <a:rPr lang="en-US" sz="800" dirty="0" smtClean="0"/>
              <a:t>Other</a:t>
            </a:r>
            <a:endParaRPr lang="en-US" sz="800" dirty="0"/>
          </a:p>
        </p:txBody>
      </p:sp>
      <p:sp>
        <p:nvSpPr>
          <p:cNvPr id="20" name="TextBox 19"/>
          <p:cNvSpPr txBox="1"/>
          <p:nvPr/>
        </p:nvSpPr>
        <p:spPr>
          <a:xfrm>
            <a:off x="762000" y="2889706"/>
            <a:ext cx="7467600" cy="215444"/>
          </a:xfrm>
          <a:prstGeom prst="rect">
            <a:avLst/>
          </a:prstGeom>
          <a:noFill/>
        </p:spPr>
        <p:txBody>
          <a:bodyPr wrap="square" rtlCol="0">
            <a:spAutoFit/>
          </a:bodyPr>
          <a:lstStyle/>
          <a:p>
            <a:r>
              <a:rPr lang="en-US" sz="800" dirty="0" smtClean="0"/>
              <a:t>Total Monetary Compensation   $</a:t>
            </a:r>
            <a:endParaRPr lang="en-US" sz="800" dirty="0"/>
          </a:p>
        </p:txBody>
      </p:sp>
      <p:sp>
        <p:nvSpPr>
          <p:cNvPr id="21" name="TextBox 20"/>
          <p:cNvSpPr txBox="1"/>
          <p:nvPr/>
        </p:nvSpPr>
        <p:spPr>
          <a:xfrm>
            <a:off x="762000" y="3105150"/>
            <a:ext cx="7467600" cy="215444"/>
          </a:xfrm>
          <a:prstGeom prst="rect">
            <a:avLst/>
          </a:prstGeom>
          <a:noFill/>
        </p:spPr>
        <p:txBody>
          <a:bodyPr wrap="square" rtlCol="0">
            <a:spAutoFit/>
          </a:bodyPr>
          <a:lstStyle/>
          <a:p>
            <a:r>
              <a:rPr lang="en-US" sz="800" dirty="0" smtClean="0"/>
              <a:t>List in detail all non-monetary compensation for the transfer (max 500 characters):</a:t>
            </a:r>
            <a:endParaRPr lang="en-US" sz="800" dirty="0"/>
          </a:p>
        </p:txBody>
      </p:sp>
      <p:sp>
        <p:nvSpPr>
          <p:cNvPr id="22" name="Rectangle 21"/>
          <p:cNvSpPr/>
          <p:nvPr/>
        </p:nvSpPr>
        <p:spPr>
          <a:xfrm>
            <a:off x="2286000" y="2899231"/>
            <a:ext cx="685800" cy="216128"/>
          </a:xfrm>
          <a:prstGeom prst="rect">
            <a:avLst/>
          </a:prstGeom>
          <a:solidFill>
            <a:schemeClr val="bg1"/>
          </a:solid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800" dirty="0" smtClean="0">
                <a:solidFill>
                  <a:schemeClr val="tx1"/>
                </a:solidFill>
              </a:rPr>
              <a:t>1,000.00</a:t>
            </a:r>
            <a:endParaRPr lang="en-US" sz="800" dirty="0">
              <a:solidFill>
                <a:schemeClr val="tx1"/>
              </a:solidFill>
            </a:endParaRPr>
          </a:p>
        </p:txBody>
      </p:sp>
      <p:sp>
        <p:nvSpPr>
          <p:cNvPr id="23" name="Rectangle 22"/>
          <p:cNvSpPr/>
          <p:nvPr/>
        </p:nvSpPr>
        <p:spPr>
          <a:xfrm>
            <a:off x="857250" y="3320594"/>
            <a:ext cx="4229100" cy="489406"/>
          </a:xfrm>
          <a:prstGeom prst="rect">
            <a:avLst/>
          </a:prstGeom>
          <a:solidFill>
            <a:schemeClr val="bg1"/>
          </a:solid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800" dirty="0">
              <a:solidFill>
                <a:schemeClr val="tx1"/>
              </a:solidFill>
            </a:endParaRPr>
          </a:p>
        </p:txBody>
      </p:sp>
      <p:sp>
        <p:nvSpPr>
          <p:cNvPr id="24" name="Rectangle 23"/>
          <p:cNvSpPr/>
          <p:nvPr/>
        </p:nvSpPr>
        <p:spPr>
          <a:xfrm>
            <a:off x="870133" y="4098697"/>
            <a:ext cx="895350" cy="244703"/>
          </a:xfrm>
          <a:prstGeom prst="rect">
            <a:avLst/>
          </a:prstGeom>
          <a:solidFill>
            <a:schemeClr val="bg1"/>
          </a:solidFill>
          <a:ln w="12700">
            <a:solidFill>
              <a:schemeClr val="bg1">
                <a:lumMod val="65000"/>
              </a:schemeClr>
            </a:solidFill>
          </a:ln>
          <a:scene3d>
            <a:camera prst="orthographicFront"/>
            <a:lightRig rig="threePt" dir="t"/>
          </a:scene3d>
          <a:sp3d>
            <a:bevelT/>
            <a:bevelB/>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800" b="1" dirty="0" smtClean="0">
                <a:solidFill>
                  <a:schemeClr val="tx1"/>
                </a:solidFill>
              </a:rPr>
              <a:t>Find QS Owners</a:t>
            </a:r>
            <a:endParaRPr lang="en-US" sz="800" b="1" dirty="0">
              <a:solidFill>
                <a:schemeClr val="tx1"/>
              </a:solidFill>
            </a:endParaRPr>
          </a:p>
        </p:txBody>
      </p:sp>
      <p:sp>
        <p:nvSpPr>
          <p:cNvPr id="25" name="TextBox 24"/>
          <p:cNvSpPr txBox="1"/>
          <p:nvPr/>
        </p:nvSpPr>
        <p:spPr>
          <a:xfrm>
            <a:off x="762000" y="4343400"/>
            <a:ext cx="7467600" cy="338554"/>
          </a:xfrm>
          <a:prstGeom prst="rect">
            <a:avLst/>
          </a:prstGeom>
          <a:noFill/>
        </p:spPr>
        <p:txBody>
          <a:bodyPr wrap="square" rtlCol="0">
            <a:spAutoFit/>
          </a:bodyPr>
          <a:lstStyle/>
          <a:p>
            <a:r>
              <a:rPr lang="en-US" sz="800" dirty="0" smtClean="0"/>
              <a:t>Select the QS Permit Owner to whom you want to permanently transfer your QS percentage(s) by clicking on a row below. The receiving QS owner must be eligible to receive the QS percentage(s) based on the accumulation limits. Changing the amount of Transfer QS above will clear this list. Click Find QS Owners to regenerate the list. </a:t>
            </a:r>
            <a:endParaRPr lang="en-US" sz="800" dirty="0"/>
          </a:p>
        </p:txBody>
      </p:sp>
      <p:sp>
        <p:nvSpPr>
          <p:cNvPr id="26" name="TextBox 25"/>
          <p:cNvSpPr txBox="1"/>
          <p:nvPr/>
        </p:nvSpPr>
        <p:spPr>
          <a:xfrm>
            <a:off x="762000" y="6046509"/>
            <a:ext cx="7467600" cy="215444"/>
          </a:xfrm>
          <a:prstGeom prst="rect">
            <a:avLst/>
          </a:prstGeom>
          <a:noFill/>
        </p:spPr>
        <p:txBody>
          <a:bodyPr wrap="square" rtlCol="0">
            <a:spAutoFit/>
          </a:bodyPr>
          <a:lstStyle/>
          <a:p>
            <a:r>
              <a:rPr lang="en-US" sz="800" dirty="0" smtClean="0"/>
              <a:t>Transfer will expire in                                  days (max 14).</a:t>
            </a:r>
            <a:endParaRPr lang="en-US" sz="800" dirty="0"/>
          </a:p>
        </p:txBody>
      </p:sp>
      <p:sp>
        <p:nvSpPr>
          <p:cNvPr id="27" name="Rectangle 26"/>
          <p:cNvSpPr/>
          <p:nvPr/>
        </p:nvSpPr>
        <p:spPr>
          <a:xfrm>
            <a:off x="1828800" y="6022446"/>
            <a:ext cx="609600" cy="215444"/>
          </a:xfrm>
          <a:prstGeom prst="rect">
            <a:avLst/>
          </a:prstGeom>
          <a:solidFill>
            <a:schemeClr val="bg1"/>
          </a:solid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800" dirty="0" smtClean="0">
                <a:solidFill>
                  <a:schemeClr val="tx1"/>
                </a:solidFill>
              </a:rPr>
              <a:t>14</a:t>
            </a:r>
            <a:endParaRPr lang="en-US" sz="800" dirty="0">
              <a:solidFill>
                <a:schemeClr val="tx1"/>
              </a:solidFill>
            </a:endParaRPr>
          </a:p>
        </p:txBody>
      </p:sp>
      <p:sp>
        <p:nvSpPr>
          <p:cNvPr id="28" name="Rectangle 27"/>
          <p:cNvSpPr/>
          <p:nvPr/>
        </p:nvSpPr>
        <p:spPr>
          <a:xfrm>
            <a:off x="857250" y="6453528"/>
            <a:ext cx="447675" cy="244703"/>
          </a:xfrm>
          <a:prstGeom prst="rect">
            <a:avLst/>
          </a:prstGeom>
          <a:solidFill>
            <a:schemeClr val="bg1"/>
          </a:solidFill>
          <a:ln w="12700">
            <a:solidFill>
              <a:schemeClr val="bg1">
                <a:lumMod val="65000"/>
              </a:schemeClr>
            </a:solidFill>
          </a:ln>
          <a:scene3d>
            <a:camera prst="orthographicFront"/>
            <a:lightRig rig="threePt" dir="t"/>
          </a:scene3d>
          <a:sp3d>
            <a:bevelT/>
            <a:bevelB/>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800" b="1" dirty="0" smtClean="0">
                <a:solidFill>
                  <a:schemeClr val="tx1"/>
                </a:solidFill>
              </a:rPr>
              <a:t>Next</a:t>
            </a:r>
            <a:endParaRPr lang="en-US" sz="800" b="1" dirty="0">
              <a:solidFill>
                <a:schemeClr val="tx1"/>
              </a:solidFill>
            </a:endParaRPr>
          </a:p>
        </p:txBody>
      </p:sp>
      <p:cxnSp>
        <p:nvCxnSpPr>
          <p:cNvPr id="30" name="Straight Connector 29"/>
          <p:cNvCxnSpPr/>
          <p:nvPr/>
        </p:nvCxnSpPr>
        <p:spPr>
          <a:xfrm>
            <a:off x="838200" y="6282088"/>
            <a:ext cx="7524750" cy="0"/>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29" name="TextBox 28"/>
          <p:cNvSpPr txBox="1"/>
          <p:nvPr/>
        </p:nvSpPr>
        <p:spPr>
          <a:xfrm>
            <a:off x="762000" y="864124"/>
            <a:ext cx="7467600" cy="215444"/>
          </a:xfrm>
          <a:prstGeom prst="rect">
            <a:avLst/>
          </a:prstGeom>
          <a:noFill/>
        </p:spPr>
        <p:txBody>
          <a:bodyPr wrap="square" rtlCol="0">
            <a:spAutoFit/>
          </a:bodyPr>
          <a:lstStyle/>
          <a:p>
            <a:r>
              <a:rPr lang="en-US" sz="800" dirty="0"/>
              <a:t>OMB Control No. 0648-0620, Expires on: </a:t>
            </a:r>
            <a:r>
              <a:rPr lang="en-US" sz="800" dirty="0" smtClean="0">
                <a:solidFill>
                  <a:srgbClr val="FF0000"/>
                </a:solidFill>
              </a:rPr>
              <a:t>mm/</a:t>
            </a:r>
            <a:r>
              <a:rPr lang="en-US" sz="800" dirty="0" err="1" smtClean="0">
                <a:solidFill>
                  <a:srgbClr val="FF0000"/>
                </a:solidFill>
              </a:rPr>
              <a:t>dd</a:t>
            </a:r>
            <a:r>
              <a:rPr lang="en-US" sz="800" dirty="0" smtClean="0">
                <a:solidFill>
                  <a:srgbClr val="FF0000"/>
                </a:solidFill>
              </a:rPr>
              <a:t>/</a:t>
            </a:r>
            <a:r>
              <a:rPr lang="en-US" sz="800" smtClean="0">
                <a:solidFill>
                  <a:srgbClr val="FF0000"/>
                </a:solidFill>
              </a:rPr>
              <a:t>yyyy</a:t>
            </a:r>
            <a:r>
              <a:rPr lang="en-US" sz="800" smtClean="0"/>
              <a:t> </a:t>
            </a:r>
            <a:endParaRPr lang="en-US" sz="800" dirty="0">
              <a:solidFill>
                <a:srgbClr val="FF0000"/>
              </a:solidFill>
            </a:endParaRPr>
          </a:p>
        </p:txBody>
      </p:sp>
      <p:sp>
        <p:nvSpPr>
          <p:cNvPr id="31" name="TextBox 30"/>
          <p:cNvSpPr txBox="1"/>
          <p:nvPr/>
        </p:nvSpPr>
        <p:spPr>
          <a:xfrm>
            <a:off x="304800" y="76200"/>
            <a:ext cx="7467600" cy="369332"/>
          </a:xfrm>
          <a:prstGeom prst="rect">
            <a:avLst/>
          </a:prstGeom>
          <a:noFill/>
        </p:spPr>
        <p:txBody>
          <a:bodyPr wrap="square" rtlCol="0">
            <a:spAutoFit/>
          </a:bodyPr>
          <a:lstStyle/>
          <a:p>
            <a:r>
              <a:rPr lang="en-US" dirty="0" smtClean="0"/>
              <a:t>QS Transfer (online in QS Account)</a:t>
            </a:r>
            <a:endParaRPr lang="en-US" dirty="0">
              <a:solidFill>
                <a:srgbClr val="FF0000"/>
              </a:solidFill>
            </a:endParaRPr>
          </a:p>
        </p:txBody>
      </p:sp>
    </p:spTree>
    <p:extLst>
      <p:ext uri="{BB962C8B-B14F-4D97-AF65-F5344CB8AC3E}">
        <p14:creationId xmlns:p14="http://schemas.microsoft.com/office/powerpoint/2010/main" val="24170620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905000" y="914400"/>
            <a:ext cx="4953000" cy="4876800"/>
          </a:xfrm>
          <a:prstGeom prst="rect">
            <a:avLst/>
          </a:prstGeom>
          <a:solidFill>
            <a:schemeClr val="bg1">
              <a:lumMod val="95000"/>
            </a:schemeClr>
          </a:solid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b="1" dirty="0" smtClean="0">
                <a:solidFill>
                  <a:schemeClr val="tx1"/>
                </a:solidFill>
              </a:rPr>
              <a:t>Quota Share Transfer Notice</a:t>
            </a:r>
          </a:p>
          <a:p>
            <a:r>
              <a:rPr lang="en-US" sz="1000" dirty="0">
                <a:solidFill>
                  <a:schemeClr val="tx1"/>
                </a:solidFill>
              </a:rPr>
              <a:t>OMB Control No. 0648-0620, Expires on: </a:t>
            </a:r>
            <a:r>
              <a:rPr lang="en-US" sz="1000" dirty="0">
                <a:solidFill>
                  <a:srgbClr val="FF0000"/>
                </a:solidFill>
              </a:rPr>
              <a:t>mm/</a:t>
            </a:r>
            <a:r>
              <a:rPr lang="en-US" sz="1000" dirty="0" err="1">
                <a:solidFill>
                  <a:srgbClr val="FF0000"/>
                </a:solidFill>
              </a:rPr>
              <a:t>dd</a:t>
            </a:r>
            <a:r>
              <a:rPr lang="en-US" sz="1000" dirty="0">
                <a:solidFill>
                  <a:srgbClr val="FF0000"/>
                </a:solidFill>
              </a:rPr>
              <a:t>/</a:t>
            </a:r>
            <a:r>
              <a:rPr lang="en-US" sz="1000" dirty="0" err="1">
                <a:solidFill>
                  <a:srgbClr val="FF0000"/>
                </a:solidFill>
              </a:rPr>
              <a:t>yyyy</a:t>
            </a:r>
            <a:endParaRPr lang="en-US" sz="1000" b="1" dirty="0" smtClean="0">
              <a:solidFill>
                <a:srgbClr val="FF0000"/>
              </a:solidFill>
            </a:endParaRPr>
          </a:p>
          <a:p>
            <a:endParaRPr lang="en-US" sz="1000" b="1" dirty="0" smtClean="0">
              <a:solidFill>
                <a:schemeClr val="tx1"/>
              </a:solidFill>
            </a:endParaRPr>
          </a:p>
          <a:p>
            <a:endParaRPr lang="en-US" sz="1000" b="1" dirty="0">
              <a:solidFill>
                <a:schemeClr val="tx1"/>
              </a:solidFill>
            </a:endParaRPr>
          </a:p>
          <a:p>
            <a:endParaRPr lang="en-US" sz="1000" b="1" dirty="0" smtClean="0">
              <a:solidFill>
                <a:schemeClr val="tx1"/>
              </a:solidFill>
            </a:endParaRPr>
          </a:p>
          <a:p>
            <a:endParaRPr lang="en-US" sz="1000" b="1" dirty="0">
              <a:solidFill>
                <a:schemeClr val="tx1"/>
              </a:solidFill>
            </a:endParaRPr>
          </a:p>
          <a:p>
            <a:endParaRPr lang="en-US" sz="1000" b="1" dirty="0" smtClean="0">
              <a:solidFill>
                <a:schemeClr val="tx1"/>
              </a:solidFill>
            </a:endParaRPr>
          </a:p>
          <a:p>
            <a:endParaRPr lang="en-US" sz="1000" b="1" dirty="0">
              <a:solidFill>
                <a:schemeClr val="tx1"/>
              </a:solidFill>
            </a:endParaRPr>
          </a:p>
          <a:p>
            <a:endParaRPr lang="en-US" sz="1000" b="1" dirty="0" smtClean="0">
              <a:solidFill>
                <a:schemeClr val="tx1"/>
              </a:solidFill>
            </a:endParaRPr>
          </a:p>
          <a:p>
            <a:endParaRPr lang="en-US" sz="1000" b="1" dirty="0">
              <a:solidFill>
                <a:schemeClr val="tx1"/>
              </a:solidFill>
            </a:endParaRPr>
          </a:p>
          <a:p>
            <a:endParaRPr lang="en-US" sz="1000" b="1" dirty="0" smtClean="0">
              <a:solidFill>
                <a:schemeClr val="tx1"/>
              </a:solidFill>
            </a:endParaRPr>
          </a:p>
          <a:p>
            <a:endParaRPr lang="en-US" sz="1000" b="1" dirty="0">
              <a:solidFill>
                <a:schemeClr val="tx1"/>
              </a:solidFill>
            </a:endParaRPr>
          </a:p>
          <a:p>
            <a:endParaRPr lang="en-US" sz="1000" b="1" dirty="0" smtClean="0">
              <a:solidFill>
                <a:schemeClr val="tx1"/>
              </a:solidFill>
            </a:endParaRPr>
          </a:p>
          <a:p>
            <a:endParaRPr lang="en-US" sz="1000" b="1" dirty="0">
              <a:solidFill>
                <a:schemeClr val="tx1"/>
              </a:solidFill>
            </a:endParaRPr>
          </a:p>
          <a:p>
            <a:endParaRPr lang="en-US" sz="1000" b="1" dirty="0" smtClean="0">
              <a:solidFill>
                <a:schemeClr val="tx1"/>
              </a:solidFill>
            </a:endParaRPr>
          </a:p>
          <a:p>
            <a:endParaRPr lang="en-US" sz="1000" b="1" dirty="0">
              <a:solidFill>
                <a:schemeClr val="tx1"/>
              </a:solidFill>
            </a:endParaRPr>
          </a:p>
          <a:p>
            <a:endParaRPr lang="en-US" sz="1000" b="1" dirty="0" smtClean="0">
              <a:solidFill>
                <a:schemeClr val="tx1"/>
              </a:solidFill>
            </a:endParaRPr>
          </a:p>
          <a:p>
            <a:endParaRPr lang="en-US" sz="1000" b="1" dirty="0">
              <a:solidFill>
                <a:schemeClr val="tx1"/>
              </a:solidFill>
            </a:endParaRPr>
          </a:p>
          <a:p>
            <a:endParaRPr lang="en-US" sz="1000" b="1" dirty="0" smtClean="0">
              <a:solidFill>
                <a:schemeClr val="tx1"/>
              </a:solidFill>
            </a:endParaRPr>
          </a:p>
          <a:p>
            <a:endParaRPr lang="en-US" sz="1000" b="1" dirty="0">
              <a:solidFill>
                <a:schemeClr val="tx1"/>
              </a:solidFill>
            </a:endParaRPr>
          </a:p>
          <a:p>
            <a:endParaRPr lang="en-US" sz="1000" b="1" dirty="0" smtClean="0">
              <a:solidFill>
                <a:schemeClr val="tx1"/>
              </a:solidFill>
            </a:endParaRPr>
          </a:p>
          <a:p>
            <a:endParaRPr lang="en-US" sz="1000" b="1" dirty="0">
              <a:solidFill>
                <a:schemeClr val="tx1"/>
              </a:solidFill>
            </a:endParaRPr>
          </a:p>
          <a:p>
            <a:endParaRPr lang="en-US" sz="1000" b="1" dirty="0" smtClean="0">
              <a:solidFill>
                <a:schemeClr val="tx1"/>
              </a:solidFill>
            </a:endParaRPr>
          </a:p>
          <a:p>
            <a:endParaRPr lang="en-US" sz="1000" b="1" dirty="0">
              <a:solidFill>
                <a:schemeClr val="tx1"/>
              </a:solidFill>
            </a:endParaRPr>
          </a:p>
          <a:p>
            <a:endParaRPr lang="en-US" sz="1000" b="1" dirty="0" smtClean="0">
              <a:solidFill>
                <a:schemeClr val="tx1"/>
              </a:solidFill>
            </a:endParaRPr>
          </a:p>
          <a:p>
            <a:endParaRPr lang="en-US" sz="1000" b="1" dirty="0">
              <a:solidFill>
                <a:schemeClr val="tx1"/>
              </a:solidFill>
            </a:endParaRPr>
          </a:p>
          <a:p>
            <a:endParaRPr lang="en-US" sz="1000" b="1" dirty="0" smtClean="0">
              <a:solidFill>
                <a:schemeClr val="tx1"/>
              </a:solidFill>
            </a:endParaRPr>
          </a:p>
          <a:p>
            <a:endParaRPr lang="en-US" sz="1000" b="1" dirty="0">
              <a:solidFill>
                <a:schemeClr val="tx1"/>
              </a:solidFill>
            </a:endParaRPr>
          </a:p>
          <a:p>
            <a:endParaRPr lang="en-US" sz="1000" b="1" dirty="0" smtClean="0">
              <a:solidFill>
                <a:schemeClr val="tx1"/>
              </a:solidFill>
            </a:endParaRPr>
          </a:p>
          <a:p>
            <a:endParaRPr lang="en-US" sz="1000" b="1" dirty="0">
              <a:solidFill>
                <a:schemeClr val="tx1"/>
              </a:solidFill>
            </a:endParaRPr>
          </a:p>
          <a:p>
            <a:endParaRPr lang="en-US" sz="1000" b="1" dirty="0">
              <a:solidFill>
                <a:schemeClr val="tx1"/>
              </a:solidFill>
            </a:endParaRPr>
          </a:p>
        </p:txBody>
      </p:sp>
      <p:sp>
        <p:nvSpPr>
          <p:cNvPr id="6" name="Rectangle 5"/>
          <p:cNvSpPr/>
          <p:nvPr/>
        </p:nvSpPr>
        <p:spPr>
          <a:xfrm>
            <a:off x="2133600" y="1371599"/>
            <a:ext cx="4495800" cy="4148479"/>
          </a:xfrm>
          <a:prstGeom prst="rect">
            <a:avLst/>
          </a:prstGeom>
          <a:solidFill>
            <a:schemeClr val="bg1"/>
          </a:solid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tx1"/>
                </a:solidFill>
              </a:rPr>
              <a:t>The transfer </a:t>
            </a:r>
            <a:r>
              <a:rPr lang="en-US" dirty="0">
                <a:solidFill>
                  <a:schemeClr val="tx1"/>
                </a:solidFill>
              </a:rPr>
              <a:t>of </a:t>
            </a:r>
            <a:r>
              <a:rPr lang="en-US" dirty="0" smtClean="0">
                <a:solidFill>
                  <a:schemeClr val="tx1"/>
                </a:solidFill>
              </a:rPr>
              <a:t>a quota </a:t>
            </a:r>
            <a:r>
              <a:rPr lang="en-US" dirty="0">
                <a:solidFill>
                  <a:schemeClr val="tx1"/>
                </a:solidFill>
              </a:rPr>
              <a:t>share (QS) </a:t>
            </a:r>
            <a:r>
              <a:rPr lang="en-US" dirty="0" smtClean="0">
                <a:solidFill>
                  <a:schemeClr val="tx1"/>
                </a:solidFill>
              </a:rPr>
              <a:t>percentage is </a:t>
            </a:r>
            <a:r>
              <a:rPr lang="en-US" b="1" dirty="0">
                <a:solidFill>
                  <a:schemeClr val="tx1"/>
                </a:solidFill>
              </a:rPr>
              <a:t>permanent. </a:t>
            </a:r>
            <a:r>
              <a:rPr lang="en-US" dirty="0" smtClean="0">
                <a:solidFill>
                  <a:schemeClr val="tx1"/>
                </a:solidFill>
              </a:rPr>
              <a:t>You (the current owner) will </a:t>
            </a:r>
            <a:r>
              <a:rPr lang="en-US" dirty="0">
                <a:solidFill>
                  <a:schemeClr val="tx1"/>
                </a:solidFill>
              </a:rPr>
              <a:t>continue to receive </a:t>
            </a:r>
            <a:r>
              <a:rPr lang="en-US" dirty="0" smtClean="0">
                <a:solidFill>
                  <a:schemeClr val="tx1"/>
                </a:solidFill>
              </a:rPr>
              <a:t>any quota </a:t>
            </a:r>
            <a:r>
              <a:rPr lang="en-US" dirty="0">
                <a:solidFill>
                  <a:schemeClr val="tx1"/>
                </a:solidFill>
              </a:rPr>
              <a:t>pounds </a:t>
            </a:r>
            <a:r>
              <a:rPr lang="en-US" dirty="0" smtClean="0">
                <a:solidFill>
                  <a:schemeClr val="tx1"/>
                </a:solidFill>
              </a:rPr>
              <a:t>(QP) based </a:t>
            </a:r>
            <a:r>
              <a:rPr lang="en-US" dirty="0">
                <a:solidFill>
                  <a:schemeClr val="tx1"/>
                </a:solidFill>
              </a:rPr>
              <a:t>on the amount of QS </a:t>
            </a:r>
            <a:r>
              <a:rPr lang="en-US" dirty="0" smtClean="0">
                <a:solidFill>
                  <a:schemeClr val="tx1"/>
                </a:solidFill>
              </a:rPr>
              <a:t>you </a:t>
            </a:r>
            <a:r>
              <a:rPr lang="en-US" dirty="0">
                <a:solidFill>
                  <a:schemeClr val="tx1"/>
                </a:solidFill>
              </a:rPr>
              <a:t>started the current year with. </a:t>
            </a:r>
            <a:endParaRPr lang="en-US" dirty="0" smtClean="0">
              <a:solidFill>
                <a:schemeClr val="tx1"/>
              </a:solidFill>
            </a:endParaRPr>
          </a:p>
          <a:p>
            <a:endParaRPr lang="en-US" dirty="0">
              <a:solidFill>
                <a:schemeClr val="tx1"/>
              </a:solidFill>
            </a:endParaRPr>
          </a:p>
          <a:p>
            <a:r>
              <a:rPr lang="en-US" dirty="0" smtClean="0">
                <a:solidFill>
                  <a:schemeClr val="tx1"/>
                </a:solidFill>
              </a:rPr>
              <a:t>However</a:t>
            </a:r>
            <a:r>
              <a:rPr lang="en-US" dirty="0">
                <a:solidFill>
                  <a:schemeClr val="tx1"/>
                </a:solidFill>
              </a:rPr>
              <a:t>, at the start of the </a:t>
            </a:r>
            <a:r>
              <a:rPr lang="en-US" dirty="0" smtClean="0">
                <a:solidFill>
                  <a:schemeClr val="tx1"/>
                </a:solidFill>
              </a:rPr>
              <a:t>next </a:t>
            </a:r>
            <a:r>
              <a:rPr lang="en-US" dirty="0">
                <a:solidFill>
                  <a:schemeClr val="tx1"/>
                </a:solidFill>
              </a:rPr>
              <a:t>calendar </a:t>
            </a:r>
            <a:r>
              <a:rPr lang="en-US" dirty="0" smtClean="0">
                <a:solidFill>
                  <a:schemeClr val="tx1"/>
                </a:solidFill>
              </a:rPr>
              <a:t>year and into the future, </a:t>
            </a:r>
            <a:r>
              <a:rPr lang="en-US" dirty="0">
                <a:solidFill>
                  <a:schemeClr val="tx1"/>
                </a:solidFill>
              </a:rPr>
              <a:t>the </a:t>
            </a:r>
            <a:r>
              <a:rPr lang="en-US" dirty="0" smtClean="0">
                <a:solidFill>
                  <a:schemeClr val="tx1"/>
                </a:solidFill>
              </a:rPr>
              <a:t>transferee (new owner) </a:t>
            </a:r>
            <a:r>
              <a:rPr lang="en-US" dirty="0">
                <a:solidFill>
                  <a:schemeClr val="tx1"/>
                </a:solidFill>
              </a:rPr>
              <a:t>will receive all </a:t>
            </a:r>
            <a:r>
              <a:rPr lang="en-US" dirty="0" smtClean="0">
                <a:solidFill>
                  <a:schemeClr val="tx1"/>
                </a:solidFill>
              </a:rPr>
              <a:t>allocated QP </a:t>
            </a:r>
            <a:r>
              <a:rPr lang="en-US" dirty="0">
                <a:solidFill>
                  <a:schemeClr val="tx1"/>
                </a:solidFill>
              </a:rPr>
              <a:t>associated with any transferred QS. </a:t>
            </a:r>
            <a:endParaRPr lang="en-US" dirty="0" smtClean="0">
              <a:solidFill>
                <a:schemeClr val="tx1"/>
              </a:solidFill>
            </a:endParaRPr>
          </a:p>
          <a:p>
            <a:endParaRPr lang="en-US" dirty="0">
              <a:solidFill>
                <a:schemeClr val="tx1"/>
              </a:solidFill>
            </a:endParaRPr>
          </a:p>
          <a:p>
            <a:r>
              <a:rPr lang="en-US" dirty="0" smtClean="0">
                <a:solidFill>
                  <a:schemeClr val="tx1"/>
                </a:solidFill>
              </a:rPr>
              <a:t>Please </a:t>
            </a:r>
            <a:r>
              <a:rPr lang="en-US" dirty="0">
                <a:solidFill>
                  <a:schemeClr val="tx1"/>
                </a:solidFill>
              </a:rPr>
              <a:t>consider all QS transfers carefully before proceeding. </a:t>
            </a:r>
            <a:endParaRPr lang="en-US" dirty="0" smtClean="0">
              <a:solidFill>
                <a:schemeClr val="tx1"/>
              </a:solidFill>
            </a:endParaRPr>
          </a:p>
          <a:p>
            <a:endParaRPr lang="en-US" dirty="0">
              <a:solidFill>
                <a:srgbClr val="FF0000"/>
              </a:solidFill>
            </a:endParaRPr>
          </a:p>
          <a:p>
            <a:endParaRPr lang="en-US" dirty="0">
              <a:solidFill>
                <a:srgbClr val="FF0000"/>
              </a:solidFill>
            </a:endParaRPr>
          </a:p>
        </p:txBody>
      </p:sp>
      <p:sp>
        <p:nvSpPr>
          <p:cNvPr id="7" name="Rectangle 6"/>
          <p:cNvSpPr/>
          <p:nvPr/>
        </p:nvSpPr>
        <p:spPr>
          <a:xfrm>
            <a:off x="2286000" y="5153023"/>
            <a:ext cx="1066800" cy="244703"/>
          </a:xfrm>
          <a:prstGeom prst="rect">
            <a:avLst/>
          </a:prstGeom>
          <a:solidFill>
            <a:schemeClr val="bg1"/>
          </a:solidFill>
          <a:ln w="12700">
            <a:solidFill>
              <a:schemeClr val="bg1">
                <a:lumMod val="65000"/>
              </a:schemeClr>
            </a:solidFill>
          </a:ln>
          <a:scene3d>
            <a:camera prst="orthographicFront"/>
            <a:lightRig rig="threePt" dir="t"/>
          </a:scene3d>
          <a:sp3d>
            <a:bevelT/>
            <a:bevelB/>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800" b="1" dirty="0" smtClean="0">
                <a:solidFill>
                  <a:schemeClr val="tx1"/>
                </a:solidFill>
              </a:rPr>
              <a:t>I Understand, Next</a:t>
            </a:r>
            <a:endParaRPr lang="en-US" sz="800" b="1" dirty="0">
              <a:solidFill>
                <a:schemeClr val="tx1"/>
              </a:solidFill>
            </a:endParaRPr>
          </a:p>
        </p:txBody>
      </p:sp>
      <p:sp>
        <p:nvSpPr>
          <p:cNvPr id="8" name="Rectangle 7"/>
          <p:cNvSpPr/>
          <p:nvPr/>
        </p:nvSpPr>
        <p:spPr>
          <a:xfrm>
            <a:off x="3581400" y="5153023"/>
            <a:ext cx="533400" cy="244703"/>
          </a:xfrm>
          <a:prstGeom prst="rect">
            <a:avLst/>
          </a:prstGeom>
          <a:solidFill>
            <a:schemeClr val="bg1"/>
          </a:solidFill>
          <a:ln w="12700">
            <a:solidFill>
              <a:schemeClr val="bg1">
                <a:lumMod val="65000"/>
              </a:schemeClr>
            </a:solidFill>
          </a:ln>
          <a:scene3d>
            <a:camera prst="orthographicFront"/>
            <a:lightRig rig="threePt" dir="t"/>
          </a:scene3d>
          <a:sp3d>
            <a:bevelT/>
            <a:bevelB/>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800" b="1" dirty="0" smtClean="0">
                <a:solidFill>
                  <a:schemeClr val="tx1"/>
                </a:solidFill>
              </a:rPr>
              <a:t>Cancel</a:t>
            </a:r>
            <a:endParaRPr lang="en-US" sz="800" b="1" dirty="0">
              <a:solidFill>
                <a:schemeClr val="tx1"/>
              </a:solidFill>
            </a:endParaRPr>
          </a:p>
        </p:txBody>
      </p:sp>
    </p:spTree>
    <p:extLst>
      <p:ext uri="{BB962C8B-B14F-4D97-AF65-F5344CB8AC3E}">
        <p14:creationId xmlns:p14="http://schemas.microsoft.com/office/powerpoint/2010/main" val="16039016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762000" y="152400"/>
            <a:ext cx="7620000" cy="6477000"/>
          </a:xfrm>
          <a:prstGeom prst="rect">
            <a:avLst/>
          </a:prstGeom>
          <a:solidFill>
            <a:schemeClr val="bg1">
              <a:lumMod val="95000"/>
            </a:schemeClr>
          </a:solid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b="1" dirty="0" smtClean="0">
                <a:solidFill>
                  <a:schemeClr val="tx1"/>
                </a:solidFill>
              </a:rPr>
              <a:t>Quota Share Transfer Review</a:t>
            </a:r>
          </a:p>
          <a:p>
            <a:r>
              <a:rPr lang="en-US" sz="1000" dirty="0">
                <a:solidFill>
                  <a:schemeClr val="tx1"/>
                </a:solidFill>
              </a:rPr>
              <a:t>OMB Control No. 0648-0620, Expires on: </a:t>
            </a:r>
            <a:r>
              <a:rPr lang="en-US" sz="1000" dirty="0">
                <a:solidFill>
                  <a:srgbClr val="FF0000"/>
                </a:solidFill>
              </a:rPr>
              <a:t>mm/</a:t>
            </a:r>
            <a:r>
              <a:rPr lang="en-US" sz="1000" dirty="0" err="1">
                <a:solidFill>
                  <a:srgbClr val="FF0000"/>
                </a:solidFill>
              </a:rPr>
              <a:t>dd</a:t>
            </a:r>
            <a:r>
              <a:rPr lang="en-US" sz="1000" dirty="0">
                <a:solidFill>
                  <a:srgbClr val="FF0000"/>
                </a:solidFill>
              </a:rPr>
              <a:t>/</a:t>
            </a:r>
            <a:r>
              <a:rPr lang="en-US" sz="1000" dirty="0" err="1">
                <a:solidFill>
                  <a:srgbClr val="FF0000"/>
                </a:solidFill>
              </a:rPr>
              <a:t>yyyy</a:t>
            </a:r>
            <a:endParaRPr lang="en-US" sz="1000" b="1" dirty="0">
              <a:solidFill>
                <a:srgbClr val="FF0000"/>
              </a:solidFill>
            </a:endParaRPr>
          </a:p>
          <a:p>
            <a:endParaRPr lang="en-US" sz="1000" b="1" dirty="0" smtClean="0">
              <a:solidFill>
                <a:schemeClr val="tx1"/>
              </a:solidFill>
            </a:endParaRPr>
          </a:p>
          <a:p>
            <a:endParaRPr lang="en-US" sz="1000" b="1" dirty="0">
              <a:solidFill>
                <a:schemeClr val="tx1"/>
              </a:solidFill>
            </a:endParaRPr>
          </a:p>
          <a:p>
            <a:endParaRPr lang="en-US" sz="1000" b="1" dirty="0" smtClean="0">
              <a:solidFill>
                <a:schemeClr val="tx1"/>
              </a:solidFill>
            </a:endParaRPr>
          </a:p>
          <a:p>
            <a:endParaRPr lang="en-US" sz="1000" b="1" dirty="0" smtClean="0">
              <a:solidFill>
                <a:schemeClr val="tx1"/>
              </a:solidFill>
            </a:endParaRPr>
          </a:p>
          <a:p>
            <a:endParaRPr lang="en-US" sz="1000" b="1" dirty="0">
              <a:solidFill>
                <a:schemeClr val="tx1"/>
              </a:solidFill>
            </a:endParaRPr>
          </a:p>
          <a:p>
            <a:endParaRPr lang="en-US" sz="1000" b="1" dirty="0" smtClean="0">
              <a:solidFill>
                <a:schemeClr val="tx1"/>
              </a:solidFill>
            </a:endParaRPr>
          </a:p>
          <a:p>
            <a:endParaRPr lang="en-US" sz="1000" b="1" dirty="0">
              <a:solidFill>
                <a:schemeClr val="tx1"/>
              </a:solidFill>
            </a:endParaRPr>
          </a:p>
          <a:p>
            <a:endParaRPr lang="en-US" sz="1000" b="1" dirty="0" smtClean="0">
              <a:solidFill>
                <a:schemeClr val="tx1"/>
              </a:solidFill>
            </a:endParaRPr>
          </a:p>
          <a:p>
            <a:endParaRPr lang="en-US" sz="1000" b="1" dirty="0">
              <a:solidFill>
                <a:schemeClr val="tx1"/>
              </a:solidFill>
            </a:endParaRPr>
          </a:p>
          <a:p>
            <a:endParaRPr lang="en-US" sz="1000" b="1" dirty="0" smtClean="0">
              <a:solidFill>
                <a:schemeClr val="tx1"/>
              </a:solidFill>
            </a:endParaRPr>
          </a:p>
          <a:p>
            <a:endParaRPr lang="en-US" sz="1000" b="1" dirty="0" smtClean="0">
              <a:solidFill>
                <a:schemeClr val="tx1"/>
              </a:solidFill>
            </a:endParaRPr>
          </a:p>
          <a:p>
            <a:endParaRPr lang="en-US" sz="1000" b="1" dirty="0">
              <a:solidFill>
                <a:schemeClr val="tx1"/>
              </a:solidFill>
            </a:endParaRPr>
          </a:p>
          <a:p>
            <a:endParaRPr lang="en-US" sz="1000" b="1" dirty="0" smtClean="0">
              <a:solidFill>
                <a:schemeClr val="tx1"/>
              </a:solidFill>
            </a:endParaRPr>
          </a:p>
          <a:p>
            <a:endParaRPr lang="en-US" sz="1000" b="1" dirty="0">
              <a:solidFill>
                <a:schemeClr val="tx1"/>
              </a:solidFill>
            </a:endParaRPr>
          </a:p>
          <a:p>
            <a:endParaRPr lang="en-US" sz="1000" b="1" dirty="0" smtClean="0">
              <a:solidFill>
                <a:schemeClr val="tx1"/>
              </a:solidFill>
            </a:endParaRPr>
          </a:p>
          <a:p>
            <a:endParaRPr lang="en-US" sz="1000" b="1" dirty="0" smtClean="0">
              <a:solidFill>
                <a:schemeClr val="tx1"/>
              </a:solidFill>
            </a:endParaRPr>
          </a:p>
          <a:p>
            <a:endParaRPr lang="en-US" sz="1000" b="1" dirty="0">
              <a:solidFill>
                <a:schemeClr val="tx1"/>
              </a:solidFill>
            </a:endParaRPr>
          </a:p>
          <a:p>
            <a:endParaRPr lang="en-US" sz="1000" b="1" dirty="0" smtClean="0">
              <a:solidFill>
                <a:schemeClr val="tx1"/>
              </a:solidFill>
            </a:endParaRPr>
          </a:p>
          <a:p>
            <a:endParaRPr lang="en-US" sz="1000" b="1" dirty="0">
              <a:solidFill>
                <a:schemeClr val="tx1"/>
              </a:solidFill>
            </a:endParaRPr>
          </a:p>
          <a:p>
            <a:endParaRPr lang="en-US" sz="1000" b="1" dirty="0" smtClean="0">
              <a:solidFill>
                <a:schemeClr val="tx1"/>
              </a:solidFill>
            </a:endParaRPr>
          </a:p>
          <a:p>
            <a:endParaRPr lang="en-US" sz="1000" b="1" dirty="0">
              <a:solidFill>
                <a:schemeClr val="tx1"/>
              </a:solidFill>
            </a:endParaRPr>
          </a:p>
          <a:p>
            <a:endParaRPr lang="en-US" sz="1000" b="1" dirty="0" smtClean="0">
              <a:solidFill>
                <a:schemeClr val="tx1"/>
              </a:solidFill>
            </a:endParaRPr>
          </a:p>
          <a:p>
            <a:endParaRPr lang="en-US" sz="1000" b="1" dirty="0">
              <a:solidFill>
                <a:schemeClr val="tx1"/>
              </a:solidFill>
            </a:endParaRPr>
          </a:p>
          <a:p>
            <a:endParaRPr lang="en-US" sz="1000" b="1" dirty="0" smtClean="0">
              <a:solidFill>
                <a:schemeClr val="tx1"/>
              </a:solidFill>
            </a:endParaRPr>
          </a:p>
          <a:p>
            <a:endParaRPr lang="en-US" sz="1000" b="1" dirty="0">
              <a:solidFill>
                <a:schemeClr val="tx1"/>
              </a:solidFill>
            </a:endParaRPr>
          </a:p>
          <a:p>
            <a:endParaRPr lang="en-US" sz="1000" b="1" dirty="0" smtClean="0">
              <a:solidFill>
                <a:schemeClr val="tx1"/>
              </a:solidFill>
            </a:endParaRPr>
          </a:p>
          <a:p>
            <a:endParaRPr lang="en-US" sz="1000" b="1" dirty="0">
              <a:solidFill>
                <a:schemeClr val="tx1"/>
              </a:solidFill>
            </a:endParaRPr>
          </a:p>
          <a:p>
            <a:endParaRPr lang="en-US" sz="1000" b="1" dirty="0" smtClean="0">
              <a:solidFill>
                <a:schemeClr val="tx1"/>
              </a:solidFill>
            </a:endParaRPr>
          </a:p>
          <a:p>
            <a:endParaRPr lang="en-US" sz="1000" b="1" dirty="0">
              <a:solidFill>
                <a:schemeClr val="tx1"/>
              </a:solidFill>
            </a:endParaRPr>
          </a:p>
          <a:p>
            <a:endParaRPr lang="en-US" sz="1000" b="1" dirty="0" smtClean="0">
              <a:solidFill>
                <a:schemeClr val="tx1"/>
              </a:solidFill>
            </a:endParaRPr>
          </a:p>
          <a:p>
            <a:endParaRPr lang="en-US" sz="1000" b="1" dirty="0">
              <a:solidFill>
                <a:schemeClr val="tx1"/>
              </a:solidFill>
            </a:endParaRPr>
          </a:p>
          <a:p>
            <a:endParaRPr lang="en-US" sz="1000" b="1" dirty="0" smtClean="0">
              <a:solidFill>
                <a:schemeClr val="tx1"/>
              </a:solidFill>
            </a:endParaRPr>
          </a:p>
          <a:p>
            <a:endParaRPr lang="en-US" sz="1000" b="1" dirty="0">
              <a:solidFill>
                <a:schemeClr val="tx1"/>
              </a:solidFill>
            </a:endParaRPr>
          </a:p>
          <a:p>
            <a:endParaRPr lang="en-US" sz="1000" b="1" dirty="0" smtClean="0">
              <a:solidFill>
                <a:schemeClr val="tx1"/>
              </a:solidFill>
            </a:endParaRPr>
          </a:p>
          <a:p>
            <a:endParaRPr lang="en-US" sz="1000" b="1" dirty="0">
              <a:solidFill>
                <a:schemeClr val="tx1"/>
              </a:solidFill>
            </a:endParaRPr>
          </a:p>
          <a:p>
            <a:endParaRPr lang="en-US" sz="1000" b="1" dirty="0" smtClean="0">
              <a:solidFill>
                <a:schemeClr val="tx1"/>
              </a:solidFill>
            </a:endParaRPr>
          </a:p>
          <a:p>
            <a:endParaRPr lang="en-US" sz="1000" b="1" dirty="0">
              <a:solidFill>
                <a:schemeClr val="tx1"/>
              </a:solidFill>
            </a:endParaRPr>
          </a:p>
          <a:p>
            <a:endParaRPr lang="en-US" sz="1000" b="1" dirty="0" smtClean="0">
              <a:solidFill>
                <a:schemeClr val="tx1"/>
              </a:solidFill>
            </a:endParaRPr>
          </a:p>
          <a:p>
            <a:endParaRPr lang="en-US" sz="1000" b="1" dirty="0">
              <a:solidFill>
                <a:schemeClr val="tx1"/>
              </a:solidFill>
            </a:endParaRPr>
          </a:p>
          <a:p>
            <a:endParaRPr lang="en-US" sz="1000" b="1" dirty="0">
              <a:solidFill>
                <a:schemeClr val="tx1"/>
              </a:solidFill>
            </a:endParaRPr>
          </a:p>
        </p:txBody>
      </p:sp>
      <p:sp>
        <p:nvSpPr>
          <p:cNvPr id="4" name="Rectangle 3"/>
          <p:cNvSpPr/>
          <p:nvPr/>
        </p:nvSpPr>
        <p:spPr>
          <a:xfrm>
            <a:off x="990600" y="549502"/>
            <a:ext cx="7010400" cy="5851297"/>
          </a:xfrm>
          <a:prstGeom prst="rect">
            <a:avLst/>
          </a:prstGeom>
          <a:solidFill>
            <a:schemeClr val="bg1"/>
          </a:solid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1219200" y="666750"/>
            <a:ext cx="4343400" cy="1354217"/>
          </a:xfrm>
          <a:prstGeom prst="rect">
            <a:avLst/>
          </a:prstGeom>
          <a:noFill/>
        </p:spPr>
        <p:txBody>
          <a:bodyPr wrap="square" rtlCol="0">
            <a:spAutoFit/>
          </a:bodyPr>
          <a:lstStyle/>
          <a:p>
            <a:r>
              <a:rPr lang="en-US" sz="800" dirty="0" smtClean="0"/>
              <a:t>Verify the information below. If it is correct, click the </a:t>
            </a:r>
            <a:r>
              <a:rPr lang="en-US" sz="800" b="1" dirty="0" smtClean="0"/>
              <a:t>Confirm</a:t>
            </a:r>
            <a:r>
              <a:rPr lang="en-US" sz="800" dirty="0" smtClean="0"/>
              <a:t> button.  If it is not correct, click the </a:t>
            </a:r>
            <a:r>
              <a:rPr lang="en-US" sz="800" b="1" dirty="0" smtClean="0"/>
              <a:t>Cancel </a:t>
            </a:r>
            <a:r>
              <a:rPr lang="en-US" sz="800" dirty="0" smtClean="0"/>
              <a:t>button to return to the Initiate Transfers screen.  </a:t>
            </a:r>
          </a:p>
          <a:p>
            <a:endParaRPr lang="en-US" sz="800" dirty="0"/>
          </a:p>
          <a:p>
            <a:r>
              <a:rPr lang="en-US" sz="1200" b="1" dirty="0" smtClean="0"/>
              <a:t>Permanent Quota Share Transfer</a:t>
            </a:r>
          </a:p>
          <a:p>
            <a:endParaRPr lang="en-US" sz="200" b="1" dirty="0"/>
          </a:p>
          <a:p>
            <a:r>
              <a:rPr lang="en-US" sz="800" b="1" dirty="0" smtClean="0"/>
              <a:t>Date  </a:t>
            </a:r>
            <a:r>
              <a:rPr lang="en-US" sz="800" dirty="0" smtClean="0"/>
              <a:t>xx</a:t>
            </a:r>
          </a:p>
          <a:p>
            <a:endParaRPr lang="en-US" sz="200" b="1" dirty="0"/>
          </a:p>
          <a:p>
            <a:r>
              <a:rPr lang="en-US" sz="800" b="1" dirty="0" smtClean="0"/>
              <a:t>From QS Owner		To QS Owner	</a:t>
            </a:r>
          </a:p>
          <a:p>
            <a:r>
              <a:rPr lang="en-US" sz="800" dirty="0" smtClean="0"/>
              <a:t>xx		xx</a:t>
            </a:r>
          </a:p>
          <a:p>
            <a:endParaRPr lang="en-US" sz="200" dirty="0"/>
          </a:p>
          <a:p>
            <a:r>
              <a:rPr lang="en-US" sz="800" b="1" dirty="0" smtClean="0"/>
              <a:t>Total Monetary Compensation</a:t>
            </a:r>
            <a:r>
              <a:rPr lang="en-US" sz="800" dirty="0" smtClean="0"/>
              <a:t>	</a:t>
            </a:r>
            <a:r>
              <a:rPr lang="en-US" sz="800" b="1" dirty="0" smtClean="0"/>
              <a:t>Days to Expire</a:t>
            </a:r>
          </a:p>
          <a:p>
            <a:r>
              <a:rPr lang="en-US" sz="800" dirty="0" smtClean="0"/>
              <a:t>$1,000.00		14	</a:t>
            </a:r>
            <a:endParaRPr lang="en-US" sz="800" dirty="0"/>
          </a:p>
        </p:txBody>
      </p:sp>
      <p:graphicFrame>
        <p:nvGraphicFramePr>
          <p:cNvPr id="7" name="Object 6"/>
          <p:cNvGraphicFramePr>
            <a:graphicFrameLocks noChangeAspect="1"/>
          </p:cNvGraphicFramePr>
          <p:nvPr>
            <p:extLst>
              <p:ext uri="{D42A27DB-BD31-4B8C-83A1-F6EECF244321}">
                <p14:modId xmlns:p14="http://schemas.microsoft.com/office/powerpoint/2010/main" val="2510381922"/>
              </p:ext>
            </p:extLst>
          </p:nvPr>
        </p:nvGraphicFramePr>
        <p:xfrm>
          <a:off x="1333500" y="2020967"/>
          <a:ext cx="4114800" cy="1037101"/>
        </p:xfrm>
        <a:graphic>
          <a:graphicData uri="http://schemas.openxmlformats.org/presentationml/2006/ole">
            <mc:AlternateContent xmlns:mc="http://schemas.openxmlformats.org/markup-compatibility/2006">
              <mc:Choice xmlns:v="urn:schemas-microsoft-com:vml" Requires="v">
                <p:oleObj spid="_x0000_s2055" name="Worksheet" r:id="rId5" imgW="4572000" imgH="1152600" progId="Excel.Sheet.12">
                  <p:embed/>
                </p:oleObj>
              </mc:Choice>
              <mc:Fallback>
                <p:oleObj name="Worksheet" r:id="rId5" imgW="4572000" imgH="1152600" progId="Excel.Sheet.12">
                  <p:embed/>
                  <p:pic>
                    <p:nvPicPr>
                      <p:cNvPr id="0" name=""/>
                      <p:cNvPicPr>
                        <a:picLocks noChangeAspect="1" noChangeArrowheads="1"/>
                      </p:cNvPicPr>
                      <p:nvPr/>
                    </p:nvPicPr>
                    <p:blipFill>
                      <a:blip r:embed="rId6"/>
                      <a:srcRect/>
                      <a:stretch>
                        <a:fillRect/>
                      </a:stretch>
                    </p:blipFill>
                    <p:spPr bwMode="auto">
                      <a:xfrm>
                        <a:off x="1333500" y="2020967"/>
                        <a:ext cx="4114800" cy="1037101"/>
                      </a:xfrm>
                      <a:prstGeom prst="rect">
                        <a:avLst/>
                      </a:prstGeom>
                      <a:noFill/>
                      <a:ln>
                        <a:noFill/>
                      </a:ln>
                    </p:spPr>
                  </p:pic>
                </p:oleObj>
              </mc:Fallback>
            </mc:AlternateContent>
          </a:graphicData>
        </a:graphic>
      </p:graphicFrame>
      <p:sp>
        <p:nvSpPr>
          <p:cNvPr id="8" name="TextBox 7"/>
          <p:cNvSpPr txBox="1"/>
          <p:nvPr/>
        </p:nvSpPr>
        <p:spPr>
          <a:xfrm>
            <a:off x="1219200" y="3138367"/>
            <a:ext cx="6134100" cy="1077218"/>
          </a:xfrm>
          <a:prstGeom prst="rect">
            <a:avLst/>
          </a:prstGeom>
          <a:noFill/>
        </p:spPr>
        <p:txBody>
          <a:bodyPr wrap="square" rtlCol="0">
            <a:spAutoFit/>
          </a:bodyPr>
          <a:lstStyle/>
          <a:p>
            <a:pPr algn="just"/>
            <a:r>
              <a:rPr lang="en-US" sz="800" dirty="0" smtClean="0"/>
              <a:t>You can retract this transfer until 1) the transferee accepts or declines the transfer or 2) the number of days you set for the transferee to expire has been exceeded. </a:t>
            </a:r>
          </a:p>
          <a:p>
            <a:pPr algn="just"/>
            <a:endParaRPr lang="en-US" sz="800" dirty="0"/>
          </a:p>
          <a:p>
            <a:pPr algn="just"/>
            <a:r>
              <a:rPr lang="en-US" sz="800" dirty="0" smtClean="0"/>
              <a:t>QS transfer requests are validated at the time of the request to ensure that the recipient does not exceed the QS accumulation limits. Confirmation of this transfer will immediately move this QS from QS Available for Transfers to Pending Outgoing QS. </a:t>
            </a:r>
          </a:p>
          <a:p>
            <a:pPr algn="just"/>
            <a:endParaRPr lang="en-US" sz="800" dirty="0"/>
          </a:p>
          <a:p>
            <a:pPr algn="just"/>
            <a:r>
              <a:rPr lang="en-US" sz="800" dirty="0" smtClean="0"/>
              <a:t>NOTE: THIS TRANSFER REQUEST IS NOT SUBMITTED UNTIL YOU CLICK THE </a:t>
            </a:r>
            <a:r>
              <a:rPr lang="en-US" sz="800" b="1" dirty="0" smtClean="0"/>
              <a:t>CONFIRM </a:t>
            </a:r>
            <a:r>
              <a:rPr lang="en-US" sz="800" dirty="0" smtClean="0"/>
              <a:t>BUTTON BELOW. PLEASE BE PATIENT, THE TRANSFER MAY TAKE SOME TIME TO COMPLETE. </a:t>
            </a:r>
            <a:endParaRPr lang="en-US" sz="800" dirty="0"/>
          </a:p>
        </p:txBody>
      </p:sp>
      <p:sp>
        <p:nvSpPr>
          <p:cNvPr id="9" name="Rectangle 8"/>
          <p:cNvSpPr/>
          <p:nvPr/>
        </p:nvSpPr>
        <p:spPr>
          <a:xfrm>
            <a:off x="1447800" y="6039472"/>
            <a:ext cx="533400" cy="244703"/>
          </a:xfrm>
          <a:prstGeom prst="rect">
            <a:avLst/>
          </a:prstGeom>
          <a:solidFill>
            <a:schemeClr val="bg1"/>
          </a:solidFill>
          <a:ln w="12700">
            <a:solidFill>
              <a:schemeClr val="bg1">
                <a:lumMod val="65000"/>
              </a:schemeClr>
            </a:solidFill>
          </a:ln>
          <a:scene3d>
            <a:camera prst="orthographicFront"/>
            <a:lightRig rig="threePt" dir="t"/>
          </a:scene3d>
          <a:sp3d>
            <a:bevelT/>
            <a:bevelB/>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800" b="1" dirty="0" smtClean="0">
                <a:solidFill>
                  <a:schemeClr val="tx1"/>
                </a:solidFill>
              </a:rPr>
              <a:t>Confirm</a:t>
            </a:r>
            <a:endParaRPr lang="en-US" sz="800" b="1" dirty="0">
              <a:solidFill>
                <a:schemeClr val="tx1"/>
              </a:solidFill>
            </a:endParaRPr>
          </a:p>
        </p:txBody>
      </p:sp>
      <p:sp>
        <p:nvSpPr>
          <p:cNvPr id="10" name="Rectangle 9"/>
          <p:cNvSpPr/>
          <p:nvPr/>
        </p:nvSpPr>
        <p:spPr>
          <a:xfrm>
            <a:off x="2133600" y="6041568"/>
            <a:ext cx="533400" cy="244703"/>
          </a:xfrm>
          <a:prstGeom prst="rect">
            <a:avLst/>
          </a:prstGeom>
          <a:solidFill>
            <a:schemeClr val="bg1"/>
          </a:solidFill>
          <a:ln w="12700">
            <a:solidFill>
              <a:schemeClr val="bg1">
                <a:lumMod val="65000"/>
              </a:schemeClr>
            </a:solidFill>
          </a:ln>
          <a:scene3d>
            <a:camera prst="orthographicFront"/>
            <a:lightRig rig="threePt" dir="t"/>
          </a:scene3d>
          <a:sp3d>
            <a:bevelT/>
            <a:bevelB/>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800" b="1" dirty="0" smtClean="0">
                <a:solidFill>
                  <a:schemeClr val="tx1"/>
                </a:solidFill>
              </a:rPr>
              <a:t>Cancel</a:t>
            </a:r>
            <a:endParaRPr lang="en-US" sz="800" b="1" dirty="0">
              <a:solidFill>
                <a:schemeClr val="tx1"/>
              </a:solidFill>
            </a:endParaRPr>
          </a:p>
        </p:txBody>
      </p:sp>
      <p:sp>
        <p:nvSpPr>
          <p:cNvPr id="11" name="TextBox 10"/>
          <p:cNvSpPr txBox="1"/>
          <p:nvPr/>
        </p:nvSpPr>
        <p:spPr>
          <a:xfrm>
            <a:off x="1219200" y="4215585"/>
            <a:ext cx="6124576" cy="1708160"/>
          </a:xfrm>
          <a:prstGeom prst="rect">
            <a:avLst/>
          </a:prstGeom>
          <a:noFill/>
        </p:spPr>
        <p:txBody>
          <a:bodyPr wrap="square" rtlCol="0">
            <a:spAutoFit/>
          </a:bodyPr>
          <a:lstStyle/>
          <a:p>
            <a:pPr algn="just"/>
            <a:r>
              <a:rPr lang="en-US" sz="700" b="1" dirty="0">
                <a:cs typeface="Arial" pitchFamily="34" charset="0"/>
              </a:rPr>
              <a:t>WARNING STATEMENT:  </a:t>
            </a:r>
            <a:r>
              <a:rPr lang="en-US" sz="700" dirty="0">
                <a:cs typeface="Arial" pitchFamily="34" charset="0"/>
              </a:rPr>
              <a:t>A false statement on this form is punishable by permit sanctions (revocation, suspension, or modification) under 15 CFR Part 904, a civil penalty up to $100,000 under 16 USC 1858, and/or criminal penalties including, but not limited to, fines or imprisonment or both under 18 USC 1001</a:t>
            </a:r>
            <a:r>
              <a:rPr lang="en-US" sz="700" dirty="0" smtClean="0">
                <a:cs typeface="Arial" pitchFamily="34" charset="0"/>
              </a:rPr>
              <a:t>.</a:t>
            </a:r>
          </a:p>
          <a:p>
            <a:pPr algn="just"/>
            <a:endParaRPr lang="en-US" sz="700" dirty="0">
              <a:cs typeface="Arial" pitchFamily="34" charset="0"/>
            </a:endParaRPr>
          </a:p>
          <a:p>
            <a:pPr algn="just"/>
            <a:r>
              <a:rPr lang="en-US" sz="700" b="1" dirty="0" smtClean="0"/>
              <a:t>PRIVACY </a:t>
            </a:r>
            <a:r>
              <a:rPr lang="en-US" sz="700" b="1" dirty="0"/>
              <a:t>ACT STATEMENT: </a:t>
            </a:r>
            <a:r>
              <a:rPr lang="en-US" sz="700" dirty="0"/>
              <a:t>Some of the information collection described above is confidential under section 402(b) of the Magnuson-Stevens Act and under NOAA Administrative Order 216-100, Protection of Confidential Fisheries Statistics. </a:t>
            </a:r>
            <a:r>
              <a:rPr lang="en-US" sz="700" dirty="0" smtClean="0"/>
              <a:t>QS percentage transfer amount and price are not </a:t>
            </a:r>
            <a:r>
              <a:rPr lang="en-US" sz="700" dirty="0"/>
              <a:t>released to the public. The information collected is part of a Privacy Act System of Records, COMMERCE/NOAA #19, Permits and Registrations for United States Federally Regulated Fisheries. A notice was published in the Federal Register on April 17, 2008 (73 FR 20914) and became effective on June 11, 2008 (73 FR 33065). </a:t>
            </a:r>
            <a:r>
              <a:rPr lang="en-US" sz="700" b="1" dirty="0"/>
              <a:t> </a:t>
            </a:r>
            <a:endParaRPr lang="en-US" sz="700" b="1" dirty="0" smtClean="0"/>
          </a:p>
          <a:p>
            <a:pPr algn="just"/>
            <a:endParaRPr lang="en-US" sz="700" dirty="0"/>
          </a:p>
          <a:p>
            <a:pPr algn="just"/>
            <a:r>
              <a:rPr lang="en-US" sz="700" b="1" dirty="0"/>
              <a:t>PRA STATEMENT: </a:t>
            </a:r>
            <a:r>
              <a:rPr lang="en-US" sz="700" dirty="0"/>
              <a:t>Public reporting burden for this collection of information is estimated to average </a:t>
            </a:r>
            <a:r>
              <a:rPr lang="en-US" sz="700" dirty="0" smtClean="0"/>
              <a:t>10 minutes per response (with initiation and acceptance of transfer), </a:t>
            </a:r>
            <a:r>
              <a:rPr lang="en-US" sz="700" dirty="0"/>
              <a:t>including the time for reviewing the instructions, searching existing data sources, gathering and maintaining the data needed, and completing and reviewing the collection of information.  Send comments regarding this burden estimate or any other suggestions for reducing this burden to NOAA/National Marine Fisheries Service, Northwest Region, Attn: Assistant Regional Administrator, Sustainable Fisheries Division, 7600 Sand Point Way NE, Seattle, WA 98115. Notwithstanding any other provisions of the law, no person is required to respond to, nor shall any person be subjected to a penalty for failure to comply with, a collection of information subject to the requirements of the Paperwork Reduction Act, unless that collection of information displays a currently valid OMB Control Number.</a:t>
            </a:r>
          </a:p>
        </p:txBody>
      </p:sp>
    </p:spTree>
    <p:extLst>
      <p:ext uri="{BB962C8B-B14F-4D97-AF65-F5344CB8AC3E}">
        <p14:creationId xmlns:p14="http://schemas.microsoft.com/office/powerpoint/2010/main" val="28160355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667000" y="1447799"/>
            <a:ext cx="3962400" cy="3343275"/>
          </a:xfrm>
          <a:prstGeom prst="rect">
            <a:avLst/>
          </a:prstGeom>
          <a:solidFill>
            <a:schemeClr val="bg1">
              <a:lumMod val="95000"/>
            </a:schemeClr>
          </a:solid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b="1" dirty="0" smtClean="0">
                <a:solidFill>
                  <a:schemeClr val="tx1"/>
                </a:solidFill>
              </a:rPr>
              <a:t>Quota Share Transfer Confirmation</a:t>
            </a:r>
          </a:p>
          <a:p>
            <a:endParaRPr lang="en-US" sz="1000" b="1" dirty="0">
              <a:solidFill>
                <a:schemeClr val="tx1"/>
              </a:solidFill>
            </a:endParaRPr>
          </a:p>
          <a:p>
            <a:endParaRPr lang="en-US" sz="1000" b="1" dirty="0" smtClean="0">
              <a:solidFill>
                <a:schemeClr val="tx1"/>
              </a:solidFill>
            </a:endParaRPr>
          </a:p>
          <a:p>
            <a:endParaRPr lang="en-US" sz="1000" b="1" dirty="0" smtClean="0">
              <a:solidFill>
                <a:schemeClr val="tx1"/>
              </a:solidFill>
            </a:endParaRPr>
          </a:p>
          <a:p>
            <a:endParaRPr lang="en-US" sz="1000" b="1" dirty="0">
              <a:solidFill>
                <a:schemeClr val="tx1"/>
              </a:solidFill>
            </a:endParaRPr>
          </a:p>
          <a:p>
            <a:endParaRPr lang="en-US" sz="1000" b="1" dirty="0" smtClean="0">
              <a:solidFill>
                <a:schemeClr val="tx1"/>
              </a:solidFill>
            </a:endParaRPr>
          </a:p>
          <a:p>
            <a:endParaRPr lang="en-US" sz="1000" b="1" dirty="0">
              <a:solidFill>
                <a:schemeClr val="tx1"/>
              </a:solidFill>
            </a:endParaRPr>
          </a:p>
          <a:p>
            <a:endParaRPr lang="en-US" sz="1000" b="1" dirty="0" smtClean="0">
              <a:solidFill>
                <a:schemeClr val="tx1"/>
              </a:solidFill>
            </a:endParaRPr>
          </a:p>
          <a:p>
            <a:endParaRPr lang="en-US" sz="1000" b="1" dirty="0">
              <a:solidFill>
                <a:schemeClr val="tx1"/>
              </a:solidFill>
            </a:endParaRPr>
          </a:p>
          <a:p>
            <a:endParaRPr lang="en-US" sz="1000" b="1" dirty="0" smtClean="0">
              <a:solidFill>
                <a:schemeClr val="tx1"/>
              </a:solidFill>
            </a:endParaRPr>
          </a:p>
          <a:p>
            <a:endParaRPr lang="en-US" sz="1000" b="1" dirty="0">
              <a:solidFill>
                <a:schemeClr val="tx1"/>
              </a:solidFill>
            </a:endParaRPr>
          </a:p>
          <a:p>
            <a:endParaRPr lang="en-US" sz="1000" b="1" dirty="0" smtClean="0">
              <a:solidFill>
                <a:schemeClr val="tx1"/>
              </a:solidFill>
            </a:endParaRPr>
          </a:p>
          <a:p>
            <a:endParaRPr lang="en-US" sz="1000" b="1" dirty="0">
              <a:solidFill>
                <a:schemeClr val="tx1"/>
              </a:solidFill>
            </a:endParaRPr>
          </a:p>
          <a:p>
            <a:endParaRPr lang="en-US" sz="1000" b="1" dirty="0" smtClean="0">
              <a:solidFill>
                <a:schemeClr val="tx1"/>
              </a:solidFill>
            </a:endParaRPr>
          </a:p>
          <a:p>
            <a:endParaRPr lang="en-US" sz="1000" b="1" dirty="0">
              <a:solidFill>
                <a:schemeClr val="tx1"/>
              </a:solidFill>
            </a:endParaRPr>
          </a:p>
          <a:p>
            <a:endParaRPr lang="en-US" sz="1000" b="1" dirty="0" smtClean="0">
              <a:solidFill>
                <a:schemeClr val="tx1"/>
              </a:solidFill>
            </a:endParaRPr>
          </a:p>
          <a:p>
            <a:endParaRPr lang="en-US" sz="1000" b="1" dirty="0">
              <a:solidFill>
                <a:schemeClr val="tx1"/>
              </a:solidFill>
            </a:endParaRPr>
          </a:p>
          <a:p>
            <a:endParaRPr lang="en-US" sz="1000" b="1" dirty="0" smtClean="0">
              <a:solidFill>
                <a:schemeClr val="tx1"/>
              </a:solidFill>
            </a:endParaRPr>
          </a:p>
          <a:p>
            <a:endParaRPr lang="en-US" sz="1000" b="1" dirty="0">
              <a:solidFill>
                <a:schemeClr val="tx1"/>
              </a:solidFill>
            </a:endParaRPr>
          </a:p>
          <a:p>
            <a:endParaRPr lang="en-US" sz="1000" b="1" dirty="0">
              <a:solidFill>
                <a:schemeClr val="tx1"/>
              </a:solidFill>
            </a:endParaRPr>
          </a:p>
        </p:txBody>
      </p:sp>
      <p:sp>
        <p:nvSpPr>
          <p:cNvPr id="4" name="Rectangle 3"/>
          <p:cNvSpPr/>
          <p:nvPr/>
        </p:nvSpPr>
        <p:spPr>
          <a:xfrm>
            <a:off x="2933700" y="1905000"/>
            <a:ext cx="3429000" cy="2667000"/>
          </a:xfrm>
          <a:prstGeom prst="rect">
            <a:avLst/>
          </a:prstGeom>
          <a:solidFill>
            <a:schemeClr val="bg1"/>
          </a:solid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3190875" y="2133600"/>
            <a:ext cx="2895600" cy="1477328"/>
          </a:xfrm>
          <a:prstGeom prst="rect">
            <a:avLst/>
          </a:prstGeom>
          <a:noFill/>
        </p:spPr>
        <p:txBody>
          <a:bodyPr wrap="square" rtlCol="0">
            <a:spAutoFit/>
          </a:bodyPr>
          <a:lstStyle/>
          <a:p>
            <a:r>
              <a:rPr lang="en-US" sz="1000" dirty="0" smtClean="0"/>
              <a:t>Below is the confirmation code for the Quota Share Transfer request you submitted. Please record this code for your records. </a:t>
            </a:r>
          </a:p>
          <a:p>
            <a:endParaRPr lang="en-US" sz="1000" dirty="0"/>
          </a:p>
          <a:p>
            <a:r>
              <a:rPr lang="en-US" sz="1000" b="1" dirty="0" smtClean="0"/>
              <a:t>Quota Share Transfer Confirmation Code: </a:t>
            </a:r>
          </a:p>
          <a:p>
            <a:r>
              <a:rPr lang="en-US" sz="1000" dirty="0"/>
              <a:t>x</a:t>
            </a:r>
            <a:r>
              <a:rPr lang="en-US" sz="1000" dirty="0" smtClean="0"/>
              <a:t>x</a:t>
            </a:r>
          </a:p>
          <a:p>
            <a:endParaRPr lang="en-US" sz="1000" dirty="0"/>
          </a:p>
          <a:p>
            <a:r>
              <a:rPr lang="en-US" sz="1000" dirty="0" smtClean="0"/>
              <a:t>Note: Please allow a few moments for the website to update. </a:t>
            </a:r>
            <a:endParaRPr lang="en-US" sz="1000" dirty="0"/>
          </a:p>
        </p:txBody>
      </p:sp>
      <p:sp>
        <p:nvSpPr>
          <p:cNvPr id="6" name="Rectangle 5"/>
          <p:cNvSpPr/>
          <p:nvPr/>
        </p:nvSpPr>
        <p:spPr>
          <a:xfrm>
            <a:off x="4038600" y="4114800"/>
            <a:ext cx="419100" cy="244703"/>
          </a:xfrm>
          <a:prstGeom prst="rect">
            <a:avLst/>
          </a:prstGeom>
          <a:solidFill>
            <a:schemeClr val="bg1"/>
          </a:solidFill>
          <a:ln w="12700">
            <a:solidFill>
              <a:schemeClr val="bg1">
                <a:lumMod val="65000"/>
              </a:schemeClr>
            </a:solidFill>
          </a:ln>
          <a:scene3d>
            <a:camera prst="orthographicFront"/>
            <a:lightRig rig="threePt" dir="t"/>
          </a:scene3d>
          <a:sp3d>
            <a:bevelT/>
            <a:bevelB/>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800" b="1" dirty="0" smtClean="0">
                <a:solidFill>
                  <a:schemeClr val="tx1"/>
                </a:solidFill>
              </a:rPr>
              <a:t>Close</a:t>
            </a:r>
            <a:endParaRPr lang="en-US" sz="800" b="1" dirty="0">
              <a:solidFill>
                <a:schemeClr val="tx1"/>
              </a:solidFill>
            </a:endParaRPr>
          </a:p>
        </p:txBody>
      </p:sp>
      <p:sp>
        <p:nvSpPr>
          <p:cNvPr id="7" name="Rectangle 6"/>
          <p:cNvSpPr/>
          <p:nvPr/>
        </p:nvSpPr>
        <p:spPr>
          <a:xfrm>
            <a:off x="4667250" y="4114800"/>
            <a:ext cx="457200" cy="244703"/>
          </a:xfrm>
          <a:prstGeom prst="rect">
            <a:avLst/>
          </a:prstGeom>
          <a:solidFill>
            <a:schemeClr val="bg1"/>
          </a:solidFill>
          <a:ln w="12700">
            <a:solidFill>
              <a:schemeClr val="bg1">
                <a:lumMod val="65000"/>
              </a:schemeClr>
            </a:solidFill>
          </a:ln>
          <a:scene3d>
            <a:camera prst="orthographicFront"/>
            <a:lightRig rig="threePt" dir="t"/>
          </a:scene3d>
          <a:sp3d>
            <a:bevelT/>
            <a:bevelB/>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800" b="1" dirty="0" smtClean="0">
                <a:solidFill>
                  <a:schemeClr val="tx1"/>
                </a:solidFill>
              </a:rPr>
              <a:t>Print</a:t>
            </a:r>
            <a:endParaRPr lang="en-US" sz="800" b="1" dirty="0">
              <a:solidFill>
                <a:schemeClr val="tx1"/>
              </a:solidFill>
            </a:endParaRPr>
          </a:p>
        </p:txBody>
      </p:sp>
    </p:spTree>
    <p:extLst>
      <p:ext uri="{BB962C8B-B14F-4D97-AF65-F5344CB8AC3E}">
        <p14:creationId xmlns:p14="http://schemas.microsoft.com/office/powerpoint/2010/main" val="40379305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54</TotalTime>
  <Words>699</Words>
  <Application>Microsoft Office PowerPoint</Application>
  <PresentationFormat>On-screen Show (4:3)</PresentationFormat>
  <Paragraphs>155</Paragraphs>
  <Slides>4</Slides>
  <Notes>4</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4</vt:i4>
      </vt:variant>
    </vt:vector>
  </HeadingPairs>
  <TitlesOfParts>
    <vt:vector size="6" baseType="lpstr">
      <vt:lpstr>Office Theme</vt:lpstr>
      <vt:lpstr>Worksheet</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Sarah.Towne</dc:creator>
  <cp:lastModifiedBy>Sarah.Towne</cp:lastModifiedBy>
  <cp:revision>7</cp:revision>
  <dcterms:created xsi:type="dcterms:W3CDTF">2013-05-24T22:05:02Z</dcterms:created>
  <dcterms:modified xsi:type="dcterms:W3CDTF">2013-07-16T23:21:39Z</dcterms:modified>
</cp:coreProperties>
</file>