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ena Svetieva" initials="ES" lastIdx="4" clrIdx="0"/>
  <p:cmAuthor id="1" name="Patel, Nisha" initials="NP" lastIdx="11" clrIdx="1"/>
  <p:cmAuthor id="2" name="Kang, Jean-Ah" initials="KJ" lastIdx="10" clrIdx="2"/>
  <p:cmAuthor id="3" name="Sullivan, Helen W" initials="HWS" lastIdx="2" clrIdx="3"/>
  <p:cmAuthor id="4" name="Catherine Gray" initials="CBG11.2" lastIdx="2" clrIdx="4">
    <p:extLst>
      <p:ext uri="{19B8F6BF-5375-455C-9EA6-DF929625EA0E}">
        <p15:presenceInfo xmlns:p15="http://schemas.microsoft.com/office/powerpoint/2012/main" userId="Catherine Gray" providerId="None"/>
      </p:ext>
    </p:extLst>
  </p:cmAuthor>
  <p:cmAuthor id="5" name="Davis, Kathleen" initials="DK" lastIdx="2" clrIdx="5">
    <p:extLst>
      <p:ext uri="{19B8F6BF-5375-455C-9EA6-DF929625EA0E}">
        <p15:presenceInfo xmlns:p15="http://schemas.microsoft.com/office/powerpoint/2012/main" userId="S-1-5-21-1078081533-606747145-839522115-1822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922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0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2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4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2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9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39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48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9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1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47EA-911E-4EF7-8C6C-968F5240331A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61BD2-19F2-458C-8753-D40437F5F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05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Franklin Gothic Book" panose="020B0503020102020204" pitchFamily="34" charset="0"/>
              </a:rPr>
              <a:t>Drug Approval Pathways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Franklin Gothic Book" panose="020B0503020102020204" pitchFamily="34" charset="0"/>
              </a:rPr>
              <a:t>Standard Approval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Franklin Gothic Book" panose="020B0503020102020204" pitchFamily="34" charset="0"/>
              </a:rPr>
              <a:t>Drug/medication is developed.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Franklin Gothic Book" panose="020B0503020102020204" pitchFamily="34" charset="0"/>
              </a:rPr>
              <a:t>Drug goes through a clinical trial.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Franklin Gothic Book" panose="020B0503020102020204" pitchFamily="34" charset="0"/>
              </a:rPr>
              <a:t>The clinical trial shows the drug has clinical benefits.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Franklin Gothic Book" panose="020B0503020102020204" pitchFamily="34" charset="0"/>
              </a:rPr>
              <a:t>The clinical trial shows that the benefits of the drug outweigh the risks.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Franklin Gothic Book" panose="020B0503020102020204" pitchFamily="34" charset="0"/>
              </a:rPr>
              <a:t>FDA grants standard approval and the drug is made available for public use.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latin typeface="Franklin Gothic Book" panose="020B0503020102020204" pitchFamily="34" charset="0"/>
              </a:rPr>
              <a:t>Accelerated Approval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07352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Franklin Gothic Book" panose="020B0503020102020204" pitchFamily="34" charset="0"/>
              </a:rPr>
              <a:t>Drug/medication is developed.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Franklin Gothic Book" panose="020B0503020102020204" pitchFamily="34" charset="0"/>
              </a:rPr>
              <a:t>Drug goes through a clinical trial.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Franklin Gothic Book" panose="020B0503020102020204" pitchFamily="34" charset="0"/>
              </a:rPr>
              <a:t>Surrogate endpoints suggest it may be effective.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Franklin Gothic Book" panose="020B0503020102020204" pitchFamily="34" charset="0"/>
              </a:rPr>
              <a:t>FDA grants accelerated approval and the drug is made available for public use.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Franklin Gothic Book" panose="020B0503020102020204" pitchFamily="34" charset="0"/>
              </a:rPr>
              <a:t>Confirmatory study is required to show that there are clinical benefits, and that the benefits continue to outweigh the risks of the drug.</a:t>
            </a:r>
          </a:p>
        </p:txBody>
      </p:sp>
    </p:spTree>
    <p:extLst>
      <p:ext uri="{BB962C8B-B14F-4D97-AF65-F5344CB8AC3E}">
        <p14:creationId xmlns:p14="http://schemas.microsoft.com/office/powerpoint/2010/main" val="1211202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09600" y="2590800"/>
            <a:ext cx="1828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New drug is developed</a:t>
            </a:r>
          </a:p>
        </p:txBody>
      </p:sp>
      <p:sp>
        <p:nvSpPr>
          <p:cNvPr id="8" name="Rectangle 7"/>
          <p:cNvSpPr/>
          <p:nvPr/>
        </p:nvSpPr>
        <p:spPr>
          <a:xfrm>
            <a:off x="2891828" y="2602117"/>
            <a:ext cx="1752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Clinical trial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5105400" y="2590800"/>
            <a:ext cx="1752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Clinical benefit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83" y="4343400"/>
            <a:ext cx="1524000" cy="762000"/>
          </a:xfrm>
          <a:prstGeom prst="rect">
            <a:avLst/>
          </a:prstGeom>
        </p:spPr>
      </p:pic>
      <p:cxnSp>
        <p:nvCxnSpPr>
          <p:cNvPr id="27" name="Straight Arrow Connector 26"/>
          <p:cNvCxnSpPr/>
          <p:nvPr/>
        </p:nvCxnSpPr>
        <p:spPr>
          <a:xfrm>
            <a:off x="589230" y="1905000"/>
            <a:ext cx="7848600" cy="0"/>
          </a:xfrm>
          <a:prstGeom prst="straightConnector1">
            <a:avLst/>
          </a:prstGeom>
          <a:ln w="889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83390" y="1480066"/>
            <a:ext cx="2097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Up to 7 years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63" y="4038600"/>
            <a:ext cx="1371600" cy="1371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4038600"/>
            <a:ext cx="798301" cy="14478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79730" y="381000"/>
            <a:ext cx="45488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Franklin Gothic Book" panose="020B0503020102020204" pitchFamily="34" charset="0"/>
              </a:rPr>
              <a:t>Standard Approval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91400" y="2665785"/>
            <a:ext cx="1447800" cy="10156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FDA Standard Approval </a:t>
            </a:r>
          </a:p>
        </p:txBody>
      </p:sp>
    </p:spTree>
    <p:extLst>
      <p:ext uri="{BB962C8B-B14F-4D97-AF65-F5344CB8AC3E}">
        <p14:creationId xmlns:p14="http://schemas.microsoft.com/office/powerpoint/2010/main" val="401959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0663" y="2511285"/>
            <a:ext cx="1213337" cy="1014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New drug is developed</a:t>
            </a:r>
          </a:p>
        </p:txBody>
      </p:sp>
      <p:sp>
        <p:nvSpPr>
          <p:cNvPr id="3" name="Rectangle 2"/>
          <p:cNvSpPr/>
          <p:nvPr/>
        </p:nvSpPr>
        <p:spPr>
          <a:xfrm>
            <a:off x="3087848" y="2492568"/>
            <a:ext cx="1265499" cy="1014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Sign of possible clinical benefit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5999" y="2499579"/>
            <a:ext cx="1371601" cy="1014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Confirmatory study required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9730" y="381000"/>
            <a:ext cx="51525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Franklin Gothic Book" panose="020B0503020102020204" pitchFamily="34" charset="0"/>
              </a:rPr>
              <a:t>Accelerated Approval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43" y="4069888"/>
            <a:ext cx="1272357" cy="762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13530" y="2497980"/>
            <a:ext cx="1429505" cy="10156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FDA Accelerated Approval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86297" y="2051625"/>
            <a:ext cx="1447800" cy="10156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FDA Standard Approval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86297" y="3362900"/>
            <a:ext cx="1447800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Approval withdrawn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36707" y="3045402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89230" y="1676400"/>
            <a:ext cx="7848600" cy="0"/>
          </a:xfrm>
          <a:prstGeom prst="straightConnector1">
            <a:avLst/>
          </a:prstGeom>
          <a:ln w="889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172" y="3714140"/>
            <a:ext cx="1987554" cy="111774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244" y="4981662"/>
            <a:ext cx="1073410" cy="107341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717139" y="2497980"/>
            <a:ext cx="1181082" cy="1014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Clinical trial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529" y="3810000"/>
            <a:ext cx="798301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241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Franklin Gothic Book" panose="020B0503020102020204" pitchFamily="34" charset="0"/>
              </a:rPr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r>
              <a:rPr lang="en-US" u="sng" dirty="0">
                <a:latin typeface="Franklin Gothic Book" panose="020B0503020102020204" pitchFamily="34" charset="0"/>
              </a:rPr>
              <a:t>Clinical trial</a:t>
            </a:r>
            <a:r>
              <a:rPr lang="en-US" dirty="0">
                <a:latin typeface="Franklin Gothic Book" panose="020B0503020102020204" pitchFamily="34" charset="0"/>
              </a:rPr>
              <a:t>: A scientific way to measure the benefits and risks of a new drug.</a:t>
            </a:r>
          </a:p>
          <a:p>
            <a:r>
              <a:rPr lang="en-US" u="sng" dirty="0">
                <a:latin typeface="Franklin Gothic Book" panose="020B0503020102020204" pitchFamily="34" charset="0"/>
              </a:rPr>
              <a:t>Surrogate endpoint</a:t>
            </a:r>
            <a:r>
              <a:rPr lang="en-US" dirty="0">
                <a:latin typeface="Franklin Gothic Book" panose="020B0503020102020204" pitchFamily="34" charset="0"/>
              </a:rPr>
              <a:t>: A measure of a drug's effect that may or may not be associated with clinical benefit (e.g., a tumor gets smaller or blood tests get better).</a:t>
            </a:r>
          </a:p>
          <a:p>
            <a:r>
              <a:rPr lang="en-US" u="sng" dirty="0">
                <a:latin typeface="Franklin Gothic Book" panose="020B0503020102020204" pitchFamily="34" charset="0"/>
              </a:rPr>
              <a:t>Clinical benefit</a:t>
            </a:r>
            <a:r>
              <a:rPr lang="en-US" dirty="0">
                <a:latin typeface="Franklin Gothic Book" panose="020B0503020102020204" pitchFamily="34" charset="0"/>
              </a:rPr>
              <a:t>: A drug is shown to help people live longer and/or to improve their symptoms.</a:t>
            </a:r>
          </a:p>
        </p:txBody>
      </p:sp>
    </p:spTree>
    <p:extLst>
      <p:ext uri="{BB962C8B-B14F-4D97-AF65-F5344CB8AC3E}">
        <p14:creationId xmlns:p14="http://schemas.microsoft.com/office/powerpoint/2010/main" val="3625294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Franklin Gothic Book" panose="020B0503020102020204" pitchFamily="34" charset="0"/>
              </a:rPr>
              <a:t>Label Term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latin typeface="Franklin Gothic Book" panose="020B0503020102020204" pitchFamily="34" charset="0"/>
              </a:rPr>
              <a:t>Response rate</a:t>
            </a:r>
            <a:r>
              <a:rPr lang="en-US" dirty="0">
                <a:latin typeface="Franklin Gothic Book" panose="020B0503020102020204" pitchFamily="34" charset="0"/>
              </a:rPr>
              <a:t>: The proportion of people for whom the tumor shrinks. </a:t>
            </a:r>
          </a:p>
          <a:p>
            <a:r>
              <a:rPr lang="en-US" u="sng" dirty="0">
                <a:latin typeface="Franklin Gothic Book" panose="020B0503020102020204" pitchFamily="34" charset="0"/>
              </a:rPr>
              <a:t>Duration of response</a:t>
            </a:r>
            <a:r>
              <a:rPr lang="en-US" dirty="0">
                <a:latin typeface="Franklin Gothic Book" panose="020B0503020102020204" pitchFamily="34" charset="0"/>
              </a:rPr>
              <a:t>: How long the benefit of the drug lasts over time (e.g., how long the drug is able to shrink or stop the tumor from growing).</a:t>
            </a:r>
          </a:p>
        </p:txBody>
      </p:sp>
    </p:spTree>
    <p:extLst>
      <p:ext uri="{BB962C8B-B14F-4D97-AF65-F5344CB8AC3E}">
        <p14:creationId xmlns:p14="http://schemas.microsoft.com/office/powerpoint/2010/main" val="1729467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4648</TotalTime>
  <Words>272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Franklin Gothic Book</vt:lpstr>
      <vt:lpstr>Office Theme</vt:lpstr>
      <vt:lpstr>Drug Approval Pathways</vt:lpstr>
      <vt:lpstr>PowerPoint Presentation</vt:lpstr>
      <vt:lpstr>PowerPoint Presentation</vt:lpstr>
      <vt:lpstr>Definitions</vt:lpstr>
      <vt:lpstr>Label Term Definitions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Accelerated Approval</dc:title>
  <dc:creator>Elena Svetieva</dc:creator>
  <cp:lastModifiedBy>Capezzuto, JonnaLynn</cp:lastModifiedBy>
  <cp:revision>56</cp:revision>
  <dcterms:created xsi:type="dcterms:W3CDTF">2017-08-07T15:42:45Z</dcterms:created>
  <dcterms:modified xsi:type="dcterms:W3CDTF">2018-01-11T19:35:48Z</dcterms:modified>
</cp:coreProperties>
</file>