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3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33.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29.xml" ContentType="application/vnd.openxmlformats-officedocument.presentationml.notesSlide+xml"/>
  <Override PartName="/ppt/slideMasters/slideMaster1.xml" ContentType="application/vnd.openxmlformats-officedocument.presentationml.slideMaster+xml"/>
  <Override PartName="/ppt/notesSlides/notesSlide28.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257" r:id="rId3"/>
    <p:sldId id="258" r:id="rId4"/>
    <p:sldId id="259" r:id="rId5"/>
    <p:sldId id="276" r:id="rId6"/>
    <p:sldId id="277" r:id="rId7"/>
    <p:sldId id="261" r:id="rId8"/>
    <p:sldId id="262" r:id="rId9"/>
    <p:sldId id="263" r:id="rId10"/>
    <p:sldId id="264" r:id="rId11"/>
    <p:sldId id="333" r:id="rId12"/>
    <p:sldId id="267" r:id="rId13"/>
    <p:sldId id="268" r:id="rId14"/>
    <p:sldId id="334" r:id="rId15"/>
    <p:sldId id="269" r:id="rId16"/>
    <p:sldId id="270" r:id="rId17"/>
    <p:sldId id="271" r:id="rId18"/>
    <p:sldId id="272" r:id="rId19"/>
    <p:sldId id="295" r:id="rId20"/>
    <p:sldId id="296" r:id="rId21"/>
    <p:sldId id="335" r:id="rId22"/>
    <p:sldId id="336" r:id="rId23"/>
    <p:sldId id="298" r:id="rId24"/>
    <p:sldId id="299" r:id="rId25"/>
    <p:sldId id="300" r:id="rId26"/>
    <p:sldId id="273" r:id="rId27"/>
    <p:sldId id="275" r:id="rId28"/>
    <p:sldId id="278" r:id="rId29"/>
    <p:sldId id="301" r:id="rId30"/>
    <p:sldId id="337" r:id="rId31"/>
    <p:sldId id="302" r:id="rId32"/>
    <p:sldId id="303" r:id="rId33"/>
    <p:sldId id="304" r:id="rId34"/>
    <p:sldId id="305" r:id="rId35"/>
    <p:sldId id="306" r:id="rId36"/>
    <p:sldId id="307" r:id="rId37"/>
    <p:sldId id="308" r:id="rId38"/>
    <p:sldId id="309" r:id="rId39"/>
    <p:sldId id="310" r:id="rId40"/>
    <p:sldId id="311" r:id="rId41"/>
    <p:sldId id="313" r:id="rId42"/>
    <p:sldId id="338" r:id="rId43"/>
    <p:sldId id="339" r:id="rId44"/>
    <p:sldId id="340" r:id="rId45"/>
    <p:sldId id="341" r:id="rId46"/>
    <p:sldId id="317" r:id="rId47"/>
    <p:sldId id="321" r:id="rId48"/>
    <p:sldId id="322" r:id="rId49"/>
    <p:sldId id="315" r:id="rId50"/>
    <p:sldId id="323" r:id="rId51"/>
    <p:sldId id="324" r:id="rId52"/>
    <p:sldId id="325" r:id="rId53"/>
    <p:sldId id="326" r:id="rId54"/>
    <p:sldId id="327" r:id="rId55"/>
    <p:sldId id="329" r:id="rId56"/>
    <p:sldId id="331" r:id="rId57"/>
    <p:sldId id="330" r:id="rId58"/>
    <p:sldId id="332" r:id="rId59"/>
    <p:sldId id="328" r:id="rId60"/>
    <p:sldId id="319" r:id="rId61"/>
    <p:sldId id="320" r:id="rId62"/>
    <p:sldId id="343" r:id="rId63"/>
    <p:sldId id="344" r:id="rId64"/>
    <p:sldId id="34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64" autoAdjust="0"/>
    <p:restoredTop sz="94660"/>
  </p:normalViewPr>
  <p:slideViewPr>
    <p:cSldViewPr>
      <p:cViewPr varScale="1">
        <p:scale>
          <a:sx n="69" d="100"/>
          <a:sy n="69" d="100"/>
        </p:scale>
        <p:origin x="1206" y="-20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56BFC-7BB9-442F-8122-C41DA9FABB11}" type="datetimeFigureOut">
              <a:rPr lang="en-US" smtClean="0"/>
              <a:t>9/30/2019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6A8C7-F28C-4A3A-8CA9-91A066318435}" type="slidenum">
              <a:rPr lang="en-US" smtClean="0"/>
              <a:t>‹#›</a:t>
            </a:fld>
            <a:endParaRPr lang="en-US"/>
          </a:p>
        </p:txBody>
      </p:sp>
    </p:spTree>
    <p:extLst>
      <p:ext uri="{BB962C8B-B14F-4D97-AF65-F5344CB8AC3E}">
        <p14:creationId xmlns:p14="http://schemas.microsoft.com/office/powerpoint/2010/main" val="124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Petition for Alien Relative</a:t>
            </a:r>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1</a:t>
            </a:fld>
            <a:endParaRPr lang="en-US"/>
          </a:p>
        </p:txBody>
      </p:sp>
    </p:spTree>
    <p:extLst>
      <p:ext uri="{BB962C8B-B14F-4D97-AF65-F5344CB8AC3E}">
        <p14:creationId xmlns:p14="http://schemas.microsoft.com/office/powerpoint/2010/main" val="2378296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44</a:t>
            </a:fld>
            <a:endParaRPr lang="en-US"/>
          </a:p>
        </p:txBody>
      </p:sp>
    </p:spTree>
    <p:extLst>
      <p:ext uri="{BB962C8B-B14F-4D97-AF65-F5344CB8AC3E}">
        <p14:creationId xmlns:p14="http://schemas.microsoft.com/office/powerpoint/2010/main" val="1170420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45</a:t>
            </a:fld>
            <a:endParaRPr lang="en-US"/>
          </a:p>
        </p:txBody>
      </p:sp>
    </p:spTree>
    <p:extLst>
      <p:ext uri="{BB962C8B-B14F-4D97-AF65-F5344CB8AC3E}">
        <p14:creationId xmlns:p14="http://schemas.microsoft.com/office/powerpoint/2010/main" val="84470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46</a:t>
            </a:fld>
            <a:endParaRPr lang="en-US"/>
          </a:p>
        </p:txBody>
      </p:sp>
    </p:spTree>
    <p:extLst>
      <p:ext uri="{BB962C8B-B14F-4D97-AF65-F5344CB8AC3E}">
        <p14:creationId xmlns:p14="http://schemas.microsoft.com/office/powerpoint/2010/main" val="2472011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47</a:t>
            </a:fld>
            <a:endParaRPr lang="en-US"/>
          </a:p>
        </p:txBody>
      </p:sp>
    </p:spTree>
    <p:extLst>
      <p:ext uri="{BB962C8B-B14F-4D97-AF65-F5344CB8AC3E}">
        <p14:creationId xmlns:p14="http://schemas.microsoft.com/office/powerpoint/2010/main" val="2674696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48</a:t>
            </a:fld>
            <a:endParaRPr lang="en-US"/>
          </a:p>
        </p:txBody>
      </p:sp>
    </p:spTree>
    <p:extLst>
      <p:ext uri="{BB962C8B-B14F-4D97-AF65-F5344CB8AC3E}">
        <p14:creationId xmlns:p14="http://schemas.microsoft.com/office/powerpoint/2010/main" val="89803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49</a:t>
            </a:fld>
            <a:endParaRPr lang="en-US"/>
          </a:p>
        </p:txBody>
      </p:sp>
    </p:spTree>
    <p:extLst>
      <p:ext uri="{BB962C8B-B14F-4D97-AF65-F5344CB8AC3E}">
        <p14:creationId xmlns:p14="http://schemas.microsoft.com/office/powerpoint/2010/main" val="1024448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50</a:t>
            </a:fld>
            <a:endParaRPr lang="en-US"/>
          </a:p>
        </p:txBody>
      </p:sp>
    </p:spTree>
    <p:extLst>
      <p:ext uri="{BB962C8B-B14F-4D97-AF65-F5344CB8AC3E}">
        <p14:creationId xmlns:p14="http://schemas.microsoft.com/office/powerpoint/2010/main" val="383389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51</a:t>
            </a:fld>
            <a:endParaRPr lang="en-US"/>
          </a:p>
        </p:txBody>
      </p:sp>
    </p:spTree>
    <p:extLst>
      <p:ext uri="{BB962C8B-B14F-4D97-AF65-F5344CB8AC3E}">
        <p14:creationId xmlns:p14="http://schemas.microsoft.com/office/powerpoint/2010/main" val="123361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52</a:t>
            </a:fld>
            <a:endParaRPr lang="en-US"/>
          </a:p>
        </p:txBody>
      </p:sp>
    </p:spTree>
    <p:extLst>
      <p:ext uri="{BB962C8B-B14F-4D97-AF65-F5344CB8AC3E}">
        <p14:creationId xmlns:p14="http://schemas.microsoft.com/office/powerpoint/2010/main" val="418984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53</a:t>
            </a:fld>
            <a:endParaRPr lang="en-US"/>
          </a:p>
        </p:txBody>
      </p:sp>
    </p:spTree>
    <p:extLst>
      <p:ext uri="{BB962C8B-B14F-4D97-AF65-F5344CB8AC3E}">
        <p14:creationId xmlns:p14="http://schemas.microsoft.com/office/powerpoint/2010/main" val="101996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8</a:t>
            </a:fld>
            <a:endParaRPr lang="en-US"/>
          </a:p>
        </p:txBody>
      </p:sp>
    </p:spTree>
    <p:extLst>
      <p:ext uri="{BB962C8B-B14F-4D97-AF65-F5344CB8AC3E}">
        <p14:creationId xmlns:p14="http://schemas.microsoft.com/office/powerpoint/2010/main" val="1040758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54</a:t>
            </a:fld>
            <a:endParaRPr lang="en-US"/>
          </a:p>
        </p:txBody>
      </p:sp>
    </p:spTree>
    <p:extLst>
      <p:ext uri="{BB962C8B-B14F-4D97-AF65-F5344CB8AC3E}">
        <p14:creationId xmlns:p14="http://schemas.microsoft.com/office/powerpoint/2010/main" val="2607907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55</a:t>
            </a:fld>
            <a:endParaRPr lang="en-US"/>
          </a:p>
        </p:txBody>
      </p:sp>
    </p:spTree>
    <p:extLst>
      <p:ext uri="{BB962C8B-B14F-4D97-AF65-F5344CB8AC3E}">
        <p14:creationId xmlns:p14="http://schemas.microsoft.com/office/powerpoint/2010/main" val="4051286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56</a:t>
            </a:fld>
            <a:endParaRPr lang="en-US"/>
          </a:p>
        </p:txBody>
      </p:sp>
    </p:spTree>
    <p:extLst>
      <p:ext uri="{BB962C8B-B14F-4D97-AF65-F5344CB8AC3E}">
        <p14:creationId xmlns:p14="http://schemas.microsoft.com/office/powerpoint/2010/main" val="259482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57</a:t>
            </a:fld>
            <a:endParaRPr lang="en-US"/>
          </a:p>
        </p:txBody>
      </p:sp>
    </p:spTree>
    <p:extLst>
      <p:ext uri="{BB962C8B-B14F-4D97-AF65-F5344CB8AC3E}">
        <p14:creationId xmlns:p14="http://schemas.microsoft.com/office/powerpoint/2010/main" val="176205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58</a:t>
            </a:fld>
            <a:endParaRPr lang="en-US"/>
          </a:p>
        </p:txBody>
      </p:sp>
    </p:spTree>
    <p:extLst>
      <p:ext uri="{BB962C8B-B14F-4D97-AF65-F5344CB8AC3E}">
        <p14:creationId xmlns:p14="http://schemas.microsoft.com/office/powerpoint/2010/main" val="3440419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59</a:t>
            </a:fld>
            <a:endParaRPr lang="en-US"/>
          </a:p>
        </p:txBody>
      </p:sp>
    </p:spTree>
    <p:extLst>
      <p:ext uri="{BB962C8B-B14F-4D97-AF65-F5344CB8AC3E}">
        <p14:creationId xmlns:p14="http://schemas.microsoft.com/office/powerpoint/2010/main" val="621355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60</a:t>
            </a:fld>
            <a:endParaRPr lang="en-US"/>
          </a:p>
        </p:txBody>
      </p:sp>
    </p:spTree>
    <p:extLst>
      <p:ext uri="{BB962C8B-B14F-4D97-AF65-F5344CB8AC3E}">
        <p14:creationId xmlns:p14="http://schemas.microsoft.com/office/powerpoint/2010/main" val="507505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61</a:t>
            </a:fld>
            <a:endParaRPr lang="en-US"/>
          </a:p>
        </p:txBody>
      </p:sp>
    </p:spTree>
    <p:extLst>
      <p:ext uri="{BB962C8B-B14F-4D97-AF65-F5344CB8AC3E}">
        <p14:creationId xmlns:p14="http://schemas.microsoft.com/office/powerpoint/2010/main" val="4223153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63</a:t>
            </a:fld>
            <a:endParaRPr lang="en-US"/>
          </a:p>
        </p:txBody>
      </p:sp>
    </p:spTree>
    <p:extLst>
      <p:ext uri="{BB962C8B-B14F-4D97-AF65-F5344CB8AC3E}">
        <p14:creationId xmlns:p14="http://schemas.microsoft.com/office/powerpoint/2010/main" val="24295350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64</a:t>
            </a:fld>
            <a:endParaRPr lang="en-US"/>
          </a:p>
        </p:txBody>
      </p:sp>
    </p:spTree>
    <p:extLst>
      <p:ext uri="{BB962C8B-B14F-4D97-AF65-F5344CB8AC3E}">
        <p14:creationId xmlns:p14="http://schemas.microsoft.com/office/powerpoint/2010/main" val="197672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37</a:t>
            </a:fld>
            <a:endParaRPr lang="en-US"/>
          </a:p>
        </p:txBody>
      </p:sp>
    </p:spTree>
    <p:extLst>
      <p:ext uri="{BB962C8B-B14F-4D97-AF65-F5344CB8AC3E}">
        <p14:creationId xmlns:p14="http://schemas.microsoft.com/office/powerpoint/2010/main" val="217970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38</a:t>
            </a:fld>
            <a:endParaRPr lang="en-US"/>
          </a:p>
        </p:txBody>
      </p:sp>
    </p:spTree>
    <p:extLst>
      <p:ext uri="{BB962C8B-B14F-4D97-AF65-F5344CB8AC3E}">
        <p14:creationId xmlns:p14="http://schemas.microsoft.com/office/powerpoint/2010/main" val="1816826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39</a:t>
            </a:fld>
            <a:endParaRPr lang="en-US"/>
          </a:p>
        </p:txBody>
      </p:sp>
    </p:spTree>
    <p:extLst>
      <p:ext uri="{BB962C8B-B14F-4D97-AF65-F5344CB8AC3E}">
        <p14:creationId xmlns:p14="http://schemas.microsoft.com/office/powerpoint/2010/main" val="2362153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40</a:t>
            </a:fld>
            <a:endParaRPr lang="en-US"/>
          </a:p>
        </p:txBody>
      </p:sp>
    </p:spTree>
    <p:extLst>
      <p:ext uri="{BB962C8B-B14F-4D97-AF65-F5344CB8AC3E}">
        <p14:creationId xmlns:p14="http://schemas.microsoft.com/office/powerpoint/2010/main" val="196653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41</a:t>
            </a:fld>
            <a:endParaRPr lang="en-US"/>
          </a:p>
        </p:txBody>
      </p:sp>
    </p:spTree>
    <p:extLst>
      <p:ext uri="{BB962C8B-B14F-4D97-AF65-F5344CB8AC3E}">
        <p14:creationId xmlns:p14="http://schemas.microsoft.com/office/powerpoint/2010/main" val="2569857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42</a:t>
            </a:fld>
            <a:endParaRPr lang="en-US"/>
          </a:p>
        </p:txBody>
      </p:sp>
    </p:spTree>
    <p:extLst>
      <p:ext uri="{BB962C8B-B14F-4D97-AF65-F5344CB8AC3E}">
        <p14:creationId xmlns:p14="http://schemas.microsoft.com/office/powerpoint/2010/main" val="105277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6A8C7-F28C-4A3A-8CA9-91A066318435}" type="slidenum">
              <a:rPr lang="en-US" smtClean="0"/>
              <a:t>43</a:t>
            </a:fld>
            <a:endParaRPr lang="en-US"/>
          </a:p>
        </p:txBody>
      </p:sp>
    </p:spTree>
    <p:extLst>
      <p:ext uri="{BB962C8B-B14F-4D97-AF65-F5344CB8AC3E}">
        <p14:creationId xmlns:p14="http://schemas.microsoft.com/office/powerpoint/2010/main" val="249893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307891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2978055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413565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933271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727F4A-189A-43FB-BE9D-B7D9293F2E70}" type="datetimeFigureOut">
              <a:rPr lang="en-US" smtClean="0"/>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216374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727F4A-189A-43FB-BE9D-B7D9293F2E7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34057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727F4A-189A-43FB-BE9D-B7D9293F2E70}" type="datetimeFigureOut">
              <a:rPr lang="en-US" smtClean="0"/>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36581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727F4A-189A-43FB-BE9D-B7D9293F2E70}" type="datetimeFigureOut">
              <a:rPr lang="en-US" smtClean="0"/>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38642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27F4A-189A-43FB-BE9D-B7D9293F2E70}" type="datetimeFigureOut">
              <a:rPr lang="en-US" smtClean="0"/>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325560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27F4A-189A-43FB-BE9D-B7D9293F2E7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1661452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727F4A-189A-43FB-BE9D-B7D9293F2E70}" type="datetimeFigureOut">
              <a:rPr lang="en-US" smtClean="0"/>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27D30-1503-4E9B-8057-063291E36FCD}" type="slidenum">
              <a:rPr lang="en-US" smtClean="0"/>
              <a:t>‹#›</a:t>
            </a:fld>
            <a:endParaRPr lang="en-US"/>
          </a:p>
        </p:txBody>
      </p:sp>
    </p:spTree>
    <p:extLst>
      <p:ext uri="{BB962C8B-B14F-4D97-AF65-F5344CB8AC3E}">
        <p14:creationId xmlns:p14="http://schemas.microsoft.com/office/powerpoint/2010/main" val="792270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27F4A-189A-43FB-BE9D-B7D9293F2E70}" type="datetimeFigureOut">
              <a:rPr lang="en-US" smtClean="0"/>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E27D30-1503-4E9B-8057-063291E36FCD}" type="slidenum">
              <a:rPr lang="en-US" smtClean="0"/>
              <a:t>‹#›</a:t>
            </a:fld>
            <a:endParaRPr lang="en-US"/>
          </a:p>
        </p:txBody>
      </p:sp>
    </p:spTree>
    <p:extLst>
      <p:ext uri="{BB962C8B-B14F-4D97-AF65-F5344CB8AC3E}">
        <p14:creationId xmlns:p14="http://schemas.microsoft.com/office/powerpoint/2010/main" val="2898646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2286000"/>
            <a:ext cx="8229600" cy="1470025"/>
          </a:xfrm>
        </p:spPr>
        <p:txBody>
          <a:bodyPr>
            <a:normAutofit/>
          </a:bodyPr>
          <a:lstStyle/>
          <a:p>
            <a:r>
              <a:rPr lang="en-US" b="1" i="1" dirty="0" smtClean="0">
                <a:solidFill>
                  <a:schemeClr val="tx2">
                    <a:lumMod val="75000"/>
                  </a:schemeClr>
                </a:solidFill>
                <a:latin typeface="Source Sans Pro" pitchFamily="34" charset="0"/>
                <a:cs typeface="Arial" panose="020B0604020202020204" pitchFamily="34" charset="0"/>
              </a:rPr>
              <a:t>I-130, Application To Petition For Alien Relative</a:t>
            </a:r>
          </a:p>
        </p:txBody>
      </p:sp>
      <p:sp>
        <p:nvSpPr>
          <p:cNvPr id="5" name="Subtitle 2"/>
          <p:cNvSpPr>
            <a:spLocks noGrp="1"/>
          </p:cNvSpPr>
          <p:nvPr>
            <p:ph type="subTitle" idx="1"/>
          </p:nvPr>
        </p:nvSpPr>
        <p:spPr>
          <a:xfrm>
            <a:off x="1562100" y="3962400"/>
            <a:ext cx="6248400" cy="1066800"/>
          </a:xfrm>
        </p:spPr>
        <p:txBody>
          <a:bodyPr/>
          <a:lstStyle/>
          <a:p>
            <a:r>
              <a:rPr lang="en-US" b="1" dirty="0" smtClean="0"/>
              <a:t>United States Citizenship and Immigration Services</a:t>
            </a:r>
            <a:endParaRPr lang="en-US" b="1" dirty="0"/>
          </a:p>
        </p:txBody>
      </p:sp>
      <p:sp>
        <p:nvSpPr>
          <p:cNvPr id="6" name="TextBox 5"/>
          <p:cNvSpPr txBox="1"/>
          <p:nvPr/>
        </p:nvSpPr>
        <p:spPr>
          <a:xfrm>
            <a:off x="5833570" y="6211668"/>
            <a:ext cx="3276600" cy="646331"/>
          </a:xfrm>
          <a:prstGeom prst="rect">
            <a:avLst/>
          </a:prstGeom>
          <a:noFill/>
        </p:spPr>
        <p:txBody>
          <a:bodyPr wrap="square" rtlCol="0">
            <a:spAutoFit/>
          </a:bodyPr>
          <a:lstStyle/>
          <a:p>
            <a:pPr algn="r"/>
            <a:r>
              <a:rPr lang="en-US" b="1" dirty="0" err="1" smtClean="0">
                <a:solidFill>
                  <a:schemeClr val="tx2"/>
                </a:solidFill>
              </a:rPr>
              <a:t>myUSICS</a:t>
            </a:r>
            <a:r>
              <a:rPr lang="en-US" b="1" dirty="0" smtClean="0">
                <a:solidFill>
                  <a:schemeClr val="tx2"/>
                </a:solidFill>
              </a:rPr>
              <a:t> Team</a:t>
            </a:r>
          </a:p>
          <a:p>
            <a:pPr algn="r"/>
            <a:r>
              <a:rPr lang="en-US" b="1" dirty="0" smtClean="0">
                <a:solidFill>
                  <a:schemeClr val="tx2"/>
                </a:solidFill>
              </a:rPr>
              <a:t>August 2019</a:t>
            </a:r>
            <a:endParaRPr lang="en-US" b="1" dirty="0">
              <a:solidFill>
                <a:schemeClr val="tx2"/>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030" y="0"/>
            <a:ext cx="2294540" cy="202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2400" y="6405630"/>
            <a:ext cx="1638300" cy="369332"/>
          </a:xfrm>
          <a:prstGeom prst="rect">
            <a:avLst/>
          </a:prstGeom>
          <a:noFill/>
        </p:spPr>
        <p:txBody>
          <a:bodyPr wrap="square" rtlCol="0">
            <a:spAutoFit/>
          </a:bodyPr>
          <a:lstStyle/>
          <a:p>
            <a:r>
              <a:rPr lang="en-US" b="1" dirty="0" smtClean="0">
                <a:solidFill>
                  <a:schemeClr val="tx2"/>
                </a:solidFill>
              </a:rPr>
              <a:t>Screenshots</a:t>
            </a:r>
            <a:endParaRPr lang="en-US" b="1" dirty="0">
              <a:solidFill>
                <a:schemeClr val="tx2"/>
              </a:solidFill>
            </a:endParaRPr>
          </a:p>
        </p:txBody>
      </p:sp>
    </p:spTree>
    <p:extLst>
      <p:ext uri="{BB962C8B-B14F-4D97-AF65-F5344CB8AC3E}">
        <p14:creationId xmlns:p14="http://schemas.microsoft.com/office/powerpoint/2010/main" val="2641811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Describe Yourself</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84544"/>
            <a:ext cx="9296400" cy="17903456"/>
          </a:xfrm>
          <a:prstGeom prst="rect">
            <a:avLst/>
          </a:prstGeom>
        </p:spPr>
      </p:pic>
    </p:spTree>
    <p:extLst>
      <p:ext uri="{BB962C8B-B14F-4D97-AF65-F5344CB8AC3E}">
        <p14:creationId xmlns:p14="http://schemas.microsoft.com/office/powerpoint/2010/main" val="66382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Your Employment History</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58" y="381000"/>
            <a:ext cx="9296400" cy="13716000"/>
          </a:xfrm>
          <a:prstGeom prst="rect">
            <a:avLst/>
          </a:prstGeom>
        </p:spPr>
      </p:pic>
    </p:spTree>
    <p:extLst>
      <p:ext uri="{BB962C8B-B14F-4D97-AF65-F5344CB8AC3E}">
        <p14:creationId xmlns:p14="http://schemas.microsoft.com/office/powerpoint/2010/main" val="365660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About You – Additional Information</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439479"/>
            <a:ext cx="9601200" cy="24096921"/>
          </a:xfrm>
          <a:prstGeom prst="rect">
            <a:avLst/>
          </a:prstGeom>
        </p:spPr>
      </p:pic>
    </p:spTree>
    <p:extLst>
      <p:ext uri="{BB962C8B-B14F-4D97-AF65-F5344CB8AC3E}">
        <p14:creationId xmlns:p14="http://schemas.microsoft.com/office/powerpoint/2010/main" val="346211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About You – Your U.S. Citizen Information</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1" y="457200"/>
            <a:ext cx="9296400" cy="13813466"/>
          </a:xfrm>
          <a:prstGeom prst="rect">
            <a:avLst/>
          </a:prstGeom>
        </p:spPr>
      </p:pic>
    </p:spTree>
    <p:extLst>
      <p:ext uri="{BB962C8B-B14F-4D97-AF65-F5344CB8AC3E}">
        <p14:creationId xmlns:p14="http://schemas.microsoft.com/office/powerpoint/2010/main" val="3780597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About You – Your </a:t>
            </a:r>
            <a:r>
              <a:rPr lang="en-US" sz="1800" dirty="0"/>
              <a:t>l</a:t>
            </a:r>
            <a:r>
              <a:rPr lang="en-US" sz="1800" dirty="0" smtClean="0"/>
              <a:t>awful </a:t>
            </a:r>
            <a:r>
              <a:rPr lang="en-US" sz="1800" dirty="0"/>
              <a:t>p</a:t>
            </a:r>
            <a:r>
              <a:rPr lang="en-US" sz="1800" dirty="0" smtClean="0"/>
              <a:t>ermanent </a:t>
            </a:r>
            <a:r>
              <a:rPr lang="en-US" sz="1800" dirty="0"/>
              <a:t>r</a:t>
            </a:r>
            <a:r>
              <a:rPr lang="en-US" sz="1800" dirty="0" smtClean="0"/>
              <a:t>esident information</a:t>
            </a:r>
            <a:endParaRPr lang="en-US" sz="1800" dirty="0"/>
          </a:p>
        </p:txBody>
      </p:sp>
      <p:pic>
        <p:nvPicPr>
          <p:cNvPr id="4" name="Picture 3"/>
          <p:cNvPicPr>
            <a:picLocks noChangeAspect="1"/>
          </p:cNvPicPr>
          <p:nvPr/>
        </p:nvPicPr>
        <p:blipFill>
          <a:blip r:embed="rId2"/>
          <a:stretch>
            <a:fillRect/>
          </a:stretch>
        </p:blipFill>
        <p:spPr>
          <a:xfrm>
            <a:off x="0" y="457200"/>
            <a:ext cx="9144000" cy="19050000"/>
          </a:xfrm>
          <a:prstGeom prst="rect">
            <a:avLst/>
          </a:prstGeom>
        </p:spPr>
      </p:pic>
    </p:spTree>
    <p:extLst>
      <p:ext uri="{BB962C8B-B14F-4D97-AF65-F5344CB8AC3E}">
        <p14:creationId xmlns:p14="http://schemas.microsoft.com/office/powerpoint/2010/main" val="235686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Marital Status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9448800" cy="11734800"/>
          </a:xfrm>
          <a:prstGeom prst="rect">
            <a:avLst/>
          </a:prstGeom>
        </p:spPr>
      </p:pic>
    </p:spTree>
    <p:extLst>
      <p:ext uri="{BB962C8B-B14F-4D97-AF65-F5344CB8AC3E}">
        <p14:creationId xmlns:p14="http://schemas.microsoft.com/office/powerpoint/2010/main" val="347528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Current Spouses</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7200"/>
            <a:ext cx="9448800" cy="15849600"/>
          </a:xfrm>
          <a:prstGeom prst="rect">
            <a:avLst/>
          </a:prstGeom>
        </p:spPr>
      </p:pic>
    </p:spTree>
    <p:extLst>
      <p:ext uri="{BB962C8B-B14F-4D97-AF65-F5344CB8AC3E}">
        <p14:creationId xmlns:p14="http://schemas.microsoft.com/office/powerpoint/2010/main" val="15570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Prior Marriages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32391"/>
            <a:ext cx="9677400" cy="15773400"/>
          </a:xfrm>
          <a:prstGeom prst="rect">
            <a:avLst/>
          </a:prstGeom>
        </p:spPr>
      </p:pic>
    </p:spTree>
    <p:extLst>
      <p:ext uri="{BB962C8B-B14F-4D97-AF65-F5344CB8AC3E}">
        <p14:creationId xmlns:p14="http://schemas.microsoft.com/office/powerpoint/2010/main" val="2977034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Your Parents (Parent 1)</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381000"/>
            <a:ext cx="9296400" cy="19050000"/>
          </a:xfrm>
          <a:prstGeom prst="rect">
            <a:avLst/>
          </a:prstGeom>
        </p:spPr>
      </p:pic>
    </p:spTree>
    <p:extLst>
      <p:ext uri="{BB962C8B-B14F-4D97-AF65-F5344CB8AC3E}">
        <p14:creationId xmlns:p14="http://schemas.microsoft.com/office/powerpoint/2010/main" val="232267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Family – Your Parents (Parent 2)</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450112"/>
            <a:ext cx="9525000" cy="18447488"/>
          </a:xfrm>
          <a:prstGeom prst="rect">
            <a:avLst/>
          </a:prstGeom>
        </p:spPr>
      </p:pic>
    </p:spTree>
    <p:extLst>
      <p:ext uri="{BB962C8B-B14F-4D97-AF65-F5344CB8AC3E}">
        <p14:creationId xmlns:p14="http://schemas.microsoft.com/office/powerpoint/2010/main" val="111414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3962400" cy="258762"/>
          </a:xfrm>
        </p:spPr>
        <p:txBody>
          <a:bodyPr>
            <a:noAutofit/>
          </a:bodyPr>
          <a:lstStyle/>
          <a:p>
            <a:pPr algn="l"/>
            <a:r>
              <a:rPr lang="en-US" sz="1800" dirty="0" smtClean="0"/>
              <a:t>I-130: Application Overview</a:t>
            </a:r>
            <a:endParaRPr lang="en-US" sz="1800" dirty="0"/>
          </a:p>
        </p:txBody>
      </p:sp>
      <p:pic>
        <p:nvPicPr>
          <p:cNvPr id="4" name="Picture 3"/>
          <p:cNvPicPr>
            <a:picLocks noChangeAspect="1"/>
          </p:cNvPicPr>
          <p:nvPr/>
        </p:nvPicPr>
        <p:blipFill>
          <a:blip r:embed="rId2"/>
          <a:stretch>
            <a:fillRect/>
          </a:stretch>
        </p:blipFill>
        <p:spPr>
          <a:xfrm>
            <a:off x="-457200" y="354012"/>
            <a:ext cx="9906000" cy="25096788"/>
          </a:xfrm>
          <a:prstGeom prst="rect">
            <a:avLst/>
          </a:prstGeom>
        </p:spPr>
      </p:pic>
    </p:spTree>
    <p:extLst>
      <p:ext uri="{BB962C8B-B14F-4D97-AF65-F5344CB8AC3E}">
        <p14:creationId xmlns:p14="http://schemas.microsoft.com/office/powerpoint/2010/main" val="212611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Beneficiary– Relationship to Beneficiary (Spouse)</a:t>
            </a:r>
            <a:endParaRPr lang="en-US" sz="1800" dirty="0"/>
          </a:p>
        </p:txBody>
      </p:sp>
      <p:pic>
        <p:nvPicPr>
          <p:cNvPr id="3" name="Picture 2"/>
          <p:cNvPicPr>
            <a:picLocks noChangeAspect="1"/>
          </p:cNvPicPr>
          <p:nvPr/>
        </p:nvPicPr>
        <p:blipFill>
          <a:blip r:embed="rId2"/>
          <a:stretch>
            <a:fillRect/>
          </a:stretch>
        </p:blipFill>
        <p:spPr>
          <a:xfrm>
            <a:off x="0" y="457200"/>
            <a:ext cx="9144000" cy="15773400"/>
          </a:xfrm>
          <a:prstGeom prst="rect">
            <a:avLst/>
          </a:prstGeom>
        </p:spPr>
      </p:pic>
    </p:spTree>
    <p:extLst>
      <p:ext uri="{BB962C8B-B14F-4D97-AF65-F5344CB8AC3E}">
        <p14:creationId xmlns:p14="http://schemas.microsoft.com/office/powerpoint/2010/main" val="231018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Beneficiary– Relationship to Beneficiary (Parent)</a:t>
            </a:r>
            <a:endParaRPr lang="en-US" sz="1800" dirty="0"/>
          </a:p>
        </p:txBody>
      </p:sp>
      <p:pic>
        <p:nvPicPr>
          <p:cNvPr id="3" name="Picture 2"/>
          <p:cNvPicPr>
            <a:picLocks noChangeAspect="1"/>
          </p:cNvPicPr>
          <p:nvPr/>
        </p:nvPicPr>
        <p:blipFill>
          <a:blip r:embed="rId2"/>
          <a:stretch>
            <a:fillRect/>
          </a:stretch>
        </p:blipFill>
        <p:spPr>
          <a:xfrm>
            <a:off x="0" y="454925"/>
            <a:ext cx="9144000" cy="14099275"/>
          </a:xfrm>
          <a:prstGeom prst="rect">
            <a:avLst/>
          </a:prstGeom>
        </p:spPr>
      </p:pic>
    </p:spTree>
    <p:extLst>
      <p:ext uri="{BB962C8B-B14F-4D97-AF65-F5344CB8AC3E}">
        <p14:creationId xmlns:p14="http://schemas.microsoft.com/office/powerpoint/2010/main" val="186085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Your Beneficiary– Relationship to Beneficiary (Child)</a:t>
            </a:r>
            <a:endParaRPr lang="en-US" sz="1800" dirty="0"/>
          </a:p>
        </p:txBody>
      </p:sp>
      <p:pic>
        <p:nvPicPr>
          <p:cNvPr id="3" name="Picture 2"/>
          <p:cNvPicPr>
            <a:picLocks noChangeAspect="1"/>
          </p:cNvPicPr>
          <p:nvPr/>
        </p:nvPicPr>
        <p:blipFill>
          <a:blip r:embed="rId2"/>
          <a:stretch>
            <a:fillRect/>
          </a:stretch>
        </p:blipFill>
        <p:spPr>
          <a:xfrm>
            <a:off x="23885" y="420806"/>
            <a:ext cx="9120116" cy="14895394"/>
          </a:xfrm>
          <a:prstGeom prst="rect">
            <a:avLst/>
          </a:prstGeom>
        </p:spPr>
      </p:pic>
    </p:spTree>
    <p:extLst>
      <p:ext uri="{BB962C8B-B14F-4D97-AF65-F5344CB8AC3E}">
        <p14:creationId xmlns:p14="http://schemas.microsoft.com/office/powerpoint/2010/main" val="296631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Relationship to </a:t>
            </a:r>
            <a:r>
              <a:rPr lang="en-US" sz="1800" dirty="0" smtClean="0"/>
              <a:t>Beneficiary (Brother or Sister)</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443022"/>
            <a:ext cx="9525000" cy="15101778"/>
          </a:xfrm>
          <a:prstGeom prst="rect">
            <a:avLst/>
          </a:prstGeom>
        </p:spPr>
      </p:pic>
    </p:spTree>
    <p:extLst>
      <p:ext uri="{BB962C8B-B14F-4D97-AF65-F5344CB8AC3E}">
        <p14:creationId xmlns:p14="http://schemas.microsoft.com/office/powerpoint/2010/main" val="1611068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a:t>
            </a:r>
            <a:r>
              <a:rPr lang="en-US" sz="1800" dirty="0" smtClean="0"/>
              <a:t>Beneficiary – Beneficiary’s Name</a:t>
            </a: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32391"/>
            <a:ext cx="9829800" cy="15264809"/>
          </a:xfrm>
          <a:prstGeom prst="rect">
            <a:avLst/>
          </a:prstGeom>
        </p:spPr>
      </p:pic>
      <p:pic>
        <p:nvPicPr>
          <p:cNvPr id="4" name="Picture 3"/>
          <p:cNvPicPr>
            <a:picLocks noChangeAspect="1"/>
          </p:cNvPicPr>
          <p:nvPr/>
        </p:nvPicPr>
        <p:blipFill>
          <a:blip r:embed="rId3"/>
          <a:stretch>
            <a:fillRect/>
          </a:stretch>
        </p:blipFill>
        <p:spPr>
          <a:xfrm>
            <a:off x="2057400" y="6705600"/>
            <a:ext cx="6991350" cy="4038600"/>
          </a:xfrm>
          <a:prstGeom prst="rect">
            <a:avLst/>
          </a:prstGeom>
        </p:spPr>
      </p:pic>
    </p:spTree>
    <p:extLst>
      <p:ext uri="{BB962C8B-B14F-4D97-AF65-F5344CB8AC3E}">
        <p14:creationId xmlns:p14="http://schemas.microsoft.com/office/powerpoint/2010/main" val="391239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7340"/>
            <a:ext cx="8458200" cy="381000"/>
          </a:xfrm>
        </p:spPr>
        <p:txBody>
          <a:bodyPr>
            <a:noAutofit/>
          </a:bodyPr>
          <a:lstStyle/>
          <a:p>
            <a:pPr algn="l"/>
            <a:r>
              <a:rPr lang="en-US" sz="1800" dirty="0"/>
              <a:t>I-130: Your </a:t>
            </a:r>
            <a:r>
              <a:rPr lang="en-US" sz="1800" dirty="0" smtClean="0"/>
              <a:t>Beneficiary–Beneficiary’s Contact Information</a:t>
            </a:r>
            <a:endParaRPr lang="en-US" sz="1800" dirty="0"/>
          </a:p>
        </p:txBody>
      </p:sp>
      <p:pic>
        <p:nvPicPr>
          <p:cNvPr id="3" name="Picture 2"/>
          <p:cNvPicPr>
            <a:picLocks noChangeAspect="1"/>
          </p:cNvPicPr>
          <p:nvPr/>
        </p:nvPicPr>
        <p:blipFill>
          <a:blip r:embed="rId2"/>
          <a:stretch>
            <a:fillRect/>
          </a:stretch>
        </p:blipFill>
        <p:spPr>
          <a:xfrm>
            <a:off x="0" y="0"/>
            <a:ext cx="9144000" cy="10183565"/>
          </a:xfrm>
          <a:prstGeom prst="rect">
            <a:avLst/>
          </a:prstGeom>
        </p:spPr>
      </p:pic>
      <p:pic>
        <p:nvPicPr>
          <p:cNvPr id="4" name="Picture 3"/>
          <p:cNvPicPr>
            <a:picLocks noChangeAspect="1"/>
          </p:cNvPicPr>
          <p:nvPr/>
        </p:nvPicPr>
        <p:blipFill>
          <a:blip r:embed="rId3"/>
          <a:stretch>
            <a:fillRect/>
          </a:stretch>
        </p:blipFill>
        <p:spPr>
          <a:xfrm>
            <a:off x="1843087" y="2953419"/>
            <a:ext cx="5457825" cy="4276725"/>
          </a:xfrm>
          <a:prstGeom prst="rect">
            <a:avLst/>
          </a:prstGeom>
        </p:spPr>
      </p:pic>
    </p:spTree>
    <p:extLst>
      <p:ext uri="{BB962C8B-B14F-4D97-AF65-F5344CB8AC3E}">
        <p14:creationId xmlns:p14="http://schemas.microsoft.com/office/powerpoint/2010/main" val="106092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381000"/>
          </a:xfrm>
        </p:spPr>
        <p:txBody>
          <a:bodyPr>
            <a:noAutofit/>
          </a:bodyPr>
          <a:lstStyle/>
          <a:p>
            <a:pPr algn="l"/>
            <a:r>
              <a:rPr lang="en-US" sz="1800" dirty="0"/>
              <a:t>I-130: Your Beneficiary–Beneficiary’s </a:t>
            </a:r>
            <a:r>
              <a:rPr lang="en-US" sz="1800" dirty="0" smtClean="0"/>
              <a:t>Addresses</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09" y="457200"/>
            <a:ext cx="9448800" cy="23774400"/>
          </a:xfrm>
          <a:prstGeom prst="rect">
            <a:avLst/>
          </a:prstGeom>
        </p:spPr>
      </p:pic>
    </p:spTree>
    <p:extLst>
      <p:ext uri="{BB962C8B-B14F-4D97-AF65-F5344CB8AC3E}">
        <p14:creationId xmlns:p14="http://schemas.microsoft.com/office/powerpoint/2010/main" val="1014654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381000"/>
          </a:xfrm>
        </p:spPr>
        <p:txBody>
          <a:bodyPr>
            <a:noAutofit/>
          </a:bodyPr>
          <a:lstStyle/>
          <a:p>
            <a:pPr algn="l"/>
            <a:r>
              <a:rPr lang="en-US" sz="1800" dirty="0"/>
              <a:t>I-130: Your </a:t>
            </a:r>
            <a:r>
              <a:rPr lang="en-US" sz="1800" dirty="0" smtClean="0"/>
              <a:t>Beneficiary – Additional Information</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
            <a:ext cx="9525000" cy="23241000"/>
          </a:xfrm>
          <a:prstGeom prst="rect">
            <a:avLst/>
          </a:prstGeom>
        </p:spPr>
      </p:pic>
    </p:spTree>
    <p:extLst>
      <p:ext uri="{BB962C8B-B14F-4D97-AF65-F5344CB8AC3E}">
        <p14:creationId xmlns:p14="http://schemas.microsoft.com/office/powerpoint/2010/main" val="476988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a:t>
            </a:r>
            <a:r>
              <a:rPr lang="en-US" sz="1800" dirty="0"/>
              <a:t>Information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3530"/>
            <a:ext cx="9220200" cy="16569070"/>
          </a:xfrm>
          <a:prstGeom prst="rect">
            <a:avLst/>
          </a:prstGeom>
        </p:spPr>
      </p:pic>
    </p:spTree>
    <p:extLst>
      <p:ext uri="{BB962C8B-B14F-4D97-AF65-F5344CB8AC3E}">
        <p14:creationId xmlns:p14="http://schemas.microsoft.com/office/powerpoint/2010/main" val="2755144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Information (Class of Admission)</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57200"/>
            <a:ext cx="9220200" cy="16921716"/>
          </a:xfrm>
          <a:prstGeom prst="rect">
            <a:avLst/>
          </a:prstGeom>
        </p:spPr>
      </p:pic>
    </p:spTree>
    <p:extLst>
      <p:ext uri="{BB962C8B-B14F-4D97-AF65-F5344CB8AC3E}">
        <p14:creationId xmlns:p14="http://schemas.microsoft.com/office/powerpoint/2010/main" val="2964999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3962400" cy="258762"/>
          </a:xfrm>
        </p:spPr>
        <p:txBody>
          <a:bodyPr>
            <a:noAutofit/>
          </a:bodyPr>
          <a:lstStyle/>
          <a:p>
            <a:pPr algn="l"/>
            <a:r>
              <a:rPr lang="en-US" sz="1800" dirty="0" smtClean="0"/>
              <a:t>I-130: Start Application </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34962"/>
            <a:ext cx="9906000" cy="20924838"/>
          </a:xfrm>
          <a:prstGeom prst="rect">
            <a:avLst/>
          </a:prstGeom>
        </p:spPr>
      </p:pic>
    </p:spTree>
    <p:extLst>
      <p:ext uri="{BB962C8B-B14F-4D97-AF65-F5344CB8AC3E}">
        <p14:creationId xmlns:p14="http://schemas.microsoft.com/office/powerpoint/2010/main" val="19530411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Proceedings</a:t>
            </a:r>
            <a:endParaRPr lang="en-US" sz="1800" dirty="0"/>
          </a:p>
        </p:txBody>
      </p:sp>
      <p:pic>
        <p:nvPicPr>
          <p:cNvPr id="4" name="Picture 3"/>
          <p:cNvPicPr>
            <a:picLocks noChangeAspect="1"/>
          </p:cNvPicPr>
          <p:nvPr/>
        </p:nvPicPr>
        <p:blipFill>
          <a:blip r:embed="rId2"/>
          <a:stretch>
            <a:fillRect/>
          </a:stretch>
        </p:blipFill>
        <p:spPr>
          <a:xfrm>
            <a:off x="30707" y="457201"/>
            <a:ext cx="9113293" cy="13487400"/>
          </a:xfrm>
          <a:prstGeom prst="rect">
            <a:avLst/>
          </a:prstGeom>
        </p:spPr>
      </p:pic>
    </p:spTree>
    <p:extLst>
      <p:ext uri="{BB962C8B-B14F-4D97-AF65-F5344CB8AC3E}">
        <p14:creationId xmlns:p14="http://schemas.microsoft.com/office/powerpoint/2010/main" val="3458157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Immigration Proceedings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846"/>
            <a:ext cx="9220200" cy="13363354"/>
          </a:xfrm>
          <a:prstGeom prst="rect">
            <a:avLst/>
          </a:prstGeom>
        </p:spPr>
      </p:pic>
    </p:spTree>
    <p:extLst>
      <p:ext uri="{BB962C8B-B14F-4D97-AF65-F5344CB8AC3E}">
        <p14:creationId xmlns:p14="http://schemas.microsoft.com/office/powerpoint/2010/main" val="1257839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a:t>I-130: Your Beneficiary – </a:t>
            </a:r>
            <a:r>
              <a:rPr lang="en-US" sz="1800" dirty="0" smtClean="0"/>
              <a:t>Employment Information</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57200"/>
            <a:ext cx="9296400" cy="16840200"/>
          </a:xfrm>
          <a:prstGeom prst="rect">
            <a:avLst/>
          </a:prstGeom>
        </p:spPr>
      </p:pic>
    </p:spTree>
    <p:extLst>
      <p:ext uri="{BB962C8B-B14F-4D97-AF65-F5344CB8AC3E}">
        <p14:creationId xmlns:p14="http://schemas.microsoft.com/office/powerpoint/2010/main" val="3816862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Marital Status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69232"/>
            <a:ext cx="9220200" cy="11341768"/>
          </a:xfrm>
          <a:prstGeom prst="rect">
            <a:avLst/>
          </a:prstGeom>
        </p:spPr>
      </p:pic>
    </p:spTree>
    <p:extLst>
      <p:ext uri="{BB962C8B-B14F-4D97-AF65-F5344CB8AC3E}">
        <p14:creationId xmlns:p14="http://schemas.microsoft.com/office/powerpoint/2010/main" val="3782370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 Current Spouse</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81000"/>
            <a:ext cx="9372600" cy="14554200"/>
          </a:xfrm>
          <a:prstGeom prst="rect">
            <a:avLst/>
          </a:prstGeom>
        </p:spPr>
      </p:pic>
    </p:spTree>
    <p:extLst>
      <p:ext uri="{BB962C8B-B14F-4D97-AF65-F5344CB8AC3E}">
        <p14:creationId xmlns:p14="http://schemas.microsoft.com/office/powerpoint/2010/main" val="2645410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 Prior Spouses</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430619"/>
            <a:ext cx="9289639" cy="13056781"/>
          </a:xfrm>
          <a:prstGeom prst="rect">
            <a:avLst/>
          </a:prstGeom>
        </p:spPr>
      </p:pic>
    </p:spTree>
    <p:extLst>
      <p:ext uri="{BB962C8B-B14F-4D97-AF65-F5344CB8AC3E}">
        <p14:creationId xmlns:p14="http://schemas.microsoft.com/office/powerpoint/2010/main" val="3395959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Beneficiary’s Family – Additional Family</a:t>
            </a:r>
            <a:endParaRPr lang="en-US" sz="1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7200"/>
            <a:ext cx="9220200" cy="14554200"/>
          </a:xfrm>
          <a:prstGeom prst="rect">
            <a:avLst/>
          </a:prstGeom>
        </p:spPr>
      </p:pic>
    </p:spTree>
    <p:extLst>
      <p:ext uri="{BB962C8B-B14F-4D97-AF65-F5344CB8AC3E}">
        <p14:creationId xmlns:p14="http://schemas.microsoft.com/office/powerpoint/2010/main" val="3786211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Adjustment of Status</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1" y="457200"/>
            <a:ext cx="9144000" cy="15468600"/>
          </a:xfrm>
          <a:prstGeom prst="rect">
            <a:avLst/>
          </a:prstGeom>
        </p:spPr>
      </p:pic>
    </p:spTree>
    <p:extLst>
      <p:ext uri="{BB962C8B-B14F-4D97-AF65-F5344CB8AC3E}">
        <p14:creationId xmlns:p14="http://schemas.microsoft.com/office/powerpoint/2010/main" val="3039512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Prior Petitions</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39479"/>
            <a:ext cx="9372600" cy="8094921"/>
          </a:xfrm>
          <a:prstGeom prst="rect">
            <a:avLst/>
          </a:prstGeom>
        </p:spPr>
      </p:pic>
    </p:spTree>
    <p:extLst>
      <p:ext uri="{BB962C8B-B14F-4D97-AF65-F5344CB8AC3E}">
        <p14:creationId xmlns:p14="http://schemas.microsoft.com/office/powerpoint/2010/main" val="864107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Other Petitions</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5428"/>
            <a:ext cx="9525000" cy="14632172"/>
          </a:xfrm>
          <a:prstGeom prst="rect">
            <a:avLst/>
          </a:prstGeom>
        </p:spPr>
      </p:pic>
    </p:spTree>
    <p:extLst>
      <p:ext uri="{BB962C8B-B14F-4D97-AF65-F5344CB8AC3E}">
        <p14:creationId xmlns:p14="http://schemas.microsoft.com/office/powerpoint/2010/main" val="391725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248400" cy="533400"/>
          </a:xfrm>
        </p:spPr>
        <p:txBody>
          <a:bodyPr>
            <a:noAutofit/>
          </a:bodyPr>
          <a:lstStyle/>
          <a:p>
            <a:pPr algn="l"/>
            <a:r>
              <a:rPr lang="en-US" sz="1800" dirty="0" smtClean="0"/>
              <a:t>I-130: Getting Started – </a:t>
            </a:r>
            <a:r>
              <a:rPr lang="en-US" sz="1800" dirty="0"/>
              <a:t>Preparer and interpreter </a:t>
            </a:r>
            <a:r>
              <a:rPr lang="en-US" sz="1800" dirty="0" smtClean="0"/>
              <a:t>information </a:t>
            </a:r>
            <a:endParaRPr lang="en-US" sz="1800" dirty="0"/>
          </a:p>
        </p:txBody>
      </p:sp>
      <p:pic>
        <p:nvPicPr>
          <p:cNvPr id="5" name="Picture 4"/>
          <p:cNvPicPr>
            <a:picLocks noChangeAspect="1"/>
          </p:cNvPicPr>
          <p:nvPr/>
        </p:nvPicPr>
        <p:blipFill>
          <a:blip r:embed="rId2"/>
          <a:stretch>
            <a:fillRect/>
          </a:stretch>
        </p:blipFill>
        <p:spPr>
          <a:xfrm>
            <a:off x="-142875" y="457200"/>
            <a:ext cx="9286875" cy="15849600"/>
          </a:xfrm>
          <a:prstGeom prst="rect">
            <a:avLst/>
          </a:prstGeom>
        </p:spPr>
      </p:pic>
    </p:spTree>
    <p:extLst>
      <p:ext uri="{BB962C8B-B14F-4D97-AF65-F5344CB8AC3E}">
        <p14:creationId xmlns:p14="http://schemas.microsoft.com/office/powerpoint/2010/main" val="13259955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Prior Petitions (Information)</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0"/>
            <a:ext cx="9296400" cy="15011400"/>
          </a:xfrm>
          <a:prstGeom prst="rect">
            <a:avLst/>
          </a:prstGeom>
        </p:spPr>
      </p:pic>
    </p:spTree>
    <p:extLst>
      <p:ext uri="{BB962C8B-B14F-4D97-AF65-F5344CB8AC3E}">
        <p14:creationId xmlns:p14="http://schemas.microsoft.com/office/powerpoint/2010/main" val="2276028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Native Language</a:t>
            </a:r>
            <a:endParaRPr lang="en-US" sz="1800" dirty="0"/>
          </a:p>
        </p:txBody>
      </p:sp>
      <p:pic>
        <p:nvPicPr>
          <p:cNvPr id="3" name="Picture 2"/>
          <p:cNvPicPr>
            <a:picLocks noChangeAspect="1"/>
          </p:cNvPicPr>
          <p:nvPr/>
        </p:nvPicPr>
        <p:blipFill>
          <a:blip r:embed="rId3"/>
          <a:stretch>
            <a:fillRect/>
          </a:stretch>
        </p:blipFill>
        <p:spPr>
          <a:xfrm>
            <a:off x="-57150" y="426493"/>
            <a:ext cx="9201150" cy="10496550"/>
          </a:xfrm>
          <a:prstGeom prst="rect">
            <a:avLst/>
          </a:prstGeom>
        </p:spPr>
      </p:pic>
    </p:spTree>
    <p:extLst>
      <p:ext uri="{BB962C8B-B14F-4D97-AF65-F5344CB8AC3E}">
        <p14:creationId xmlns:p14="http://schemas.microsoft.com/office/powerpoint/2010/main" val="37283831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Other Information –  Additional Information</a:t>
            </a:r>
            <a:endParaRPr lang="en-US" sz="1800" dirty="0"/>
          </a:p>
        </p:txBody>
      </p:sp>
      <p:pic>
        <p:nvPicPr>
          <p:cNvPr id="4" name="Picture 3"/>
          <p:cNvPicPr>
            <a:picLocks noChangeAspect="1"/>
          </p:cNvPicPr>
          <p:nvPr/>
        </p:nvPicPr>
        <p:blipFill>
          <a:blip r:embed="rId3"/>
          <a:stretch>
            <a:fillRect/>
          </a:stretch>
        </p:blipFill>
        <p:spPr>
          <a:xfrm>
            <a:off x="28433" y="426493"/>
            <a:ext cx="9048750" cy="13670507"/>
          </a:xfrm>
          <a:prstGeom prst="rect">
            <a:avLst/>
          </a:prstGeom>
        </p:spPr>
      </p:pic>
    </p:spTree>
    <p:extLst>
      <p:ext uri="{BB962C8B-B14F-4D97-AF65-F5344CB8AC3E}">
        <p14:creationId xmlns:p14="http://schemas.microsoft.com/office/powerpoint/2010/main" val="3344204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t>
            </a:r>
            <a:r>
              <a:rPr lang="en-US" sz="1800" dirty="0"/>
              <a:t>Evidence to </a:t>
            </a:r>
            <a:r>
              <a:rPr lang="en-US" sz="1800" dirty="0" smtClean="0"/>
              <a:t>support your </a:t>
            </a:r>
            <a:r>
              <a:rPr lang="en-US" sz="1800" dirty="0"/>
              <a:t>p</a:t>
            </a:r>
            <a:r>
              <a:rPr lang="en-US" sz="1800" dirty="0" smtClean="0"/>
              <a:t>etition</a:t>
            </a:r>
            <a:endParaRPr lang="en-US" sz="1800" dirty="0"/>
          </a:p>
        </p:txBody>
      </p:sp>
      <p:pic>
        <p:nvPicPr>
          <p:cNvPr id="4" name="Picture 3"/>
          <p:cNvPicPr>
            <a:picLocks noChangeAspect="1"/>
          </p:cNvPicPr>
          <p:nvPr/>
        </p:nvPicPr>
        <p:blipFill>
          <a:blip r:embed="rId3"/>
          <a:stretch>
            <a:fillRect/>
          </a:stretch>
        </p:blipFill>
        <p:spPr>
          <a:xfrm>
            <a:off x="0" y="457200"/>
            <a:ext cx="9144000" cy="15916275"/>
          </a:xfrm>
          <a:prstGeom prst="rect">
            <a:avLst/>
          </a:prstGeom>
        </p:spPr>
      </p:pic>
    </p:spTree>
    <p:extLst>
      <p:ext uri="{BB962C8B-B14F-4D97-AF65-F5344CB8AC3E}">
        <p14:creationId xmlns:p14="http://schemas.microsoft.com/office/powerpoint/2010/main" val="4237012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t>
            </a:r>
            <a:r>
              <a:rPr lang="en-US" sz="1800" dirty="0"/>
              <a:t>Evidence to </a:t>
            </a:r>
            <a:r>
              <a:rPr lang="en-US" sz="1800" dirty="0" smtClean="0"/>
              <a:t>support your petition (continued)</a:t>
            </a:r>
            <a:endParaRPr lang="en-US" sz="1800" dirty="0"/>
          </a:p>
        </p:txBody>
      </p:sp>
      <p:pic>
        <p:nvPicPr>
          <p:cNvPr id="5" name="Picture 4"/>
          <p:cNvPicPr>
            <a:picLocks noChangeAspect="1"/>
          </p:cNvPicPr>
          <p:nvPr/>
        </p:nvPicPr>
        <p:blipFill>
          <a:blip r:embed="rId3"/>
          <a:stretch>
            <a:fillRect/>
          </a:stretch>
        </p:blipFill>
        <p:spPr>
          <a:xfrm>
            <a:off x="0" y="457200"/>
            <a:ext cx="9144000" cy="17554575"/>
          </a:xfrm>
          <a:prstGeom prst="rect">
            <a:avLst/>
          </a:prstGeom>
        </p:spPr>
      </p:pic>
    </p:spTree>
    <p:extLst>
      <p:ext uri="{BB962C8B-B14F-4D97-AF65-F5344CB8AC3E}">
        <p14:creationId xmlns:p14="http://schemas.microsoft.com/office/powerpoint/2010/main" val="364818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t>
            </a:r>
            <a:r>
              <a:rPr lang="en-US" sz="1800" dirty="0"/>
              <a:t>Evidence to </a:t>
            </a:r>
            <a:r>
              <a:rPr lang="en-US" sz="1800" dirty="0" smtClean="0"/>
              <a:t>support your petition (</a:t>
            </a:r>
            <a:r>
              <a:rPr lang="en-US" sz="1800" dirty="0"/>
              <a:t>c</a:t>
            </a:r>
            <a:r>
              <a:rPr lang="en-US" sz="1800" dirty="0" smtClean="0"/>
              <a:t>ontinued)</a:t>
            </a:r>
            <a:endParaRPr lang="en-US" sz="1800" dirty="0"/>
          </a:p>
        </p:txBody>
      </p:sp>
      <p:pic>
        <p:nvPicPr>
          <p:cNvPr id="3" name="Picture 2"/>
          <p:cNvPicPr>
            <a:picLocks noChangeAspect="1"/>
          </p:cNvPicPr>
          <p:nvPr/>
        </p:nvPicPr>
        <p:blipFill>
          <a:blip r:embed="rId3"/>
          <a:stretch>
            <a:fillRect/>
          </a:stretch>
        </p:blipFill>
        <p:spPr>
          <a:xfrm>
            <a:off x="0" y="428847"/>
            <a:ext cx="9144000" cy="16868553"/>
          </a:xfrm>
          <a:prstGeom prst="rect">
            <a:avLst/>
          </a:prstGeom>
        </p:spPr>
      </p:pic>
    </p:spTree>
    <p:extLst>
      <p:ext uri="{BB962C8B-B14F-4D97-AF65-F5344CB8AC3E}">
        <p14:creationId xmlns:p14="http://schemas.microsoft.com/office/powerpoint/2010/main" val="3911011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Additional evidence</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7200"/>
            <a:ext cx="9448800" cy="23850600"/>
          </a:xfrm>
          <a:prstGeom prst="rect">
            <a:avLst/>
          </a:prstGeom>
        </p:spPr>
      </p:pic>
    </p:spTree>
    <p:extLst>
      <p:ext uri="{BB962C8B-B14F-4D97-AF65-F5344CB8AC3E}">
        <p14:creationId xmlns:p14="http://schemas.microsoft.com/office/powerpoint/2010/main" val="32249549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Evidence –  Additional evidence (continued)</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77672"/>
            <a:ext cx="9448800" cy="22763328"/>
          </a:xfrm>
          <a:prstGeom prst="rect">
            <a:avLst/>
          </a:prstGeom>
        </p:spPr>
      </p:pic>
    </p:spTree>
    <p:extLst>
      <p:ext uri="{BB962C8B-B14F-4D97-AF65-F5344CB8AC3E}">
        <p14:creationId xmlns:p14="http://schemas.microsoft.com/office/powerpoint/2010/main" val="1709793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Review Your Petition (with a Hard Stop)</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1" y="457200"/>
            <a:ext cx="9448800" cy="15544800"/>
          </a:xfrm>
          <a:prstGeom prst="rect">
            <a:avLst/>
          </a:prstGeom>
        </p:spPr>
      </p:pic>
    </p:spTree>
    <p:extLst>
      <p:ext uri="{BB962C8B-B14F-4D97-AF65-F5344CB8AC3E}">
        <p14:creationId xmlns:p14="http://schemas.microsoft.com/office/powerpoint/2010/main" val="32578744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Review Your Petition</a:t>
            </a:r>
            <a:endParaRPr lang="en-US" sz="1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7201"/>
            <a:ext cx="9448799" cy="13487400"/>
          </a:xfrm>
          <a:prstGeom prst="rect">
            <a:avLst/>
          </a:prstGeom>
        </p:spPr>
      </p:pic>
    </p:spTree>
    <p:extLst>
      <p:ext uri="{BB962C8B-B14F-4D97-AF65-F5344CB8AC3E}">
        <p14:creationId xmlns:p14="http://schemas.microsoft.com/office/powerpoint/2010/main" val="2440685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Getting Started – Preparer information</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307" y="381000"/>
            <a:ext cx="9448800" cy="17830800"/>
          </a:xfrm>
          <a:prstGeom prst="rect">
            <a:avLst/>
          </a:prstGeom>
        </p:spPr>
      </p:pic>
    </p:spTree>
    <p:extLst>
      <p:ext uri="{BB962C8B-B14F-4D97-AF65-F5344CB8AC3E}">
        <p14:creationId xmlns:p14="http://schemas.microsoft.com/office/powerpoint/2010/main" val="34119857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476250"/>
            <a:ext cx="9372600" cy="26243508"/>
          </a:xfrm>
          <a:prstGeom prst="rect">
            <a:avLst/>
          </a:prstGeom>
        </p:spPr>
      </p:pic>
    </p:spTree>
    <p:extLst>
      <p:ext uri="{BB962C8B-B14F-4D97-AF65-F5344CB8AC3E}">
        <p14:creationId xmlns:p14="http://schemas.microsoft.com/office/powerpoint/2010/main" val="3878694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 (continued)</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71984"/>
            <a:ext cx="9448800" cy="24445416"/>
          </a:xfrm>
          <a:prstGeom prst="rect">
            <a:avLst/>
          </a:prstGeom>
        </p:spPr>
      </p:pic>
    </p:spTree>
    <p:extLst>
      <p:ext uri="{BB962C8B-B14F-4D97-AF65-F5344CB8AC3E}">
        <p14:creationId xmlns:p14="http://schemas.microsoft.com/office/powerpoint/2010/main" val="475421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 (continued)</a:t>
            </a:r>
            <a:endParaRPr lang="en-US" sz="1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9965"/>
          <a:stretch/>
        </p:blipFill>
        <p:spPr>
          <a:xfrm>
            <a:off x="0" y="442415"/>
            <a:ext cx="9220200" cy="23408185"/>
          </a:xfrm>
          <a:prstGeom prst="rect">
            <a:avLst/>
          </a:prstGeom>
        </p:spPr>
      </p:pic>
    </p:spTree>
    <p:extLst>
      <p:ext uri="{BB962C8B-B14F-4D97-AF65-F5344CB8AC3E}">
        <p14:creationId xmlns:p14="http://schemas.microsoft.com/office/powerpoint/2010/main" val="3087900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–Your Petition Summary (continued)</a:t>
            </a:r>
            <a:endParaRPr lang="en-US" sz="1800" dirty="0"/>
          </a:p>
        </p:txBody>
      </p:sp>
      <p:pic>
        <p:nvPicPr>
          <p:cNvPr id="3" name="Picture 2"/>
          <p:cNvPicPr>
            <a:picLocks noChangeAspect="1"/>
          </p:cNvPicPr>
          <p:nvPr/>
        </p:nvPicPr>
        <p:blipFill>
          <a:blip r:embed="rId3"/>
          <a:stretch>
            <a:fillRect/>
          </a:stretch>
        </p:blipFill>
        <p:spPr>
          <a:xfrm>
            <a:off x="-228600" y="457200"/>
            <a:ext cx="10058400" cy="26365200"/>
          </a:xfrm>
          <a:prstGeom prst="rect">
            <a:avLst/>
          </a:prstGeom>
        </p:spPr>
      </p:pic>
    </p:spTree>
    <p:extLst>
      <p:ext uri="{BB962C8B-B14F-4D97-AF65-F5344CB8AC3E}">
        <p14:creationId xmlns:p14="http://schemas.microsoft.com/office/powerpoint/2010/main" val="33844453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Preparer Statement (If Exist)</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7200"/>
            <a:ext cx="9448800" cy="16154400"/>
          </a:xfrm>
          <a:prstGeom prst="rect">
            <a:avLst/>
          </a:prstGeom>
        </p:spPr>
      </p:pic>
    </p:spTree>
    <p:extLst>
      <p:ext uri="{BB962C8B-B14F-4D97-AF65-F5344CB8AC3E}">
        <p14:creationId xmlns:p14="http://schemas.microsoft.com/office/powerpoint/2010/main" val="3821094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Preparer Signature Upload (If Exist)</a:t>
            </a:r>
            <a:endParaRPr lang="en-US"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457200"/>
            <a:ext cx="9677400" cy="8763000"/>
          </a:xfrm>
          <a:prstGeom prst="rect">
            <a:avLst/>
          </a:prstGeom>
        </p:spPr>
      </p:pic>
    </p:spTree>
    <p:extLst>
      <p:ext uri="{BB962C8B-B14F-4D97-AF65-F5344CB8AC3E}">
        <p14:creationId xmlns:p14="http://schemas.microsoft.com/office/powerpoint/2010/main" val="2382578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Interpreter Certification (If Exist)</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7200"/>
            <a:ext cx="9601200" cy="15697200"/>
          </a:xfrm>
          <a:prstGeom prst="rect">
            <a:avLst/>
          </a:prstGeom>
        </p:spPr>
      </p:pic>
    </p:spTree>
    <p:extLst>
      <p:ext uri="{BB962C8B-B14F-4D97-AF65-F5344CB8AC3E}">
        <p14:creationId xmlns:p14="http://schemas.microsoft.com/office/powerpoint/2010/main" val="476261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Interpreter Signature Upload (If Exist)</a:t>
            </a:r>
            <a:endParaRPr lang="en-US"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57200"/>
            <a:ext cx="9753600" cy="10266947"/>
          </a:xfrm>
          <a:prstGeom prst="rect">
            <a:avLst/>
          </a:prstGeom>
        </p:spPr>
      </p:pic>
    </p:spTree>
    <p:extLst>
      <p:ext uri="{BB962C8B-B14F-4D97-AF65-F5344CB8AC3E}">
        <p14:creationId xmlns:p14="http://schemas.microsoft.com/office/powerpoint/2010/main" val="18582560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5618"/>
            <a:ext cx="8458200" cy="381000"/>
          </a:xfrm>
        </p:spPr>
        <p:txBody>
          <a:bodyPr>
            <a:noAutofit/>
          </a:bodyPr>
          <a:lstStyle/>
          <a:p>
            <a:pPr algn="l"/>
            <a:r>
              <a:rPr lang="en-US" sz="1800" dirty="0" smtClean="0"/>
              <a:t>I-130: Review and Submit –  Your Signature </a:t>
            </a:r>
            <a:br>
              <a:rPr lang="en-US" sz="1800" dirty="0" smtClean="0"/>
            </a:br>
            <a:r>
              <a:rPr lang="en-US" sz="1800" dirty="0" smtClean="0"/>
              <a:t>Note</a:t>
            </a:r>
            <a:r>
              <a:rPr lang="en-US" sz="1800" dirty="0"/>
              <a:t>: with Interpreter and Preparer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85800"/>
            <a:ext cx="9361170" cy="10363200"/>
          </a:xfrm>
          <a:prstGeom prst="rect">
            <a:avLst/>
          </a:prstGeom>
        </p:spPr>
      </p:pic>
    </p:spTree>
    <p:extLst>
      <p:ext uri="{BB962C8B-B14F-4D97-AF65-F5344CB8AC3E}">
        <p14:creationId xmlns:p14="http://schemas.microsoft.com/office/powerpoint/2010/main" val="1035281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Your Signature</a:t>
            </a:r>
            <a:br>
              <a:rPr lang="en-US" sz="1800" dirty="0" smtClean="0"/>
            </a:br>
            <a:r>
              <a:rPr lang="en-US" sz="1800" dirty="0"/>
              <a:t>Note: without Interpreter and Preparer</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33400"/>
            <a:ext cx="9372600" cy="9372600"/>
          </a:xfrm>
          <a:prstGeom prst="rect">
            <a:avLst/>
          </a:prstGeom>
        </p:spPr>
      </p:pic>
    </p:spTree>
    <p:extLst>
      <p:ext uri="{BB962C8B-B14F-4D97-AF65-F5344CB8AC3E}">
        <p14:creationId xmlns:p14="http://schemas.microsoft.com/office/powerpoint/2010/main" val="325958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Getting Started – Interpreter information</a:t>
            </a:r>
            <a:endParaRPr lang="en-US" sz="1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78" r="819" b="-1"/>
          <a:stretch/>
        </p:blipFill>
        <p:spPr>
          <a:xfrm>
            <a:off x="-76200" y="457200"/>
            <a:ext cx="9220200" cy="20116800"/>
          </a:xfrm>
          <a:prstGeom prst="rect">
            <a:avLst/>
          </a:prstGeom>
        </p:spPr>
      </p:pic>
    </p:spTree>
    <p:extLst>
      <p:ext uri="{BB962C8B-B14F-4D97-AF65-F5344CB8AC3E}">
        <p14:creationId xmlns:p14="http://schemas.microsoft.com/office/powerpoint/2010/main" val="1646586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Your Signature </a:t>
            </a:r>
            <a:endParaRPr lang="en-US"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50376"/>
            <a:ext cx="9372600" cy="16770824"/>
          </a:xfrm>
          <a:prstGeom prst="rect">
            <a:avLst/>
          </a:prstGeom>
        </p:spPr>
      </p:pic>
    </p:spTree>
    <p:extLst>
      <p:ext uri="{BB962C8B-B14F-4D97-AF65-F5344CB8AC3E}">
        <p14:creationId xmlns:p14="http://schemas.microsoft.com/office/powerpoint/2010/main" val="3996538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Review and Submit –  Pay and Submit</a:t>
            </a:r>
            <a:endParaRPr lang="en-US" sz="1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49179"/>
            <a:ext cx="9372600" cy="18448421"/>
          </a:xfrm>
          <a:prstGeom prst="rect">
            <a:avLst/>
          </a:prstGeom>
        </p:spPr>
      </p:pic>
    </p:spTree>
    <p:extLst>
      <p:ext uri="{BB962C8B-B14F-4D97-AF65-F5344CB8AC3E}">
        <p14:creationId xmlns:p14="http://schemas.microsoft.com/office/powerpoint/2010/main" val="2238221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0"/>
            <a:ext cx="9144000" cy="1219200"/>
          </a:xfrm>
        </p:spPr>
        <p:txBody>
          <a:bodyPr>
            <a:noAutofit/>
          </a:bodyPr>
          <a:lstStyle/>
          <a:p>
            <a:r>
              <a:rPr lang="en-US" dirty="0" smtClean="0"/>
              <a:t>Pay.gov screens</a:t>
            </a:r>
            <a:r>
              <a:rPr lang="en-US" sz="1800" dirty="0" smtClean="0"/>
              <a:t/>
            </a:r>
            <a:br>
              <a:rPr lang="en-US" sz="1800" dirty="0" smtClean="0"/>
            </a:br>
            <a:r>
              <a:rPr lang="en-US" sz="1800" dirty="0" smtClean="0"/>
              <a:t/>
            </a:r>
            <a:br>
              <a:rPr lang="en-US" sz="1800" dirty="0" smtClean="0"/>
            </a:br>
            <a:endParaRPr lang="en-US" sz="1800" dirty="0"/>
          </a:p>
        </p:txBody>
      </p:sp>
    </p:spTree>
    <p:extLst>
      <p:ext uri="{BB962C8B-B14F-4D97-AF65-F5344CB8AC3E}">
        <p14:creationId xmlns:p14="http://schemas.microsoft.com/office/powerpoint/2010/main" val="389678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Confirmation–  Payment unsuccessful</a:t>
            </a:r>
            <a:endParaRPr lang="en-US" sz="1800" dirty="0"/>
          </a:p>
        </p:txBody>
      </p:sp>
      <p:pic>
        <p:nvPicPr>
          <p:cNvPr id="5" name="Picture 4"/>
          <p:cNvPicPr>
            <a:picLocks noChangeAspect="1"/>
          </p:cNvPicPr>
          <p:nvPr/>
        </p:nvPicPr>
        <p:blipFill>
          <a:blip r:embed="rId3"/>
          <a:stretch>
            <a:fillRect/>
          </a:stretch>
        </p:blipFill>
        <p:spPr>
          <a:xfrm>
            <a:off x="-304800" y="420806"/>
            <a:ext cx="9982200" cy="6862763"/>
          </a:xfrm>
          <a:prstGeom prst="rect">
            <a:avLst/>
          </a:prstGeom>
        </p:spPr>
      </p:pic>
    </p:spTree>
    <p:extLst>
      <p:ext uri="{BB962C8B-B14F-4D97-AF65-F5344CB8AC3E}">
        <p14:creationId xmlns:p14="http://schemas.microsoft.com/office/powerpoint/2010/main" val="32849440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458200" cy="381000"/>
          </a:xfrm>
        </p:spPr>
        <p:txBody>
          <a:bodyPr>
            <a:noAutofit/>
          </a:bodyPr>
          <a:lstStyle/>
          <a:p>
            <a:pPr algn="l"/>
            <a:r>
              <a:rPr lang="en-US" sz="1800" dirty="0" smtClean="0"/>
              <a:t>I-130: Confirmation–  Payment successful</a:t>
            </a:r>
            <a:endParaRPr lang="en-US" sz="1800" dirty="0"/>
          </a:p>
        </p:txBody>
      </p:sp>
      <p:pic>
        <p:nvPicPr>
          <p:cNvPr id="4" name="Picture 3"/>
          <p:cNvPicPr>
            <a:picLocks noChangeAspect="1"/>
          </p:cNvPicPr>
          <p:nvPr/>
        </p:nvPicPr>
        <p:blipFill>
          <a:blip r:embed="rId3"/>
          <a:stretch>
            <a:fillRect/>
          </a:stretch>
        </p:blipFill>
        <p:spPr>
          <a:xfrm>
            <a:off x="-457200" y="457200"/>
            <a:ext cx="10439400" cy="6781799"/>
          </a:xfrm>
          <a:prstGeom prst="rect">
            <a:avLst/>
          </a:prstGeom>
        </p:spPr>
      </p:pic>
    </p:spTree>
    <p:extLst>
      <p:ext uri="{BB962C8B-B14F-4D97-AF65-F5344CB8AC3E}">
        <p14:creationId xmlns:p14="http://schemas.microsoft.com/office/powerpoint/2010/main" val="3716091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Your name</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3278"/>
            <a:ext cx="9448800" cy="15105322"/>
          </a:xfrm>
          <a:prstGeom prst="rect">
            <a:avLst/>
          </a:prstGeom>
        </p:spPr>
      </p:pic>
      <p:pic>
        <p:nvPicPr>
          <p:cNvPr id="3" name="Picture 2"/>
          <p:cNvPicPr>
            <a:picLocks noChangeAspect="1"/>
          </p:cNvPicPr>
          <p:nvPr/>
        </p:nvPicPr>
        <p:blipFill>
          <a:blip r:embed="rId3"/>
          <a:stretch>
            <a:fillRect/>
          </a:stretch>
        </p:blipFill>
        <p:spPr>
          <a:xfrm>
            <a:off x="2133600" y="9753600"/>
            <a:ext cx="5657850" cy="2781300"/>
          </a:xfrm>
          <a:prstGeom prst="rect">
            <a:avLst/>
          </a:prstGeom>
        </p:spPr>
      </p:pic>
    </p:spTree>
    <p:extLst>
      <p:ext uri="{BB962C8B-B14F-4D97-AF65-F5344CB8AC3E}">
        <p14:creationId xmlns:p14="http://schemas.microsoft.com/office/powerpoint/2010/main" val="3742817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Your contact information</a:t>
            </a:r>
            <a:endParaRPr lang="en-US" sz="1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382772"/>
            <a:ext cx="9601200" cy="15773400"/>
          </a:xfrm>
          <a:prstGeom prst="rect">
            <a:avLst/>
          </a:prstGeom>
        </p:spPr>
      </p:pic>
    </p:spTree>
    <p:extLst>
      <p:ext uri="{BB962C8B-B14F-4D97-AF65-F5344CB8AC3E}">
        <p14:creationId xmlns:p14="http://schemas.microsoft.com/office/powerpoint/2010/main" val="2234758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324600" cy="304800"/>
          </a:xfrm>
        </p:spPr>
        <p:txBody>
          <a:bodyPr>
            <a:noAutofit/>
          </a:bodyPr>
          <a:lstStyle/>
          <a:p>
            <a:pPr algn="l"/>
            <a:r>
              <a:rPr lang="en-US" sz="1800" dirty="0" smtClean="0"/>
              <a:t>I-130: About You – Address History</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66823"/>
            <a:ext cx="9601200" cy="15025578"/>
          </a:xfrm>
          <a:prstGeom prst="rect">
            <a:avLst/>
          </a:prstGeom>
        </p:spPr>
      </p:pic>
    </p:spTree>
    <p:extLst>
      <p:ext uri="{BB962C8B-B14F-4D97-AF65-F5344CB8AC3E}">
        <p14:creationId xmlns:p14="http://schemas.microsoft.com/office/powerpoint/2010/main" val="33553958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D5EFC364C7304DA469BF4FFD5EE557" ma:contentTypeVersion="19" ma:contentTypeDescription="Create a new document." ma:contentTypeScope="" ma:versionID="8464eb11e8db64ee2314f53da474e6ea">
  <xsd:schema xmlns:xsd="http://www.w3.org/2001/XMLSchema" xmlns:xs="http://www.w3.org/2001/XMLSchema" xmlns:p="http://schemas.microsoft.com/office/2006/metadata/properties" xmlns:ns2="2589310c-5316-40b3-b68d-4735ac72f265" xmlns:ns3="bf094c2b-8036-49e0-a2b2-a973ea273ca5" targetNamespace="http://schemas.microsoft.com/office/2006/metadata/properties" ma:root="true" ma:fieldsID="8842f39ce646a3caae5191a2a5bac5a3" ns2:_="" ns3:_="">
    <xsd:import namespace="2589310c-5316-40b3-b68d-4735ac72f265"/>
    <xsd:import namespace="bf094c2b-8036-49e0-a2b2-a973ea273ca5"/>
    <xsd:element name="properties">
      <xsd:complexType>
        <xsd:sequence>
          <xsd:element name="documentManagement">
            <xsd:complexType>
              <xsd:all>
                <xsd:element ref="ns2:IC_x0020_Update" minOccurs="0"/>
                <xsd:element ref="ns2:IC_x0020_History" minOccurs="0"/>
                <xsd:element ref="ns2:Phase_x0020_Start_x0020_Date" minOccurs="0"/>
                <xsd:element ref="ns2:Active" minOccurs="0"/>
                <xsd:element ref="ns2:Rulemaking" minOccurs="0"/>
                <xsd:element ref="ns2:Associated_x0020_Forms" minOccurs="0"/>
                <xsd:element ref="ns2:Date_x0020_Completed" minOccurs="0"/>
                <xsd:element ref="ns2:_x0036_0_x0020_Day_x0020_FRA_x0020__x002d__x0020_Publication_x0020_Date" minOccurs="0"/>
                <xsd:element ref="ns2:_x0036_0_x0020_Day_x0020_FRA_x0020__x002d__x0020_Comment_x0020_End_x0020_Date" minOccurs="0"/>
                <xsd:element ref="ns2:_x0033_0_x0020_Day_x0020_FRA_x0020__x002d__x0020_Publication_x0020_Date" minOccurs="0"/>
                <xsd:element ref="ns2:_x0033_0_x0020_Day_x0020_FRA_x0020__x002d__x0020_Comment_x0020_End_x0020_Date" minOccurs="0"/>
                <xsd:element ref="ns2:Submission_x0020_to_x0020_DHS" minOccurs="0"/>
                <xsd:element ref="ns2:Project_x0020_Manager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89310c-5316-40b3-b68d-4735ac72f265" elementFormDefault="qualified">
    <xsd:import namespace="http://schemas.microsoft.com/office/2006/documentManagement/types"/>
    <xsd:import namespace="http://schemas.microsoft.com/office/infopath/2007/PartnerControls"/>
    <xsd:element name="IC_x0020_Update" ma:index="8" nillable="true" ma:displayName="IC Update" ma:description="This column is used to show the update to the Information Collection, real time." ma:internalName="IC_x0020_Update">
      <xsd:simpleType>
        <xsd:restriction base="dms:Note"/>
      </xsd:simpleType>
    </xsd:element>
    <xsd:element name="IC_x0020_History" ma:index="9" nillable="true" ma:displayName="IC History" ma:description="This column shows the history of the IC.  To maintain the history, when the IC Update gets changed or out of date, place the IC Update text here, as history." ma:internalName="IC_x0020_History">
      <xsd:simpleType>
        <xsd:restriction base="dms:Note"/>
      </xsd:simpleType>
    </xsd:element>
    <xsd:element name="Phase_x0020_Start_x0020_Date" ma:index="10" nillable="true" ma:displayName="Start Date" ma:format="DateOnly" ma:internalName="Phase_x0020_Start_x0020_Date">
      <xsd:simpleType>
        <xsd:restriction base="dms:DateTime"/>
      </xsd:simpleType>
    </xsd:element>
    <xsd:element name="Active" ma:index="11" nillable="true" ma:displayName="Active" ma:default="0" ma:description="This column indicates the Information Collection is somewhere in the process." ma:indexed="true" ma:internalName="Active">
      <xsd:simpleType>
        <xsd:restriction base="dms:Boolean"/>
      </xsd:simpleType>
    </xsd:element>
    <xsd:element name="Rulemaking" ma:index="12" nillable="true" ma:displayName="Rulemaking" ma:description="Use this column to indicate that this action was initiated by a change to regulations." ma:format="Dropdown" ma:indexed="true" ma:internalName="Rulemaking">
      <xsd:simpleType>
        <xsd:restriction base="dms:Choice">
          <xsd:enumeration value="2017 Fee Rule"/>
          <xsd:enumeration value="2017 IER Recession NPRM"/>
          <xsd:enumeration value="2018 Fee Rule"/>
          <xsd:enumeration value="2019 Fee Rule"/>
          <xsd:enumeration value="AAO Motions and Appeals Rule"/>
          <xsd:enumeration value="Affidavit of Support NPRM"/>
          <xsd:enumeration value="AOS Modernization"/>
          <xsd:enumeration value="AC21"/>
          <xsd:enumeration value="AC21 NPRM"/>
          <xsd:enumeration value="AIR Rule"/>
          <xsd:enumeration value="Asylum EAD"/>
          <xsd:enumeration value="Asylum &amp; Reasonable Fear NPRM"/>
          <xsd:enumeration value="Biometrics Rule"/>
          <xsd:enumeration value="B-Visa"/>
          <xsd:enumeration value="Certificate Change Rule"/>
          <xsd:enumeration value="Civil Surgeon Reform Rule"/>
          <xsd:enumeration value="CNMI Workforce IFR"/>
          <xsd:enumeration value="&quot;Comprehensive Revision SSA/EBE&quot;"/>
          <xsd:enumeration value="Credible Fear"/>
          <xsd:enumeration value="Deferred Action Advance Parole"/>
          <xsd:enumeration value="Duration of Status"/>
          <xsd:enumeration value="EAD"/>
          <xsd:enumeration value="EAD Orders of Supervision"/>
          <xsd:enumeration value="EAD Rescission DACA/Parole"/>
          <xsd:enumeration value="EAD C8 Removal of 30-Day Processing"/>
          <xsd:enumeration value="EB-5 Final Rule"/>
          <xsd:enumeration value="EB-5 Rule"/>
          <xsd:enumeration value="EB-5 Immigrant Investor Regional Center Program"/>
          <xsd:enumeration value="EB-5 Investor Program Modernization"/>
          <xsd:enumeration value="EB-5 Investor Program Realignment"/>
          <xsd:enumeration value="Enhancing Ops"/>
          <xsd:enumeration value="EP"/>
          <xsd:enumeration value="E-processing Rule"/>
          <xsd:enumeration value="E-Visa Rule"/>
          <xsd:enumeration value="Fee Rule"/>
          <xsd:enumeration value="Fee Rule Action"/>
          <xsd:enumeration value="FWVP"/>
          <xsd:enumeration value="Generic Clearances for EO 13780"/>
          <xsd:enumeration value="H-1B Registration Rule"/>
          <xsd:enumeration value="H-1B Registration Fee Rule"/>
          <xsd:enumeration value="H-2A Reform"/>
          <xsd:enumeration value="H-2B Recruitment"/>
          <xsd:enumeration value="H-2B Supplemental Rule"/>
          <xsd:enumeration value="H-2B Supplemental Rule 2019"/>
          <xsd:enumeration value="H-4 Work Authorization Recission NPRM"/>
          <xsd:enumeration value="IE Rescission/Withdrawal"/>
          <xsd:enumeration value="IER Final Rule Amendment"/>
          <xsd:enumeration value="IER Rescission/Withdrawal"/>
          <xsd:enumeration value="International Entrepreneur Rule"/>
          <xsd:enumeration value="L-Visa"/>
          <xsd:enumeration value="Medical Certification for Disability Exceptions"/>
          <xsd:enumeration value="N/A"/>
          <xsd:enumeration value="NATO EAD"/>
          <xsd:enumeration value="Performing Arts NPRM"/>
          <xsd:enumeration value="Public Charge"/>
          <xsd:enumeration value="PWE"/>
          <xsd:enumeration value="Religious Worker NPRM"/>
          <xsd:enumeration value="STEM (ICE)"/>
          <xsd:enumeration value="Strengthening H-1B Rule"/>
          <xsd:enumeration value="T Final Rule - I-914 revisions"/>
          <xsd:enumeration value="TPS"/>
          <xsd:enumeration value="U-rule"/>
          <xsd:enumeration value="VAWA NPRM"/>
          <xsd:enumeration value="Victim EAD NPRM"/>
          <xsd:enumeration value="V-Tel NPRM"/>
        </xsd:restriction>
      </xsd:simpleType>
    </xsd:element>
    <xsd:element name="Associated_x0020_Forms" ma:index="13" nillable="true" ma:displayName="Associated Forms" ma:description="Use this column to identify other forms that are associated with this IC." ma:internalName="Associated_x0020_Forms">
      <xsd:simpleType>
        <xsd:restriction base="dms:Text">
          <xsd:maxLength value="255"/>
        </xsd:restriction>
      </xsd:simpleType>
    </xsd:element>
    <xsd:element name="Date_x0020_Completed" ma:index="15" nillable="true" ma:displayName="Date Completed" ma:format="DateOnly" ma:indexed="true" ma:internalName="Date_x0020_Completed">
      <xsd:simpleType>
        <xsd:restriction base="dms:DateTime"/>
      </xsd:simpleType>
    </xsd:element>
    <xsd:element name="_x0036_0_x0020_Day_x0020_FRA_x0020__x002d__x0020_Publication_x0020_Date" ma:index="16" nillable="true" ma:displayName="60 Day FRN - Publication Date" ma:format="DateOnly" ma:internalName="_x0036_0_x0020_Day_x0020_FRA_x0020__x002d__x0020_Publication_x0020_Date">
      <xsd:simpleType>
        <xsd:restriction base="dms:DateTime"/>
      </xsd:simpleType>
    </xsd:element>
    <xsd:element name="_x0036_0_x0020_Day_x0020_FRA_x0020__x002d__x0020_Comment_x0020_End_x0020_Date" ma:index="17" nillable="true" ma:displayName="60 Day FRN - Comment End Date" ma:format="DateOnly" ma:internalName="_x0036_0_x0020_Day_x0020_FRA_x0020__x002d__x0020_Comment_x0020_End_x0020_Date">
      <xsd:simpleType>
        <xsd:restriction base="dms:DateTime"/>
      </xsd:simpleType>
    </xsd:element>
    <xsd:element name="_x0033_0_x0020_Day_x0020_FRA_x0020__x002d__x0020_Publication_x0020_Date" ma:index="18" nillable="true" ma:displayName="30 Day FRN - Publication Date" ma:format="DateOnly" ma:internalName="_x0033_0_x0020_Day_x0020_FRA_x0020__x002d__x0020_Publication_x0020_Date">
      <xsd:simpleType>
        <xsd:restriction base="dms:DateTime"/>
      </xsd:simpleType>
    </xsd:element>
    <xsd:element name="_x0033_0_x0020_Day_x0020_FRA_x0020__x002d__x0020_Comment_x0020_End_x0020_Date" ma:index="19" nillable="true" ma:displayName="30 Day FRN - Comment End Date" ma:format="DateOnly" ma:internalName="_x0033_0_x0020_Day_x0020_FRA_x0020__x002d__x0020_Comment_x0020_End_x0020_Date">
      <xsd:simpleType>
        <xsd:restriction base="dms:DateTime"/>
      </xsd:simpleType>
    </xsd:element>
    <xsd:element name="Submission_x0020_to_x0020_DHS" ma:index="20" nillable="true" ma:displayName="Submission to DHS" ma:format="DateOnly" ma:internalName="Submission_x0020_to_x0020_DHS">
      <xsd:simpleType>
        <xsd:restriction base="dms:DateTime"/>
      </xsd:simpleType>
    </xsd:element>
    <xsd:element name="Project_x0020_Manager0" ma:index="21" nillable="true" ma:displayName="Project Manager" ma:list="UserInfo" ma:SharePointGroup="29035" ma:internalName="Project_x0020_Manag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094c2b-8036-49e0-a2b2-a973ea273ca5" elementFormDefault="qualified">
    <xsd:import namespace="http://schemas.microsoft.com/office/2006/documentManagement/types"/>
    <xsd:import namespace="http://schemas.microsoft.com/office/infopath/2007/PartnerControls"/>
    <xsd:element name="SharedWithUsers" ma:index="2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ssociated_x0020_Forms xmlns="2589310c-5316-40b3-b68d-4735ac72f265" xsi:nil="true"/>
    <Date_x0020_Completed xmlns="2589310c-5316-40b3-b68d-4735ac72f265" xsi:nil="true"/>
    <IC_x0020_History xmlns="2589310c-5316-40b3-b68d-4735ac72f265" xsi:nil="true"/>
    <Phase_x0020_Start_x0020_Date xmlns="2589310c-5316-40b3-b68d-4735ac72f265" xsi:nil="true"/>
    <_x0036_0_x0020_Day_x0020_FRA_x0020__x002d__x0020_Comment_x0020_End_x0020_Date xmlns="2589310c-5316-40b3-b68d-4735ac72f265" xsi:nil="true"/>
    <Project_x0020_Manager0 xmlns="2589310c-5316-40b3-b68d-4735ac72f265">
      <UserInfo>
        <DisplayName/>
        <AccountId xsi:nil="true"/>
        <AccountType/>
      </UserInfo>
    </Project_x0020_Manager0>
    <Active xmlns="2589310c-5316-40b3-b68d-4735ac72f265">false</Active>
    <_x0036_0_x0020_Day_x0020_FRA_x0020__x002d__x0020_Publication_x0020_Date xmlns="2589310c-5316-40b3-b68d-4735ac72f265" xsi:nil="true"/>
    <_x0033_0_x0020_Day_x0020_FRA_x0020__x002d__x0020_Publication_x0020_Date xmlns="2589310c-5316-40b3-b68d-4735ac72f265" xsi:nil="true"/>
    <IC_x0020_Update xmlns="2589310c-5316-40b3-b68d-4735ac72f265" xsi:nil="true"/>
    <Rulemaking xmlns="2589310c-5316-40b3-b68d-4735ac72f265" xsi:nil="true"/>
    <_x0033_0_x0020_Day_x0020_FRA_x0020__x002d__x0020_Comment_x0020_End_x0020_Date xmlns="2589310c-5316-40b3-b68d-4735ac72f265" xsi:nil="true"/>
    <Submission_x0020_to_x0020_DHS xmlns="2589310c-5316-40b3-b68d-4735ac72f265" xsi:nil="true"/>
  </documentManagement>
</p:properties>
</file>

<file path=customXml/itemProps1.xml><?xml version="1.0" encoding="utf-8"?>
<ds:datastoreItem xmlns:ds="http://schemas.openxmlformats.org/officeDocument/2006/customXml" ds:itemID="{04C69913-F953-476B-8D13-DF6B4E3BC29C}"/>
</file>

<file path=customXml/itemProps2.xml><?xml version="1.0" encoding="utf-8"?>
<ds:datastoreItem xmlns:ds="http://schemas.openxmlformats.org/officeDocument/2006/customXml" ds:itemID="{5B81819B-B24E-4F72-B76C-D1BD10EDAC7E}"/>
</file>

<file path=customXml/itemProps3.xml><?xml version="1.0" encoding="utf-8"?>
<ds:datastoreItem xmlns:ds="http://schemas.openxmlformats.org/officeDocument/2006/customXml" ds:itemID="{3D450045-474E-4F5E-B2DF-569F6C23AA34}"/>
</file>

<file path=docProps/app.xml><?xml version="1.0" encoding="utf-8"?>
<Properties xmlns="http://schemas.openxmlformats.org/officeDocument/2006/extended-properties" xmlns:vt="http://schemas.openxmlformats.org/officeDocument/2006/docPropsVTypes">
  <TotalTime>1845</TotalTime>
  <Words>589</Words>
  <Application>Microsoft Office PowerPoint</Application>
  <PresentationFormat>On-screen Show (4:3)</PresentationFormat>
  <Paragraphs>98</Paragraphs>
  <Slides>64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Source Sans Pro</vt:lpstr>
      <vt:lpstr>Office Theme</vt:lpstr>
      <vt:lpstr>I-130, Application To Petition For Alien Relative</vt:lpstr>
      <vt:lpstr>I-130: Application Overview</vt:lpstr>
      <vt:lpstr>I-130: Start Application </vt:lpstr>
      <vt:lpstr>I-130: Getting Started – Preparer and interpreter information </vt:lpstr>
      <vt:lpstr>I-130: Getting Started – Preparer information</vt:lpstr>
      <vt:lpstr>I-130: Getting Started – Interpreter information</vt:lpstr>
      <vt:lpstr>I-130: About You – Your name</vt:lpstr>
      <vt:lpstr>I-130: About You – Your contact information</vt:lpstr>
      <vt:lpstr>I-130: About You – Address History</vt:lpstr>
      <vt:lpstr>I-130: About You – Describe Yourself</vt:lpstr>
      <vt:lpstr>I-130: About You – Your Employment History</vt:lpstr>
      <vt:lpstr>I-130: About You – Additional Information</vt:lpstr>
      <vt:lpstr>I-130: About You – Your U.S. Citizen Information</vt:lpstr>
      <vt:lpstr>I-130: About You – Your lawful permanent resident information</vt:lpstr>
      <vt:lpstr>I-130: Your Family – Marital Status</vt:lpstr>
      <vt:lpstr>I-130: Your Family – Current Spouses</vt:lpstr>
      <vt:lpstr>I-130: Your Family – Prior Marriages</vt:lpstr>
      <vt:lpstr>I-130: Your Family – Your Parents (Parent 1)</vt:lpstr>
      <vt:lpstr>I-130: Your Family – Your Parents (Parent 2)</vt:lpstr>
      <vt:lpstr>I-130: Your Beneficiary– Relationship to Beneficiary (Spouse)</vt:lpstr>
      <vt:lpstr>I-130: Your Beneficiary– Relationship to Beneficiary (Parent)</vt:lpstr>
      <vt:lpstr>I-130: Your Beneficiary– Relationship to Beneficiary (Child)</vt:lpstr>
      <vt:lpstr>I-130: Your Beneficiary– Relationship to Beneficiary (Brother or Sister)</vt:lpstr>
      <vt:lpstr>I-130: Your Beneficiary – Beneficiary’s Name</vt:lpstr>
      <vt:lpstr>I-130: Your Beneficiary–Beneficiary’s Contact Information</vt:lpstr>
      <vt:lpstr>I-130: Your Beneficiary–Beneficiary’s Addresses</vt:lpstr>
      <vt:lpstr>I-130: Your Beneficiary – Additional Information</vt:lpstr>
      <vt:lpstr>I-130: Your Beneficiary – Immigration Information</vt:lpstr>
      <vt:lpstr>I-130: Your Beneficiary – Immigration Information (Class of Admission)</vt:lpstr>
      <vt:lpstr>I-130: Your Beneficiary – Immigration Proceedings</vt:lpstr>
      <vt:lpstr>I-130: Your Beneficiary – Immigration Proceedings</vt:lpstr>
      <vt:lpstr>I-130: Your Beneficiary – Employment Information</vt:lpstr>
      <vt:lpstr>I-130: Beneficiary’s Family– Marital Status</vt:lpstr>
      <vt:lpstr>I-130: Beneficiary’s Family – Current Spouse</vt:lpstr>
      <vt:lpstr>I-130: Beneficiary’s Family – Prior Spouses</vt:lpstr>
      <vt:lpstr>I-130: Beneficiary’s Family – Additional Family</vt:lpstr>
      <vt:lpstr>I-130: Other Information – Adjustment of Status</vt:lpstr>
      <vt:lpstr>I-130: Other Information –  Prior Petitions</vt:lpstr>
      <vt:lpstr>I-130: Other Information –  Other Petitions</vt:lpstr>
      <vt:lpstr>I-130: Other Information –  Prior Petitions (Information)</vt:lpstr>
      <vt:lpstr>I-130: Other Information –  Native Language</vt:lpstr>
      <vt:lpstr>I-130: Other Information –  Additional Information</vt:lpstr>
      <vt:lpstr>I-130: Evidence –  Evidence to support your petition</vt:lpstr>
      <vt:lpstr>I-130: Evidence –  Evidence to support your petition (continued)</vt:lpstr>
      <vt:lpstr>I-130: Evidence –  Evidence to support your petition (continued)</vt:lpstr>
      <vt:lpstr>I-130: Evidence –  Additional evidence</vt:lpstr>
      <vt:lpstr>I-130: Evidence –  Additional evidence (continued)</vt:lpstr>
      <vt:lpstr>I-130: Review and Submit –  Review Your Petition (with a Hard Stop)</vt:lpstr>
      <vt:lpstr>I-130: Review and Submit –  Review Your Petition</vt:lpstr>
      <vt:lpstr>I-130: Review and Submit –Your Petition Summary</vt:lpstr>
      <vt:lpstr>I-130: Review and Submit –Your Petition Summary (continued)</vt:lpstr>
      <vt:lpstr>I-130: Review and Submit –Your Petition Summary (continued)</vt:lpstr>
      <vt:lpstr>I-130: Review and Submit –Your Petition Summary (continued)</vt:lpstr>
      <vt:lpstr>I-130: Review and Submit –  Preparer Statement (If Exist)</vt:lpstr>
      <vt:lpstr>I-130: Review and Submit –  Preparer Signature Upload (If Exist)</vt:lpstr>
      <vt:lpstr>I-130: Review and Submit –  Interpreter Certification (If Exist)</vt:lpstr>
      <vt:lpstr>I-130: Review and Submit –  Interpreter Signature Upload (If Exist)</vt:lpstr>
      <vt:lpstr>I-130: Review and Submit –  Your Signature  Note: with Interpreter and Preparer</vt:lpstr>
      <vt:lpstr>I-130: Review and Submit –  Your Signature Note: without Interpreter and Preparer</vt:lpstr>
      <vt:lpstr>I-130: Review and Submit –  Your Signature </vt:lpstr>
      <vt:lpstr>I-130: Review and Submit –  Pay and Submit</vt:lpstr>
      <vt:lpstr>Pay.gov screens  </vt:lpstr>
      <vt:lpstr>I-130: Confirmation–  Payment unsuccessful</vt:lpstr>
      <vt:lpstr>I-130: Confirmation–  Payment successful</vt:lpstr>
    </vt:vector>
  </TitlesOfParts>
  <Company>United States Citizenship and Immigration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I-539, Application To Extend/Change Nonimmigrant Status</dc:title>
  <dc:creator>Taibl, Ryan M (CTR)</dc:creator>
  <cp:lastModifiedBy>Scott, Durrell A</cp:lastModifiedBy>
  <cp:revision>65</cp:revision>
  <dcterms:created xsi:type="dcterms:W3CDTF">2019-01-16T19:20:44Z</dcterms:created>
  <dcterms:modified xsi:type="dcterms:W3CDTF">2019-09-30T19:55:34Z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0x010100C6D5EFC364C7304DA469BF4FFD5EE557</vt:lpwstr>
  </property>
</Properties>
</file>