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08" autoAdjust="0"/>
    <p:restoredTop sz="86421" autoAdjust="0"/>
  </p:normalViewPr>
  <p:slideViewPr>
    <p:cSldViewPr snapToGrid="0">
      <p:cViewPr varScale="1">
        <p:scale>
          <a:sx n="75" d="100"/>
          <a:sy n="75" d="100"/>
        </p:scale>
        <p:origin x="90" y="46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833E2E-B7ED-427C-82C3-892C200F4E7B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7DD69C-E749-426D-B78A-70425A99C6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770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72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21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1870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9321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004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801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2601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005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769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944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181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A3E837-ADF2-4F1C-9646-15617C98A0AA}" type="datetimeFigureOut">
              <a:rPr lang="en-US" smtClean="0"/>
              <a:t>5/1/2019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85EC2C-59FF-4858-82B6-88FBC9FA6A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748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Flowchart: Terminator 65"/>
          <p:cNvSpPr/>
          <p:nvPr/>
        </p:nvSpPr>
        <p:spPr>
          <a:xfrm>
            <a:off x="696419" y="1628144"/>
            <a:ext cx="1664312" cy="2165266"/>
          </a:xfrm>
          <a:prstGeom prst="flowChartTerminator">
            <a:avLst/>
          </a:prstGeom>
          <a:solidFill>
            <a:schemeClr val="bg1"/>
          </a:solidFill>
          <a:ln w="28575" cap="flat" cmpd="sng" algn="ctr">
            <a:solidFill>
              <a:schemeClr val="tx2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Vital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Statistics Conducts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R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outine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R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eview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of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Death Certificates and conducts linkages of vital event registrations to Deaths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to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Women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of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Reproductive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ge</a:t>
            </a:r>
            <a:endParaRPr lang="en-US" sz="12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cxnSp>
        <p:nvCxnSpPr>
          <p:cNvPr id="96" name="Connector: Elbow 95"/>
          <p:cNvCxnSpPr/>
          <p:nvPr/>
        </p:nvCxnSpPr>
        <p:spPr>
          <a:xfrm rot="10800000">
            <a:off x="9886123" y="-35901"/>
            <a:ext cx="63719" cy="12700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Flowchart: Document 41"/>
          <p:cNvSpPr/>
          <p:nvPr/>
        </p:nvSpPr>
        <p:spPr>
          <a:xfrm>
            <a:off x="1644140" y="4060630"/>
            <a:ext cx="1152525" cy="2160059"/>
          </a:xfrm>
          <a:prstGeom prst="flowChartDocumen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Media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Report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of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Death/Word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of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Mouth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with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Indication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of a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Relationship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to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Pregnancy</a:t>
            </a:r>
            <a:endParaRPr lang="en-US" sz="12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44" name="Flowchart: Document 43"/>
          <p:cNvSpPr/>
          <p:nvPr/>
        </p:nvSpPr>
        <p:spPr>
          <a:xfrm>
            <a:off x="333702" y="4059092"/>
            <a:ext cx="1152525" cy="2163137"/>
          </a:xfrm>
          <a:prstGeom prst="flowChartDocumen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Direct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Hospital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R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eport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of a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Death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W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ithin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R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eporting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R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equirements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for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Maternal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eaths </a:t>
            </a:r>
            <a:endParaRPr lang="en-US" sz="12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5794541" y="1154741"/>
            <a:ext cx="1470841" cy="649590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Deaths determined outside of MMRC scope</a:t>
            </a:r>
            <a:endParaRPr lang="en-US" sz="1100" dirty="0">
              <a:ea typeface="Times New Roman"/>
              <a:cs typeface="Times New Roman"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8352338" y="6029365"/>
            <a:ext cx="1364545" cy="607692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MMRC </a:t>
            </a:r>
            <a:r>
              <a:rPr lang="en-US" sz="1200" dirty="0" smtClean="0">
                <a:solidFill>
                  <a:srgbClr val="000000"/>
                </a:solidFill>
                <a:latin typeface="Calibri"/>
                <a:ea typeface="Times New Roman"/>
                <a:cs typeface="Times New Roman"/>
              </a:rPr>
              <a:t>Members Receive Cases</a:t>
            </a:r>
            <a:endParaRPr lang="en-US" sz="1200" dirty="0">
              <a:latin typeface="Calibri"/>
              <a:ea typeface="Times New Roman"/>
              <a:cs typeface="Times New Roman"/>
            </a:endParaRPr>
          </a:p>
        </p:txBody>
      </p:sp>
      <p:sp>
        <p:nvSpPr>
          <p:cNvPr id="50" name="Flowchart: Decision 49"/>
          <p:cNvSpPr/>
          <p:nvPr/>
        </p:nvSpPr>
        <p:spPr>
          <a:xfrm>
            <a:off x="7780034" y="3666286"/>
            <a:ext cx="2509155" cy="1527893"/>
          </a:xfrm>
          <a:prstGeom prst="flowChartDecision">
            <a:avLst/>
          </a:prstGeom>
          <a:noFill/>
          <a:ln w="28575">
            <a:solidFill>
              <a:schemeClr val="tx2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Committee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Meets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to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Discuss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C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ases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and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Make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ecisions</a:t>
            </a:r>
            <a:endParaRPr lang="en-US" sz="12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51" name="Flowchart: Magnetic Disk 50"/>
          <p:cNvSpPr/>
          <p:nvPr/>
        </p:nvSpPr>
        <p:spPr>
          <a:xfrm>
            <a:off x="8336890" y="526518"/>
            <a:ext cx="1233440" cy="977139"/>
          </a:xfrm>
          <a:prstGeom prst="flowChartMagneticDisk">
            <a:avLst/>
          </a:prstGeom>
          <a:noFill/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Calibri" panose="020F0502020204030204" pitchFamily="34" charset="0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Decisions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Recorded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in MMRIA</a:t>
            </a:r>
            <a:endParaRPr lang="en-US" sz="12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52" name="Flowchart: Document 51"/>
          <p:cNvSpPr/>
          <p:nvPr/>
        </p:nvSpPr>
        <p:spPr>
          <a:xfrm>
            <a:off x="7885313" y="2144847"/>
            <a:ext cx="2289401" cy="847797"/>
          </a:xfrm>
          <a:prstGeom prst="flowChartDocument">
            <a:avLst/>
          </a:prstGeom>
          <a:noFill/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Abstractor/Coordinator 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Compiles/Synthesizes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C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ommittee Discussion/Decision 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notes</a:t>
            </a:r>
            <a:endParaRPr lang="en-US" sz="12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53" name="Flowchart: Terminator 52"/>
          <p:cNvSpPr/>
          <p:nvPr/>
        </p:nvSpPr>
        <p:spPr>
          <a:xfrm>
            <a:off x="10477847" y="754915"/>
            <a:ext cx="1445553" cy="682935"/>
          </a:xfrm>
          <a:prstGeom prst="flowChartTerminator">
            <a:avLst/>
          </a:prstGeom>
          <a:solidFill>
            <a:schemeClr val="bg1"/>
          </a:solidFill>
          <a:ln w="38100" cap="flat" cmpd="sng" algn="ctr">
            <a:solidFill>
              <a:schemeClr val="accent4"/>
            </a:solidFill>
            <a:prstDash val="solid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solidFill>
                  <a:srgbClr val="000000"/>
                </a:solidFill>
                <a:ea typeface="Times New Roman"/>
                <a:cs typeface="Times New Roman"/>
              </a:rPr>
              <a:t>Analysis and </a:t>
            </a:r>
            <a:r>
              <a:rPr lang="en-US" sz="1200" dirty="0" smtClean="0">
                <a:solidFill>
                  <a:srgbClr val="000000"/>
                </a:solidFill>
                <a:ea typeface="Times New Roman"/>
                <a:cs typeface="Times New Roman"/>
              </a:rPr>
              <a:t>Reporting</a:t>
            </a:r>
            <a:endParaRPr lang="en-US" sz="1200" dirty="0">
              <a:ea typeface="Times New Roman"/>
              <a:cs typeface="Times New Roman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5794541" y="2186930"/>
            <a:ext cx="1470841" cy="826998"/>
          </a:xfrm>
          <a:prstGeom prst="rect">
            <a:avLst/>
          </a:prstGeom>
          <a:noFill/>
          <a:ln w="28575">
            <a:solidFill>
              <a:schemeClr val="accent1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Deaths determined to be within MMRC Scope</a:t>
            </a: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:  F</a:t>
            </a: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or Abstraction</a:t>
            </a:r>
            <a:endParaRPr lang="en-US" sz="1100" dirty="0">
              <a:ea typeface="Times New Roman"/>
              <a:cs typeface="Times New Roman"/>
            </a:endParaRPr>
          </a:p>
        </p:txBody>
      </p:sp>
      <p:sp>
        <p:nvSpPr>
          <p:cNvPr id="55" name="Flowchart: Magnetic Disk 54"/>
          <p:cNvSpPr/>
          <p:nvPr/>
        </p:nvSpPr>
        <p:spPr>
          <a:xfrm>
            <a:off x="3754771" y="1595640"/>
            <a:ext cx="1233440" cy="1066868"/>
          </a:xfrm>
          <a:prstGeom prst="flowChartMagneticDisk">
            <a:avLst/>
          </a:prstGeom>
          <a:noFill/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Calibri" panose="020F0502020204030204" pitchFamily="34" charset="0"/>
              <a:ea typeface="Times New Roman"/>
              <a:cs typeface="Times New Roman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Vital statistics data recorded in MMRIA</a:t>
            </a:r>
            <a:endParaRPr lang="en-US" sz="12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5734" y="526518"/>
            <a:ext cx="2913321" cy="5905725"/>
          </a:xfrm>
          <a:prstGeom prst="rect">
            <a:avLst/>
          </a:prstGeom>
          <a:noFill/>
          <a:ln w="285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33702" y="754915"/>
            <a:ext cx="2568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Identification of Deaths</a:t>
            </a:r>
            <a:endParaRPr lang="en-US" dirty="0"/>
          </a:p>
        </p:txBody>
      </p:sp>
      <p:sp>
        <p:nvSpPr>
          <p:cNvPr id="6" name="Right Arrow 5"/>
          <p:cNvSpPr/>
          <p:nvPr/>
        </p:nvSpPr>
        <p:spPr>
          <a:xfrm>
            <a:off x="4976876" y="1340765"/>
            <a:ext cx="667124" cy="5747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ight Arrow 58"/>
          <p:cNvSpPr/>
          <p:nvPr/>
        </p:nvSpPr>
        <p:spPr>
          <a:xfrm>
            <a:off x="4976876" y="2342626"/>
            <a:ext cx="667124" cy="5747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6311216" y="3013928"/>
            <a:ext cx="437486" cy="589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Down Arrow 59"/>
          <p:cNvSpPr/>
          <p:nvPr/>
        </p:nvSpPr>
        <p:spPr>
          <a:xfrm>
            <a:off x="6311216" y="5236353"/>
            <a:ext cx="437486" cy="589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Right Arrow 61"/>
          <p:cNvSpPr/>
          <p:nvPr/>
        </p:nvSpPr>
        <p:spPr>
          <a:xfrm>
            <a:off x="7366328" y="6045832"/>
            <a:ext cx="806570" cy="5747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Right Arrow 62"/>
          <p:cNvSpPr/>
          <p:nvPr/>
        </p:nvSpPr>
        <p:spPr>
          <a:xfrm>
            <a:off x="3030832" y="1841695"/>
            <a:ext cx="667124" cy="5747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4" name="Right Arrow 63"/>
          <p:cNvSpPr/>
          <p:nvPr/>
        </p:nvSpPr>
        <p:spPr>
          <a:xfrm>
            <a:off x="7265381" y="962117"/>
            <a:ext cx="907517" cy="5747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Down Arrow 64"/>
          <p:cNvSpPr/>
          <p:nvPr/>
        </p:nvSpPr>
        <p:spPr>
          <a:xfrm rot="10800000">
            <a:off x="8815867" y="5423621"/>
            <a:ext cx="437486" cy="589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Down Arrow 66"/>
          <p:cNvSpPr/>
          <p:nvPr/>
        </p:nvSpPr>
        <p:spPr>
          <a:xfrm rot="10800000">
            <a:off x="8815867" y="3056102"/>
            <a:ext cx="437486" cy="589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Down Arrow 67"/>
          <p:cNvSpPr/>
          <p:nvPr/>
        </p:nvSpPr>
        <p:spPr>
          <a:xfrm rot="10800000">
            <a:off x="8815867" y="1539766"/>
            <a:ext cx="437486" cy="58930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Flowchart: Magnetic Disk 73"/>
          <p:cNvSpPr/>
          <p:nvPr/>
        </p:nvSpPr>
        <p:spPr>
          <a:xfrm>
            <a:off x="5733540" y="3645409"/>
            <a:ext cx="1632788" cy="1548770"/>
          </a:xfrm>
          <a:prstGeom prst="flowChartMagneticDisk">
            <a:avLst/>
          </a:prstGeom>
          <a:noFill/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Abstractors </a:t>
            </a:r>
          </a:p>
          <a:p>
            <a:pPr algn="ctr">
              <a:lnSpc>
                <a:spcPct val="115000"/>
              </a:lnSpc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Enter Case Information and Develop Case Narrative in MMRIA</a:t>
            </a:r>
            <a:endParaRPr lang="en-US" sz="12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75" name="Flowchart: Document 74"/>
          <p:cNvSpPr/>
          <p:nvPr/>
        </p:nvSpPr>
        <p:spPr>
          <a:xfrm>
            <a:off x="5086812" y="5924109"/>
            <a:ext cx="2289401" cy="847797"/>
          </a:xfrm>
          <a:prstGeom prst="flowChartDocument">
            <a:avLst/>
          </a:prstGeom>
          <a:noFill/>
          <a:ln w="28575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n-US" sz="1200" dirty="0">
                <a:solidFill>
                  <a:srgbClr val="000000"/>
                </a:solidFill>
                <a:latin typeface="Calibri" panose="020F0502020204030204" pitchFamily="34" charset="0"/>
                <a:ea typeface="Times New Roman"/>
                <a:cs typeface="Times New Roman"/>
              </a:rPr>
              <a:t>Abstractor, Coordinator and Chair Review Case  Information and Narrative for Completeness</a:t>
            </a:r>
            <a:endParaRPr lang="en-US" sz="1200" dirty="0">
              <a:latin typeface="Calibri" panose="020F0502020204030204" pitchFamily="34" charset="0"/>
              <a:ea typeface="Times New Roman"/>
              <a:cs typeface="Times New Roman"/>
            </a:endParaRPr>
          </a:p>
        </p:txBody>
      </p:sp>
      <p:sp>
        <p:nvSpPr>
          <p:cNvPr id="76" name="Right Arrow 75"/>
          <p:cNvSpPr/>
          <p:nvPr/>
        </p:nvSpPr>
        <p:spPr>
          <a:xfrm>
            <a:off x="9584420" y="825554"/>
            <a:ext cx="667124" cy="57475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4203889" y="149170"/>
            <a:ext cx="40510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APPENDIX XX: Data Flows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96185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2482</TotalTime>
  <Words>123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Centers for Disease Control and Prevention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Zaharatos, Julie (CDC/ONDIEH/NCCDPHP) (CTR)</dc:creator>
  <cp:lastModifiedBy>Patel, Deesha (CDC/DDID/NCHHSTP/DHPIRS)</cp:lastModifiedBy>
  <cp:revision>65</cp:revision>
  <dcterms:created xsi:type="dcterms:W3CDTF">2016-11-09T20:44:08Z</dcterms:created>
  <dcterms:modified xsi:type="dcterms:W3CDTF">2019-05-01T15:14:46Z</dcterms:modified>
</cp:coreProperties>
</file>