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9" r:id="rId5"/>
    <p:sldId id="270" r:id="rId6"/>
    <p:sldId id="265" r:id="rId7"/>
    <p:sldId id="266"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89B0A-DF02-45B1-A9BC-60547D54F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83649F-3919-4D2B-977C-E52D6DEED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08E01-31DF-48D3-8F32-904507B9C8E8}"/>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5" name="Footer Placeholder 4">
            <a:extLst>
              <a:ext uri="{FF2B5EF4-FFF2-40B4-BE49-F238E27FC236}">
                <a16:creationId xmlns:a16="http://schemas.microsoft.com/office/drawing/2014/main" id="{566FA648-AD5E-41A3-8201-9C6280A8A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E513D-3D27-459E-A5A4-CAB713F2755D}"/>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3620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ECB6-8DC0-4D40-B855-D147085C01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47F6A7-B644-4A1B-B0DF-3DB329CE3C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07DAF-E602-4F4C-BA52-3BB124655095}"/>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5" name="Footer Placeholder 4">
            <a:extLst>
              <a:ext uri="{FF2B5EF4-FFF2-40B4-BE49-F238E27FC236}">
                <a16:creationId xmlns:a16="http://schemas.microsoft.com/office/drawing/2014/main" id="{12DDDA71-AD1B-4249-A237-2BB46084B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3D90E-B63F-4417-B491-4DE2D210E492}"/>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8409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529746-F28A-4D09-91EE-592B3A121D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B32C9E-7FCE-4005-ACE6-94D0CA51DE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8EEEE2-31C9-4F53-9D92-0B6E87040C82}"/>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5" name="Footer Placeholder 4">
            <a:extLst>
              <a:ext uri="{FF2B5EF4-FFF2-40B4-BE49-F238E27FC236}">
                <a16:creationId xmlns:a16="http://schemas.microsoft.com/office/drawing/2014/main" id="{C7B5FFF0-D474-4BED-AE1B-C354F5CBD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9D75A-C7FB-44D4-8D8A-70D439C9AD25}"/>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63530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94C7-44AE-466A-8DFD-A480B723E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50D7D-562D-4818-BEC7-894C1DADD1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FFAAA-339C-4704-9CBD-2A27EDB644FE}"/>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5" name="Footer Placeholder 4">
            <a:extLst>
              <a:ext uri="{FF2B5EF4-FFF2-40B4-BE49-F238E27FC236}">
                <a16:creationId xmlns:a16="http://schemas.microsoft.com/office/drawing/2014/main" id="{2D642117-2B70-4AD0-86FA-2E3BB2BA5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E5833-0F41-44CD-8148-7869CC5EFA33}"/>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15499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7082-973B-47BB-9EC4-F19C7D199C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CD71DC-673D-4A3B-AB78-8B552AB771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41AA10-2D48-476C-9768-30EDA947787A}"/>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5" name="Footer Placeholder 4">
            <a:extLst>
              <a:ext uri="{FF2B5EF4-FFF2-40B4-BE49-F238E27FC236}">
                <a16:creationId xmlns:a16="http://schemas.microsoft.com/office/drawing/2014/main" id="{FE27F460-575C-444E-ABB8-CCBDBBD0F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4A7AA-4ABD-4165-B279-117F26576E9D}"/>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62727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6C76-E915-441B-942A-8D32E2BD0A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EEAD0-0A46-480C-805C-2A89D3D5C0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761DA9-AD6E-45AC-A44D-D00A884246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A3B68-55FD-46E1-B269-6483396EBDE5}"/>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6" name="Footer Placeholder 5">
            <a:extLst>
              <a:ext uri="{FF2B5EF4-FFF2-40B4-BE49-F238E27FC236}">
                <a16:creationId xmlns:a16="http://schemas.microsoft.com/office/drawing/2014/main" id="{EB101AF7-E023-401E-9492-9FE45A469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0939A-866B-4E37-B1B9-F7516DC1611F}"/>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99540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E3261-C2BE-4105-8E68-37F4CBE668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A511D-2DD2-4D52-B3EC-D41A1D5155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43F134-CBF6-48D2-AE9A-52619B8203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14E463-9DD9-4714-870F-2444F4FD6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A2D18-3409-4D4A-AB21-0B177F339B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79AE0E-4EDE-40C3-878E-A8ECA83F9030}"/>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8" name="Footer Placeholder 7">
            <a:extLst>
              <a:ext uri="{FF2B5EF4-FFF2-40B4-BE49-F238E27FC236}">
                <a16:creationId xmlns:a16="http://schemas.microsoft.com/office/drawing/2014/main" id="{5063C085-6C1D-4CE0-A12A-7D0C46F1AE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8EDF85-C57A-4B91-B1F3-529A64C86626}"/>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60315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FC9E-C9FC-4826-9A03-D1AD9E524F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85E122-C692-4AAF-8061-DED9FB43C260}"/>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4" name="Footer Placeholder 3">
            <a:extLst>
              <a:ext uri="{FF2B5EF4-FFF2-40B4-BE49-F238E27FC236}">
                <a16:creationId xmlns:a16="http://schemas.microsoft.com/office/drawing/2014/main" id="{9A75751F-EA10-4625-A69A-1F3FE266EF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8AD2DD-8962-4428-A298-2E771601BD68}"/>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178995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DEA244-7AC9-45E5-9913-3F7455A9AF6F}"/>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3" name="Footer Placeholder 2">
            <a:extLst>
              <a:ext uri="{FF2B5EF4-FFF2-40B4-BE49-F238E27FC236}">
                <a16:creationId xmlns:a16="http://schemas.microsoft.com/office/drawing/2014/main" id="{E4DBF1EE-594B-4277-AD44-592090A48D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65919E-D269-4BB8-8263-CCBAC13DA26C}"/>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360570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3286-E319-4C93-BCDF-BC7F7F18B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C7CDFA-85CC-4B47-A4CD-737D52920F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5A33BE-F272-4287-B77E-63B912EBD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02C449-2B0C-4B14-9986-310FFA0E3E25}"/>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6" name="Footer Placeholder 5">
            <a:extLst>
              <a:ext uri="{FF2B5EF4-FFF2-40B4-BE49-F238E27FC236}">
                <a16:creationId xmlns:a16="http://schemas.microsoft.com/office/drawing/2014/main" id="{5FCB0F17-DF4A-4344-9D90-382E01CA7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A7F89C-5505-4BDF-933B-E584832B654E}"/>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295277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615D-E816-4772-9291-D786A19AE8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73111C-A5AF-4334-9E20-015D5A3AA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DDAF23-56BC-4E9B-B5E4-E7773C1E5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C3C6A-5715-4375-9323-84962D6CE629}"/>
              </a:ext>
            </a:extLst>
          </p:cNvPr>
          <p:cNvSpPr>
            <a:spLocks noGrp="1"/>
          </p:cNvSpPr>
          <p:nvPr>
            <p:ph type="dt" sz="half" idx="10"/>
          </p:nvPr>
        </p:nvSpPr>
        <p:spPr/>
        <p:txBody>
          <a:bodyPr/>
          <a:lstStyle/>
          <a:p>
            <a:fld id="{0D512166-CB3E-4C26-AD5E-2B0756DC9E10}" type="datetimeFigureOut">
              <a:rPr lang="en-US" smtClean="0"/>
              <a:t>1/31/2020</a:t>
            </a:fld>
            <a:endParaRPr lang="en-US"/>
          </a:p>
        </p:txBody>
      </p:sp>
      <p:sp>
        <p:nvSpPr>
          <p:cNvPr id="6" name="Footer Placeholder 5">
            <a:extLst>
              <a:ext uri="{FF2B5EF4-FFF2-40B4-BE49-F238E27FC236}">
                <a16:creationId xmlns:a16="http://schemas.microsoft.com/office/drawing/2014/main" id="{E364B5A7-0DE7-48AE-869A-AE3FC1FC3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263D4-CBE7-4867-AF8C-6CBEAEDCA535}"/>
              </a:ext>
            </a:extLst>
          </p:cNvPr>
          <p:cNvSpPr>
            <a:spLocks noGrp="1"/>
          </p:cNvSpPr>
          <p:nvPr>
            <p:ph type="sldNum" sz="quarter" idx="12"/>
          </p:nvPr>
        </p:nvSpPr>
        <p:spPr/>
        <p:txBody>
          <a:bodyPr/>
          <a:lstStyle/>
          <a:p>
            <a:fld id="{6B44708F-64BB-4D80-B8C1-21D5CBC9D4E4}" type="slidenum">
              <a:rPr lang="en-US" smtClean="0"/>
              <a:t>‹#›</a:t>
            </a:fld>
            <a:endParaRPr lang="en-US"/>
          </a:p>
        </p:txBody>
      </p:sp>
    </p:spTree>
    <p:extLst>
      <p:ext uri="{BB962C8B-B14F-4D97-AF65-F5344CB8AC3E}">
        <p14:creationId xmlns:p14="http://schemas.microsoft.com/office/powerpoint/2010/main" val="129435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40515-A238-4D03-9199-AF3D972B4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AA47B9-4ED9-411A-A75F-4D759C1400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D2F43-D5B4-4843-88AD-5C95C5D0A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12166-CB3E-4C26-AD5E-2B0756DC9E10}" type="datetimeFigureOut">
              <a:rPr lang="en-US" smtClean="0"/>
              <a:t>1/31/2020</a:t>
            </a:fld>
            <a:endParaRPr lang="en-US"/>
          </a:p>
        </p:txBody>
      </p:sp>
      <p:sp>
        <p:nvSpPr>
          <p:cNvPr id="5" name="Footer Placeholder 4">
            <a:extLst>
              <a:ext uri="{FF2B5EF4-FFF2-40B4-BE49-F238E27FC236}">
                <a16:creationId xmlns:a16="http://schemas.microsoft.com/office/drawing/2014/main" id="{0A9B8B39-B7A9-42A6-A91A-E772CCECE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AA2A77-64C9-4639-AA93-1DEDD7A33B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4708F-64BB-4D80-B8C1-21D5CBC9D4E4}" type="slidenum">
              <a:rPr lang="en-US" smtClean="0"/>
              <a:t>‹#›</a:t>
            </a:fld>
            <a:endParaRPr lang="en-US"/>
          </a:p>
        </p:txBody>
      </p:sp>
    </p:spTree>
    <p:extLst>
      <p:ext uri="{BB962C8B-B14F-4D97-AF65-F5344CB8AC3E}">
        <p14:creationId xmlns:p14="http://schemas.microsoft.com/office/powerpoint/2010/main" val="2216114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2E59EA-7F6C-4B73-A66F-3009EB0F984B}"/>
              </a:ext>
            </a:extLst>
          </p:cNvPr>
          <p:cNvPicPr>
            <a:picLocks noChangeAspect="1"/>
          </p:cNvPicPr>
          <p:nvPr/>
        </p:nvPicPr>
        <p:blipFill>
          <a:blip r:embed="rId2"/>
          <a:stretch>
            <a:fillRect/>
          </a:stretch>
        </p:blipFill>
        <p:spPr>
          <a:xfrm>
            <a:off x="375871" y="1690688"/>
            <a:ext cx="5629275" cy="4967286"/>
          </a:xfrm>
          <a:prstGeom prst="rect">
            <a:avLst/>
          </a:prstGeom>
        </p:spPr>
      </p:pic>
      <p:sp>
        <p:nvSpPr>
          <p:cNvPr id="5" name="Title 4">
            <a:extLst>
              <a:ext uri="{FF2B5EF4-FFF2-40B4-BE49-F238E27FC236}">
                <a16:creationId xmlns:a16="http://schemas.microsoft.com/office/drawing/2014/main" id="{666F4034-62CB-4343-8C12-15831F4E6885}"/>
              </a:ext>
            </a:extLst>
          </p:cNvPr>
          <p:cNvSpPr>
            <a:spLocks noGrp="1"/>
          </p:cNvSpPr>
          <p:nvPr>
            <p:ph type="title"/>
          </p:nvPr>
        </p:nvSpPr>
        <p:spPr/>
        <p:txBody>
          <a:bodyPr/>
          <a:lstStyle/>
          <a:p>
            <a:pPr algn="ctr"/>
            <a:r>
              <a:rPr lang="en-US" dirty="0"/>
              <a:t>Log In to HOMES.mil</a:t>
            </a:r>
          </a:p>
        </p:txBody>
      </p:sp>
      <p:sp>
        <p:nvSpPr>
          <p:cNvPr id="7" name="Rectangle 6">
            <a:extLst>
              <a:ext uri="{FF2B5EF4-FFF2-40B4-BE49-F238E27FC236}">
                <a16:creationId xmlns:a16="http://schemas.microsoft.com/office/drawing/2014/main" id="{0FE2E1E5-DA50-45C7-B679-774C09CD482F}"/>
              </a:ext>
            </a:extLst>
          </p:cNvPr>
          <p:cNvSpPr/>
          <p:nvPr/>
        </p:nvSpPr>
        <p:spPr>
          <a:xfrm>
            <a:off x="6096000" y="1690688"/>
            <a:ext cx="1819275" cy="1861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LOG IN to be directed to LOGIN.GOV landing page</a:t>
            </a:r>
          </a:p>
        </p:txBody>
      </p:sp>
      <p:pic>
        <p:nvPicPr>
          <p:cNvPr id="8" name="Picture 7">
            <a:extLst>
              <a:ext uri="{FF2B5EF4-FFF2-40B4-BE49-F238E27FC236}">
                <a16:creationId xmlns:a16="http://schemas.microsoft.com/office/drawing/2014/main" id="{E405C467-5E11-448D-8483-11EAF1628039}"/>
              </a:ext>
            </a:extLst>
          </p:cNvPr>
          <p:cNvPicPr>
            <a:picLocks noChangeAspect="1"/>
          </p:cNvPicPr>
          <p:nvPr/>
        </p:nvPicPr>
        <p:blipFill>
          <a:blip r:embed="rId3"/>
          <a:stretch>
            <a:fillRect/>
          </a:stretch>
        </p:blipFill>
        <p:spPr>
          <a:xfrm>
            <a:off x="7798160" y="1525589"/>
            <a:ext cx="4210572" cy="4967286"/>
          </a:xfrm>
          <a:prstGeom prst="rect">
            <a:avLst/>
          </a:prstGeom>
        </p:spPr>
      </p:pic>
    </p:spTree>
    <p:extLst>
      <p:ext uri="{BB962C8B-B14F-4D97-AF65-F5344CB8AC3E}">
        <p14:creationId xmlns:p14="http://schemas.microsoft.com/office/powerpoint/2010/main" val="217115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6F4034-62CB-4343-8C12-15831F4E6885}"/>
              </a:ext>
            </a:extLst>
          </p:cNvPr>
          <p:cNvSpPr>
            <a:spLocks noGrp="1"/>
          </p:cNvSpPr>
          <p:nvPr>
            <p:ph type="title"/>
          </p:nvPr>
        </p:nvSpPr>
        <p:spPr/>
        <p:txBody>
          <a:bodyPr/>
          <a:lstStyle/>
          <a:p>
            <a:pPr algn="ctr"/>
            <a:r>
              <a:rPr lang="en-US" dirty="0"/>
              <a:t>Service Member Landing Page</a:t>
            </a:r>
          </a:p>
        </p:txBody>
      </p:sp>
      <p:sp>
        <p:nvSpPr>
          <p:cNvPr id="3" name="Rectangle 2">
            <a:extLst>
              <a:ext uri="{FF2B5EF4-FFF2-40B4-BE49-F238E27FC236}">
                <a16:creationId xmlns:a16="http://schemas.microsoft.com/office/drawing/2014/main" id="{8FA1CC38-19A0-4E2D-918D-C236327A3A29}"/>
              </a:ext>
            </a:extLst>
          </p:cNvPr>
          <p:cNvSpPr/>
          <p:nvPr/>
        </p:nvSpPr>
        <p:spPr>
          <a:xfrm>
            <a:off x="9425354" y="2022231"/>
            <a:ext cx="1928446" cy="3975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OMB Control </a:t>
            </a:r>
            <a:r>
              <a:rPr lang="en-US" dirty="0" smtClean="0"/>
              <a:t>Number, OMB Expiration </a:t>
            </a:r>
            <a:r>
              <a:rPr lang="en-US" dirty="0"/>
              <a:t>Date </a:t>
            </a:r>
            <a:r>
              <a:rPr lang="en-US" dirty="0" smtClean="0"/>
              <a:t>Agency Disclosure Statement and Privacy Statement are located on this page. Full Disclosure Statement is on slide </a:t>
            </a:r>
            <a:r>
              <a:rPr lang="en-US" dirty="0"/>
              <a:t>6</a:t>
            </a:r>
            <a:r>
              <a:rPr lang="en-US" dirty="0" smtClean="0"/>
              <a:t> </a:t>
            </a:r>
            <a:r>
              <a:rPr lang="en-US" dirty="0" smtClean="0"/>
              <a:t>and PAS on slide </a:t>
            </a:r>
            <a:r>
              <a:rPr lang="en-US" dirty="0"/>
              <a:t>8</a:t>
            </a:r>
            <a:endParaRPr lang="en-US" dirty="0"/>
          </a:p>
        </p:txBody>
      </p:sp>
      <p:pic>
        <p:nvPicPr>
          <p:cNvPr id="2" name="Picture 1"/>
          <p:cNvPicPr>
            <a:picLocks noChangeAspect="1"/>
          </p:cNvPicPr>
          <p:nvPr/>
        </p:nvPicPr>
        <p:blipFill>
          <a:blip r:embed="rId2"/>
          <a:stretch>
            <a:fillRect/>
          </a:stretch>
        </p:blipFill>
        <p:spPr>
          <a:xfrm>
            <a:off x="1637180" y="2247900"/>
            <a:ext cx="7277100" cy="3276600"/>
          </a:xfrm>
          <a:prstGeom prst="rect">
            <a:avLst/>
          </a:prstGeom>
        </p:spPr>
      </p:pic>
    </p:spTree>
    <p:extLst>
      <p:ext uri="{BB962C8B-B14F-4D97-AF65-F5344CB8AC3E}">
        <p14:creationId xmlns:p14="http://schemas.microsoft.com/office/powerpoint/2010/main" val="91172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6F4034-62CB-4343-8C12-15831F4E6885}"/>
              </a:ext>
            </a:extLst>
          </p:cNvPr>
          <p:cNvSpPr>
            <a:spLocks noGrp="1"/>
          </p:cNvSpPr>
          <p:nvPr>
            <p:ph type="title"/>
          </p:nvPr>
        </p:nvSpPr>
        <p:spPr>
          <a:xfrm>
            <a:off x="838200" y="365125"/>
            <a:ext cx="10901082" cy="1325563"/>
          </a:xfrm>
        </p:spPr>
        <p:txBody>
          <a:bodyPr/>
          <a:lstStyle/>
          <a:p>
            <a:pPr algn="ctr"/>
            <a:r>
              <a:rPr lang="en-US" dirty="0" smtClean="0"/>
              <a:t>Property Manager </a:t>
            </a:r>
            <a:r>
              <a:rPr lang="en-US" dirty="0"/>
              <a:t>Landing </a:t>
            </a:r>
            <a:r>
              <a:rPr lang="en-US" dirty="0" smtClean="0"/>
              <a:t>Page/Register Page</a:t>
            </a:r>
            <a:endParaRPr lang="en-US" dirty="0"/>
          </a:p>
        </p:txBody>
      </p:sp>
      <p:sp>
        <p:nvSpPr>
          <p:cNvPr id="6" name="Rectangle 5">
            <a:extLst>
              <a:ext uri="{FF2B5EF4-FFF2-40B4-BE49-F238E27FC236}">
                <a16:creationId xmlns:a16="http://schemas.microsoft.com/office/drawing/2014/main" id="{8FA1CC38-19A0-4E2D-918D-C236327A3A29}"/>
              </a:ext>
            </a:extLst>
          </p:cNvPr>
          <p:cNvSpPr/>
          <p:nvPr/>
        </p:nvSpPr>
        <p:spPr>
          <a:xfrm>
            <a:off x="9425354" y="2022231"/>
            <a:ext cx="1928446" cy="3975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OMB Control </a:t>
            </a:r>
            <a:r>
              <a:rPr lang="en-US" dirty="0" smtClean="0"/>
              <a:t>Number, OMB Expiration </a:t>
            </a:r>
            <a:r>
              <a:rPr lang="en-US" dirty="0"/>
              <a:t>Date </a:t>
            </a:r>
            <a:r>
              <a:rPr lang="en-US" dirty="0" smtClean="0"/>
              <a:t>Agency Disclosure Statement and Privacy Statement are located on this page. Full Disclosure Statement is on slide </a:t>
            </a:r>
            <a:r>
              <a:rPr lang="en-US" dirty="0"/>
              <a:t>6</a:t>
            </a:r>
            <a:r>
              <a:rPr lang="en-US" dirty="0" smtClean="0"/>
              <a:t> </a:t>
            </a:r>
            <a:r>
              <a:rPr lang="en-US" dirty="0" smtClean="0"/>
              <a:t>and PAS on slide </a:t>
            </a:r>
            <a:r>
              <a:rPr lang="en-US" dirty="0" smtClean="0"/>
              <a:t>8</a:t>
            </a:r>
            <a:endParaRPr lang="en-US" dirty="0"/>
          </a:p>
        </p:txBody>
      </p:sp>
      <p:pic>
        <p:nvPicPr>
          <p:cNvPr id="3" name="Picture 2"/>
          <p:cNvPicPr>
            <a:picLocks noChangeAspect="1"/>
          </p:cNvPicPr>
          <p:nvPr/>
        </p:nvPicPr>
        <p:blipFill>
          <a:blip r:embed="rId2"/>
          <a:stretch>
            <a:fillRect/>
          </a:stretch>
        </p:blipFill>
        <p:spPr>
          <a:xfrm>
            <a:off x="1564341" y="1571409"/>
            <a:ext cx="7315200" cy="4876800"/>
          </a:xfrm>
          <a:prstGeom prst="rect">
            <a:avLst/>
          </a:prstGeom>
        </p:spPr>
      </p:pic>
    </p:spTree>
    <p:extLst>
      <p:ext uri="{BB962C8B-B14F-4D97-AF65-F5344CB8AC3E}">
        <p14:creationId xmlns:p14="http://schemas.microsoft.com/office/powerpoint/2010/main" val="75196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Property Listing Page</a:t>
            </a:r>
            <a:endParaRPr lang="en-US" dirty="0"/>
          </a:p>
        </p:txBody>
      </p:sp>
      <p:pic>
        <p:nvPicPr>
          <p:cNvPr id="4" name="Picture 3"/>
          <p:cNvPicPr>
            <a:picLocks noChangeAspect="1"/>
          </p:cNvPicPr>
          <p:nvPr/>
        </p:nvPicPr>
        <p:blipFill>
          <a:blip r:embed="rId2"/>
          <a:stretch>
            <a:fillRect/>
          </a:stretch>
        </p:blipFill>
        <p:spPr>
          <a:xfrm>
            <a:off x="838200" y="1481418"/>
            <a:ext cx="9963150" cy="4648200"/>
          </a:xfrm>
          <a:prstGeom prst="rect">
            <a:avLst/>
          </a:prstGeom>
        </p:spPr>
      </p:pic>
    </p:spTree>
    <p:extLst>
      <p:ext uri="{BB962C8B-B14F-4D97-AF65-F5344CB8AC3E}">
        <p14:creationId xmlns:p14="http://schemas.microsoft.com/office/powerpoint/2010/main" val="9196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Property Listing Page Cont. </a:t>
            </a:r>
            <a:endParaRPr lang="en-US" dirty="0"/>
          </a:p>
        </p:txBody>
      </p:sp>
      <p:pic>
        <p:nvPicPr>
          <p:cNvPr id="3" name="Picture 2"/>
          <p:cNvPicPr>
            <a:picLocks noChangeAspect="1"/>
          </p:cNvPicPr>
          <p:nvPr/>
        </p:nvPicPr>
        <p:blipFill>
          <a:blip r:embed="rId2"/>
          <a:stretch>
            <a:fillRect/>
          </a:stretch>
        </p:blipFill>
        <p:spPr>
          <a:xfrm>
            <a:off x="938212" y="1479176"/>
            <a:ext cx="9858375" cy="5056094"/>
          </a:xfrm>
          <a:prstGeom prst="rect">
            <a:avLst/>
          </a:prstGeom>
        </p:spPr>
      </p:pic>
    </p:spTree>
    <p:extLst>
      <p:ext uri="{BB962C8B-B14F-4D97-AF65-F5344CB8AC3E}">
        <p14:creationId xmlns:p14="http://schemas.microsoft.com/office/powerpoint/2010/main" val="132835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Disclosure Statement</a:t>
            </a:r>
            <a:endParaRPr lang="en-US" dirty="0"/>
          </a:p>
        </p:txBody>
      </p:sp>
      <p:sp>
        <p:nvSpPr>
          <p:cNvPr id="9" name="Rectangle 8">
            <a:extLst>
              <a:ext uri="{FF2B5EF4-FFF2-40B4-BE49-F238E27FC236}">
                <a16:creationId xmlns:a16="http://schemas.microsoft.com/office/drawing/2014/main" id="{8FA1CC38-19A0-4E2D-918D-C236327A3A29}"/>
              </a:ext>
            </a:extLst>
          </p:cNvPr>
          <p:cNvSpPr/>
          <p:nvPr/>
        </p:nvSpPr>
        <p:spPr>
          <a:xfrm>
            <a:off x="9425354" y="2022231"/>
            <a:ext cx="1928446" cy="3975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OMB Control </a:t>
            </a:r>
            <a:r>
              <a:rPr lang="en-US" dirty="0" smtClean="0"/>
              <a:t>Number and OMB Expiration Date are located on top of page as noted on slide </a:t>
            </a:r>
            <a:r>
              <a:rPr lang="en-US" dirty="0" smtClean="0"/>
              <a:t>2 and 3</a:t>
            </a:r>
            <a:endParaRPr lang="en-US" dirty="0"/>
          </a:p>
        </p:txBody>
      </p:sp>
      <p:sp>
        <p:nvSpPr>
          <p:cNvPr id="10" name="Rectangle 9"/>
          <p:cNvSpPr/>
          <p:nvPr/>
        </p:nvSpPr>
        <p:spPr>
          <a:xfrm>
            <a:off x="443753" y="3455894"/>
            <a:ext cx="7772399" cy="3354765"/>
          </a:xfrm>
          <a:prstGeom prst="rect">
            <a:avLst/>
          </a:prstGeom>
        </p:spPr>
        <p:txBody>
          <a:bodyPr wrap="square">
            <a:spAutoFit/>
          </a:bodyPr>
          <a:lstStyle/>
          <a:p>
            <a:r>
              <a:rPr lang="en-US" b="1" dirty="0" smtClean="0">
                <a:solidFill>
                  <a:srgbClr val="000000"/>
                </a:solidFill>
                <a:latin typeface="Arial" panose="020B0604020202020204" pitchFamily="34" charset="0"/>
              </a:rPr>
              <a:t>Copy and Paste of Statement:</a:t>
            </a:r>
          </a:p>
          <a:p>
            <a:r>
              <a:rPr lang="en-US" b="1" dirty="0" smtClean="0">
                <a:solidFill>
                  <a:srgbClr val="000000"/>
                </a:solidFill>
                <a:latin typeface="Arial" panose="020B0604020202020204" pitchFamily="34" charset="0"/>
              </a:rPr>
              <a:t>AGENCY </a:t>
            </a:r>
            <a:r>
              <a:rPr lang="en-US" b="1" dirty="0">
                <a:solidFill>
                  <a:srgbClr val="000000"/>
                </a:solidFill>
                <a:latin typeface="Arial" panose="020B0604020202020204" pitchFamily="34" charset="0"/>
              </a:rPr>
              <a:t>DISCLOSURE STATEMENT</a:t>
            </a:r>
            <a:endParaRPr lang="en-US" dirty="0">
              <a:solidFill>
                <a:srgbClr val="000000"/>
              </a:solidFill>
              <a:latin typeface="Arial" panose="020B0604020202020204" pitchFamily="34" charset="0"/>
            </a:endParaRPr>
          </a:p>
          <a:p>
            <a:endParaRPr lang="en-US" sz="1400" dirty="0" smtClean="0">
              <a:solidFill>
                <a:srgbClr val="000000"/>
              </a:solidFill>
              <a:latin typeface="Arial" panose="020B0604020202020204" pitchFamily="34" charset="0"/>
            </a:endParaRPr>
          </a:p>
          <a:p>
            <a:r>
              <a:rPr lang="en-US" sz="1400" dirty="0" smtClean="0">
                <a:solidFill>
                  <a:srgbClr val="000000"/>
                </a:solidFill>
                <a:latin typeface="Arial" panose="020B0604020202020204" pitchFamily="34" charset="0"/>
              </a:rPr>
              <a:t>The </a:t>
            </a:r>
            <a:r>
              <a:rPr lang="en-US" sz="1400" dirty="0">
                <a:solidFill>
                  <a:srgbClr val="000000"/>
                </a:solidFill>
                <a:latin typeface="Arial" panose="020B0604020202020204" pitchFamily="34" charset="0"/>
              </a:rPr>
              <a:t>public reporting burden for this collection of information, OMB 0703-0066, is estimated to average 20 minutes per response, including the time for reviewing instructions, searching existing data sources, gathering and maintaining the data needed, and completing and reviewing the collection of information. Send comments regarding the burden estimate or burden reduction suggestions to the Department of Defense, Washington Headquarters Services, at whs.mc-alex.esd.mbx.dd-dod-information-collections@mail.mil. Respondents should be aware that notwithstanding any other provision of law, no person shall be subject to any penalty for failing to comply with a collection of information if it does not display a currently valid OMB control number.</a:t>
            </a:r>
          </a:p>
          <a:p>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endParaRPr lang="en-US" dirty="0"/>
          </a:p>
        </p:txBody>
      </p:sp>
      <p:pic>
        <p:nvPicPr>
          <p:cNvPr id="5" name="Picture 4"/>
          <p:cNvPicPr>
            <a:picLocks noChangeAspect="1"/>
          </p:cNvPicPr>
          <p:nvPr/>
        </p:nvPicPr>
        <p:blipFill>
          <a:blip r:embed="rId2"/>
          <a:stretch>
            <a:fillRect/>
          </a:stretch>
        </p:blipFill>
        <p:spPr>
          <a:xfrm>
            <a:off x="601195" y="1496965"/>
            <a:ext cx="8052209" cy="1784117"/>
          </a:xfrm>
          <a:prstGeom prst="rect">
            <a:avLst/>
          </a:prstGeom>
        </p:spPr>
      </p:pic>
    </p:spTree>
    <p:extLst>
      <p:ext uri="{BB962C8B-B14F-4D97-AF65-F5344CB8AC3E}">
        <p14:creationId xmlns:p14="http://schemas.microsoft.com/office/powerpoint/2010/main" val="84222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Statement</a:t>
            </a:r>
            <a:endParaRPr lang="en-US" dirty="0"/>
          </a:p>
        </p:txBody>
      </p:sp>
      <p:pic>
        <p:nvPicPr>
          <p:cNvPr id="3" name="Picture 2"/>
          <p:cNvPicPr>
            <a:picLocks noChangeAspect="1"/>
          </p:cNvPicPr>
          <p:nvPr/>
        </p:nvPicPr>
        <p:blipFill>
          <a:blip r:embed="rId2"/>
          <a:stretch>
            <a:fillRect/>
          </a:stretch>
        </p:blipFill>
        <p:spPr>
          <a:xfrm>
            <a:off x="2366682" y="1690688"/>
            <a:ext cx="6503334" cy="4635536"/>
          </a:xfrm>
          <a:prstGeom prst="rect">
            <a:avLst/>
          </a:prstGeom>
        </p:spPr>
      </p:pic>
    </p:spTree>
    <p:extLst>
      <p:ext uri="{BB962C8B-B14F-4D97-AF65-F5344CB8AC3E}">
        <p14:creationId xmlns:p14="http://schemas.microsoft.com/office/powerpoint/2010/main" val="719375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758" y="97304"/>
            <a:ext cx="10515600" cy="978462"/>
          </a:xfrm>
        </p:spPr>
        <p:txBody>
          <a:bodyPr/>
          <a:lstStyle/>
          <a:p>
            <a:r>
              <a:rPr lang="en-US" dirty="0" smtClean="0"/>
              <a:t>Full Privacy Statement</a:t>
            </a:r>
            <a:endParaRPr lang="en-US" dirty="0"/>
          </a:p>
        </p:txBody>
      </p:sp>
      <p:pic>
        <p:nvPicPr>
          <p:cNvPr id="6" name="Picture 5"/>
          <p:cNvPicPr>
            <a:picLocks noChangeAspect="1"/>
          </p:cNvPicPr>
          <p:nvPr/>
        </p:nvPicPr>
        <p:blipFill>
          <a:blip r:embed="rId2"/>
          <a:stretch>
            <a:fillRect/>
          </a:stretch>
        </p:blipFill>
        <p:spPr>
          <a:xfrm>
            <a:off x="378758" y="844643"/>
            <a:ext cx="7794812" cy="3007212"/>
          </a:xfrm>
          <a:prstGeom prst="rect">
            <a:avLst/>
          </a:prstGeom>
        </p:spPr>
      </p:pic>
      <p:sp>
        <p:nvSpPr>
          <p:cNvPr id="7" name="Rectangle 6"/>
          <p:cNvSpPr/>
          <p:nvPr/>
        </p:nvSpPr>
        <p:spPr>
          <a:xfrm>
            <a:off x="378758" y="4430078"/>
            <a:ext cx="11219330" cy="2192908"/>
          </a:xfrm>
          <a:prstGeom prst="rect">
            <a:avLst/>
          </a:prstGeom>
        </p:spPr>
        <p:txBody>
          <a:bodyPr wrap="square">
            <a:spAutoFit/>
          </a:bodyPr>
          <a:lstStyle/>
          <a:p>
            <a:r>
              <a:rPr lang="en-US" sz="1050" b="1" dirty="0" smtClean="0">
                <a:solidFill>
                  <a:srgbClr val="000000"/>
                </a:solidFill>
                <a:latin typeface="Arial" panose="020B0604020202020204" pitchFamily="34" charset="0"/>
              </a:rPr>
              <a:t>PRIVACY STATEMENT</a:t>
            </a:r>
            <a:endParaRPr lang="en-US" sz="1050" dirty="0" smtClean="0">
              <a:solidFill>
                <a:srgbClr val="000000"/>
              </a:solidFill>
              <a:latin typeface="Arial" panose="020B0604020202020204" pitchFamily="34" charset="0"/>
            </a:endParaRPr>
          </a:p>
          <a:p>
            <a:r>
              <a:rPr lang="en-US" sz="1050" dirty="0" smtClean="0">
                <a:solidFill>
                  <a:srgbClr val="000000"/>
                </a:solidFill>
                <a:latin typeface="Arial" panose="020B0604020202020204" pitchFamily="34" charset="0"/>
              </a:rPr>
              <a:t>AUTHORITY: 10 U.S.C. 5013, Secretary of the Navy; 10 U.S.C. 5041, Headquarters, Marine Corps; 10 U.S.C. 2831, Military Family Housing Management Account; DoD 4165.63-M, DoD Housing Management. SORN NM11101-1, DON Family and Unaccompanied Housing Program: https://dpcld.defense.gov/Portals/49/Documents/Privacy/SORNs/Navy/NM11101-1.pdf?ver=2018-10-26-094746-480</a:t>
            </a:r>
          </a:p>
          <a:p>
            <a:endParaRPr lang="en-US" sz="1050" dirty="0" smtClean="0">
              <a:solidFill>
                <a:srgbClr val="000000"/>
              </a:solidFill>
              <a:latin typeface="Arial" panose="020B0604020202020204" pitchFamily="34" charset="0"/>
            </a:endParaRPr>
          </a:p>
          <a:p>
            <a:r>
              <a:rPr lang="en-US" sz="1050" dirty="0" smtClean="0">
                <a:solidFill>
                  <a:srgbClr val="000000"/>
                </a:solidFill>
                <a:latin typeface="Arial" panose="020B0604020202020204" pitchFamily="34" charset="0"/>
              </a:rPr>
              <a:t>PRINCIPLE PURPOSE(S): To establish an account for individuals intending to list or search for available properties. To submit web based requests for Housing information from Military Housing Offices and Military Housing Privatization Partners.</a:t>
            </a:r>
          </a:p>
          <a:p>
            <a:endParaRPr lang="en-US" sz="1050" dirty="0" smtClean="0">
              <a:solidFill>
                <a:srgbClr val="000000"/>
              </a:solidFill>
              <a:latin typeface="Arial" panose="020B0604020202020204" pitchFamily="34" charset="0"/>
            </a:endParaRPr>
          </a:p>
          <a:p>
            <a:r>
              <a:rPr lang="en-US" sz="1050" dirty="0" smtClean="0">
                <a:solidFill>
                  <a:srgbClr val="000000"/>
                </a:solidFill>
                <a:latin typeface="Arial" panose="020B0604020202020204" pitchFamily="34" charset="0"/>
              </a:rPr>
              <a:t>ROUTINE USES: Used by HOMES and HEAT users to locate community rental housing and communicate with military housing offices to receive housing information and services. Used by housing office personnel to exchange communications, provide housing information and services, and if requested, share contact information and requests with Privatization Partners.</a:t>
            </a:r>
          </a:p>
          <a:p>
            <a:endParaRPr lang="en-US" sz="1050" dirty="0" smtClean="0">
              <a:solidFill>
                <a:srgbClr val="000000"/>
              </a:solidFill>
              <a:latin typeface="Arial" panose="020B0604020202020204" pitchFamily="34" charset="0"/>
            </a:endParaRPr>
          </a:p>
          <a:p>
            <a:r>
              <a:rPr lang="en-US" sz="1050" dirty="0" smtClean="0">
                <a:solidFill>
                  <a:srgbClr val="000000"/>
                </a:solidFill>
                <a:latin typeface="Arial" panose="020B0604020202020204" pitchFamily="34" charset="0"/>
              </a:rPr>
              <a:t>DISCLOSURE: Failure to provide information to create an account will result in the inability to save preferences and search information, to list rental properties on the web site and to receive support and services from housing offices.</a:t>
            </a:r>
            <a:endParaRPr lang="en-US" sz="1050" b="0" i="0" dirty="0">
              <a:solidFill>
                <a:srgbClr val="000000"/>
              </a:solidFill>
              <a:effectLst/>
              <a:latin typeface="Arial" panose="020B0604020202020204" pitchFamily="34" charset="0"/>
            </a:endParaRPr>
          </a:p>
        </p:txBody>
      </p:sp>
      <p:sp>
        <p:nvSpPr>
          <p:cNvPr id="8" name="TextBox 7"/>
          <p:cNvSpPr txBox="1"/>
          <p:nvPr/>
        </p:nvSpPr>
        <p:spPr>
          <a:xfrm>
            <a:off x="378758" y="4060746"/>
            <a:ext cx="2365263" cy="369332"/>
          </a:xfrm>
          <a:prstGeom prst="rect">
            <a:avLst/>
          </a:prstGeom>
          <a:noFill/>
        </p:spPr>
        <p:txBody>
          <a:bodyPr wrap="none" rtlCol="0">
            <a:spAutoFit/>
          </a:bodyPr>
          <a:lstStyle/>
          <a:p>
            <a:r>
              <a:rPr lang="en-US" b="1" dirty="0" smtClean="0"/>
              <a:t>Copy and Paste of PAS:</a:t>
            </a:r>
            <a:endParaRPr lang="en-US" b="1" dirty="0"/>
          </a:p>
        </p:txBody>
      </p:sp>
    </p:spTree>
    <p:extLst>
      <p:ext uri="{BB962C8B-B14F-4D97-AF65-F5344CB8AC3E}">
        <p14:creationId xmlns:p14="http://schemas.microsoft.com/office/powerpoint/2010/main" val="3183605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334</Words>
  <Application>Microsoft Office PowerPoint</Application>
  <PresentationFormat>Widescreen</PresentationFormat>
  <Paragraphs>26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Log In to HOMES.mil</vt:lpstr>
      <vt:lpstr>Service Member Landing Page</vt:lpstr>
      <vt:lpstr>Property Manager Landing Page/Register Page</vt:lpstr>
      <vt:lpstr>Add Property Listing Page</vt:lpstr>
      <vt:lpstr>Add Property Listing Page Cont. </vt:lpstr>
      <vt:lpstr>Agency Disclosure Statement</vt:lpstr>
      <vt:lpstr>Privacy Statement</vt:lpstr>
      <vt:lpstr>Full Privacy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 In to HOMES.mil</dc:title>
  <dc:creator>Jastej Mudahar</dc:creator>
  <cp:lastModifiedBy>Mudahar, Jastej CTR CNIC HQ, N93</cp:lastModifiedBy>
  <cp:revision>8</cp:revision>
  <dcterms:created xsi:type="dcterms:W3CDTF">2020-01-14T17:29:56Z</dcterms:created>
  <dcterms:modified xsi:type="dcterms:W3CDTF">2020-01-31T15:50:47Z</dcterms:modified>
</cp:coreProperties>
</file>