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51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837411-4E8E-4087-BB21-33887A900540}" type="datetimeFigureOut">
              <a:rPr lang="en-US" smtClean="0"/>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3279433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837411-4E8E-4087-BB21-33887A900540}" type="datetimeFigureOut">
              <a:rPr lang="en-US" smtClean="0"/>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1347722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837411-4E8E-4087-BB21-33887A900540}" type="datetimeFigureOut">
              <a:rPr lang="en-US" smtClean="0"/>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3832136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837411-4E8E-4087-BB21-33887A900540}" type="datetimeFigureOut">
              <a:rPr lang="en-US" smtClean="0"/>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4028963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1837411-4E8E-4087-BB21-33887A900540}" type="datetimeFigureOut">
              <a:rPr lang="en-US" smtClean="0"/>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768155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837411-4E8E-4087-BB21-33887A900540}" type="datetimeFigureOut">
              <a:rPr lang="en-US" smtClean="0"/>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430143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837411-4E8E-4087-BB21-33887A900540}" type="datetimeFigureOut">
              <a:rPr lang="en-US" smtClean="0"/>
              <a:t>3/4/2020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2572235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837411-4E8E-4087-BB21-33887A900540}" type="datetimeFigureOut">
              <a:rPr lang="en-US" smtClean="0"/>
              <a:t>3/4/2020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428127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837411-4E8E-4087-BB21-33887A900540}" type="datetimeFigureOut">
              <a:rPr lang="en-US" smtClean="0"/>
              <a:t>3/4/2020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292458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837411-4E8E-4087-BB21-33887A900540}" type="datetimeFigureOut">
              <a:rPr lang="en-US" smtClean="0"/>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1960730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837411-4E8E-4087-BB21-33887A900540}" type="datetimeFigureOut">
              <a:rPr lang="en-US" smtClean="0"/>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232576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837411-4E8E-4087-BB21-33887A900540}" type="datetimeFigureOut">
              <a:rPr lang="en-US" smtClean="0"/>
              <a:t>3/4/2020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35F164-D965-4BB1-BF69-DCA14B0C988A}" type="slidenum">
              <a:rPr lang="en-US" smtClean="0"/>
              <a:t>‹#›</a:t>
            </a:fld>
            <a:endParaRPr lang="en-US"/>
          </a:p>
        </p:txBody>
      </p:sp>
    </p:spTree>
    <p:extLst>
      <p:ext uri="{BB962C8B-B14F-4D97-AF65-F5344CB8AC3E}">
        <p14:creationId xmlns:p14="http://schemas.microsoft.com/office/powerpoint/2010/main" val="26551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hyperlink" Target="https://dpcld.defense.gov/Portals/49/Documents/Privacy/SORNs/Navy/NM11101-1.pdf?ver=2018-10-26-094746-48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344705" y="1005808"/>
            <a:ext cx="7378513" cy="5491641"/>
          </a:xfrm>
          <a:prstGeom prst="rect">
            <a:avLst/>
          </a:prstGeom>
        </p:spPr>
      </p:pic>
      <p:sp>
        <p:nvSpPr>
          <p:cNvPr id="6" name="Title 5"/>
          <p:cNvSpPr>
            <a:spLocks noGrp="1"/>
          </p:cNvSpPr>
          <p:nvPr>
            <p:ph type="title"/>
          </p:nvPr>
        </p:nvSpPr>
        <p:spPr>
          <a:xfrm>
            <a:off x="340659" y="0"/>
            <a:ext cx="10515600" cy="1325563"/>
          </a:xfrm>
        </p:spPr>
        <p:txBody>
          <a:bodyPr/>
          <a:lstStyle/>
          <a:p>
            <a:r>
              <a:rPr lang="en-US" dirty="0" smtClean="0"/>
              <a:t>HEAT Storyboard</a:t>
            </a:r>
            <a:endParaRPr lang="en-US" dirty="0"/>
          </a:p>
        </p:txBody>
      </p:sp>
      <p:sp>
        <p:nvSpPr>
          <p:cNvPr id="8" name="Rectangle 7"/>
          <p:cNvSpPr/>
          <p:nvPr/>
        </p:nvSpPr>
        <p:spPr>
          <a:xfrm>
            <a:off x="9251576" y="900953"/>
            <a:ext cx="2433918" cy="2272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Fill in all information and select CONTINUE</a:t>
            </a:r>
            <a:endParaRPr lang="en-US" dirty="0"/>
          </a:p>
        </p:txBody>
      </p:sp>
      <p:sp>
        <p:nvSpPr>
          <p:cNvPr id="2" name="Rectangle 1"/>
          <p:cNvSpPr/>
          <p:nvPr/>
        </p:nvSpPr>
        <p:spPr>
          <a:xfrm>
            <a:off x="5641388" y="3244334"/>
            <a:ext cx="909223" cy="369332"/>
          </a:xfrm>
          <a:prstGeom prst="rect">
            <a:avLst/>
          </a:prstGeom>
        </p:spPr>
        <p:txBody>
          <a:bodyPr wrap="none">
            <a:spAutoFit/>
          </a:bodyPr>
          <a:lstStyle/>
          <a:p>
            <a:r>
              <a:rPr lang="en-US">
                <a:latin typeface="Calibri" panose="020F0502020204030204" pitchFamily="34" charset="0"/>
                <a:ea typeface="Calibri" panose="020F0502020204030204" pitchFamily="34" charset="0"/>
                <a:cs typeface="Times New Roman" panose="02020603050405020304" pitchFamily="18" charset="0"/>
              </a:rPr>
              <a:t>wS9c5n</a:t>
            </a:r>
            <a:endParaRPr lang="en-US"/>
          </a:p>
        </p:txBody>
      </p:sp>
    </p:spTree>
    <p:extLst>
      <p:ext uri="{BB962C8B-B14F-4D97-AF65-F5344CB8AC3E}">
        <p14:creationId xmlns:p14="http://schemas.microsoft.com/office/powerpoint/2010/main" val="2083215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40659" y="0"/>
            <a:ext cx="10515600" cy="1325563"/>
          </a:xfrm>
        </p:spPr>
        <p:txBody>
          <a:bodyPr/>
          <a:lstStyle/>
          <a:p>
            <a:r>
              <a:rPr lang="en-US" dirty="0" smtClean="0"/>
              <a:t>HEAT Storyboard</a:t>
            </a:r>
            <a:endParaRPr lang="en-US" dirty="0"/>
          </a:p>
        </p:txBody>
      </p:sp>
      <p:sp>
        <p:nvSpPr>
          <p:cNvPr id="8" name="Rectangle 7"/>
          <p:cNvSpPr/>
          <p:nvPr/>
        </p:nvSpPr>
        <p:spPr>
          <a:xfrm>
            <a:off x="9251576" y="900953"/>
            <a:ext cx="2433918" cy="2272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Fill in all information and select CONTINUE</a:t>
            </a:r>
            <a:endParaRPr lang="en-US" dirty="0"/>
          </a:p>
        </p:txBody>
      </p:sp>
      <p:pic>
        <p:nvPicPr>
          <p:cNvPr id="2" name="Picture 1"/>
          <p:cNvPicPr>
            <a:picLocks noChangeAspect="1"/>
          </p:cNvPicPr>
          <p:nvPr/>
        </p:nvPicPr>
        <p:blipFill>
          <a:blip r:embed="rId2"/>
          <a:stretch>
            <a:fillRect/>
          </a:stretch>
        </p:blipFill>
        <p:spPr>
          <a:xfrm>
            <a:off x="1196228" y="1187823"/>
            <a:ext cx="7486650" cy="5181600"/>
          </a:xfrm>
          <a:prstGeom prst="rect">
            <a:avLst/>
          </a:prstGeom>
        </p:spPr>
      </p:pic>
    </p:spTree>
    <p:extLst>
      <p:ext uri="{BB962C8B-B14F-4D97-AF65-F5344CB8AC3E}">
        <p14:creationId xmlns:p14="http://schemas.microsoft.com/office/powerpoint/2010/main" val="1816546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40659" y="0"/>
            <a:ext cx="10515600" cy="1325563"/>
          </a:xfrm>
        </p:spPr>
        <p:txBody>
          <a:bodyPr/>
          <a:lstStyle/>
          <a:p>
            <a:r>
              <a:rPr lang="en-US" dirty="0" smtClean="0"/>
              <a:t>HEAT Storyboard</a:t>
            </a:r>
            <a:endParaRPr lang="en-US" dirty="0"/>
          </a:p>
        </p:txBody>
      </p:sp>
      <p:sp>
        <p:nvSpPr>
          <p:cNvPr id="8" name="Rectangle 7"/>
          <p:cNvSpPr/>
          <p:nvPr/>
        </p:nvSpPr>
        <p:spPr>
          <a:xfrm>
            <a:off x="9251576" y="900953"/>
            <a:ext cx="2433918" cy="2272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Select an Option and then select CONTINUE</a:t>
            </a:r>
            <a:endParaRPr lang="en-US" dirty="0"/>
          </a:p>
        </p:txBody>
      </p:sp>
      <p:pic>
        <p:nvPicPr>
          <p:cNvPr id="3" name="Picture 2"/>
          <p:cNvPicPr>
            <a:picLocks noChangeAspect="1"/>
          </p:cNvPicPr>
          <p:nvPr/>
        </p:nvPicPr>
        <p:blipFill>
          <a:blip r:embed="rId2"/>
          <a:stretch>
            <a:fillRect/>
          </a:stretch>
        </p:blipFill>
        <p:spPr>
          <a:xfrm>
            <a:off x="1268225" y="1165972"/>
            <a:ext cx="7477125" cy="5467350"/>
          </a:xfrm>
          <a:prstGeom prst="rect">
            <a:avLst/>
          </a:prstGeom>
        </p:spPr>
      </p:pic>
    </p:spTree>
    <p:extLst>
      <p:ext uri="{BB962C8B-B14F-4D97-AF65-F5344CB8AC3E}">
        <p14:creationId xmlns:p14="http://schemas.microsoft.com/office/powerpoint/2010/main" val="2752428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40659" y="0"/>
            <a:ext cx="10515600" cy="1325563"/>
          </a:xfrm>
        </p:spPr>
        <p:txBody>
          <a:bodyPr/>
          <a:lstStyle/>
          <a:p>
            <a:r>
              <a:rPr lang="en-US" dirty="0" smtClean="0"/>
              <a:t>HEAT Storyboard</a:t>
            </a:r>
            <a:endParaRPr lang="en-US" dirty="0"/>
          </a:p>
        </p:txBody>
      </p:sp>
      <p:sp>
        <p:nvSpPr>
          <p:cNvPr id="8" name="Rectangle 7"/>
          <p:cNvSpPr/>
          <p:nvPr/>
        </p:nvSpPr>
        <p:spPr>
          <a:xfrm>
            <a:off x="9251576" y="900953"/>
            <a:ext cx="2433918" cy="2272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Fill out all information and select Agree. This is a successful event.  The ADN and PAS are located on this screen. Additional screenshots below for these two. </a:t>
            </a:r>
            <a:endParaRPr lang="en-US" dirty="0"/>
          </a:p>
        </p:txBody>
      </p:sp>
      <p:pic>
        <p:nvPicPr>
          <p:cNvPr id="4" name="Picture 3"/>
          <p:cNvPicPr>
            <a:picLocks noChangeAspect="1"/>
          </p:cNvPicPr>
          <p:nvPr/>
        </p:nvPicPr>
        <p:blipFill>
          <a:blip r:embed="rId2"/>
          <a:stretch>
            <a:fillRect/>
          </a:stretch>
        </p:blipFill>
        <p:spPr>
          <a:xfrm>
            <a:off x="1261221" y="1078005"/>
            <a:ext cx="7035613" cy="5754033"/>
          </a:xfrm>
          <a:prstGeom prst="rect">
            <a:avLst/>
          </a:prstGeom>
        </p:spPr>
      </p:pic>
    </p:spTree>
    <p:extLst>
      <p:ext uri="{BB962C8B-B14F-4D97-AF65-F5344CB8AC3E}">
        <p14:creationId xmlns:p14="http://schemas.microsoft.com/office/powerpoint/2010/main" val="1810400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40659" y="0"/>
            <a:ext cx="10515600" cy="1325563"/>
          </a:xfrm>
        </p:spPr>
        <p:txBody>
          <a:bodyPr/>
          <a:lstStyle/>
          <a:p>
            <a:r>
              <a:rPr lang="en-US" dirty="0" smtClean="0"/>
              <a:t>Agency Disclosure Statement</a:t>
            </a:r>
            <a:endParaRPr lang="en-US" dirty="0"/>
          </a:p>
        </p:txBody>
      </p:sp>
      <p:pic>
        <p:nvPicPr>
          <p:cNvPr id="3" name="Picture 2"/>
          <p:cNvPicPr>
            <a:picLocks noChangeAspect="1"/>
          </p:cNvPicPr>
          <p:nvPr/>
        </p:nvPicPr>
        <p:blipFill>
          <a:blip r:embed="rId2"/>
          <a:stretch>
            <a:fillRect/>
          </a:stretch>
        </p:blipFill>
        <p:spPr>
          <a:xfrm>
            <a:off x="534538" y="1408719"/>
            <a:ext cx="9275092" cy="1257019"/>
          </a:xfrm>
          <a:prstGeom prst="rect">
            <a:avLst/>
          </a:prstGeom>
        </p:spPr>
      </p:pic>
      <p:sp>
        <p:nvSpPr>
          <p:cNvPr id="4" name="Rectangle 3"/>
          <p:cNvSpPr/>
          <p:nvPr/>
        </p:nvSpPr>
        <p:spPr>
          <a:xfrm>
            <a:off x="421341" y="2887682"/>
            <a:ext cx="10434918" cy="2308324"/>
          </a:xfrm>
          <a:prstGeom prst="rect">
            <a:avLst/>
          </a:prstGeom>
        </p:spPr>
        <p:txBody>
          <a:bodyPr wrap="square">
            <a:spAutoFit/>
          </a:bodyPr>
          <a:lstStyle/>
          <a:p>
            <a:r>
              <a:rPr lang="en-US" b="0" i="0" dirty="0" smtClean="0">
                <a:solidFill>
                  <a:srgbClr val="000000"/>
                </a:solidFill>
                <a:effectLst/>
                <a:latin typeface="Arial" panose="020B0604020202020204" pitchFamily="34" charset="0"/>
              </a:rPr>
              <a:t>The public reporting burden for this collection of information, OMB 0703-0066, is estimated to average 10 minutes per response, including the time for reviewing instructions, searching existing data sources, gathering and maintaining the data needed, and completing and reviewing the collection of information. Send comments regarding the burden estimate or burden reduction suggestions to the Department of Defense, Washington Headquarters Services, at whs.mc-alex.esd.mbx.dd-dod-information-collections@mail.mil. Respondents should be aware that notwithstanding any other provision of law, no person shall be subject to any penalty for failing to comply with a collection of information if it does not display a currently valid OMB control number.</a:t>
            </a:r>
            <a:endParaRPr lang="en-US" dirty="0"/>
          </a:p>
        </p:txBody>
      </p:sp>
    </p:spTree>
    <p:extLst>
      <p:ext uri="{BB962C8B-B14F-4D97-AF65-F5344CB8AC3E}">
        <p14:creationId xmlns:p14="http://schemas.microsoft.com/office/powerpoint/2010/main" val="1440705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40659" y="0"/>
            <a:ext cx="10515600" cy="1325563"/>
          </a:xfrm>
        </p:spPr>
        <p:txBody>
          <a:bodyPr/>
          <a:lstStyle/>
          <a:p>
            <a:r>
              <a:rPr lang="en-US" dirty="0" smtClean="0"/>
              <a:t>Privacy Act Statement</a:t>
            </a:r>
            <a:endParaRPr lang="en-US" dirty="0"/>
          </a:p>
        </p:txBody>
      </p:sp>
      <p:pic>
        <p:nvPicPr>
          <p:cNvPr id="2" name="Picture 1"/>
          <p:cNvPicPr>
            <a:picLocks noChangeAspect="1"/>
          </p:cNvPicPr>
          <p:nvPr/>
        </p:nvPicPr>
        <p:blipFill>
          <a:blip r:embed="rId2"/>
          <a:stretch>
            <a:fillRect/>
          </a:stretch>
        </p:blipFill>
        <p:spPr>
          <a:xfrm>
            <a:off x="540403" y="1325562"/>
            <a:ext cx="9913337" cy="987331"/>
          </a:xfrm>
          <a:prstGeom prst="rect">
            <a:avLst/>
          </a:prstGeom>
        </p:spPr>
      </p:pic>
      <p:pic>
        <p:nvPicPr>
          <p:cNvPr id="5" name="Picture 4"/>
          <p:cNvPicPr>
            <a:picLocks noChangeAspect="1"/>
          </p:cNvPicPr>
          <p:nvPr/>
        </p:nvPicPr>
        <p:blipFill>
          <a:blip r:embed="rId3"/>
          <a:stretch>
            <a:fillRect/>
          </a:stretch>
        </p:blipFill>
        <p:spPr>
          <a:xfrm>
            <a:off x="540403" y="2348513"/>
            <a:ext cx="9813831" cy="1099255"/>
          </a:xfrm>
          <a:prstGeom prst="rect">
            <a:avLst/>
          </a:prstGeom>
        </p:spPr>
      </p:pic>
      <p:sp>
        <p:nvSpPr>
          <p:cNvPr id="7" name="Rectangle 6"/>
          <p:cNvSpPr/>
          <p:nvPr/>
        </p:nvSpPr>
        <p:spPr>
          <a:xfrm>
            <a:off x="540403" y="3671047"/>
            <a:ext cx="11185432" cy="2677656"/>
          </a:xfrm>
          <a:prstGeom prst="rect">
            <a:avLst/>
          </a:prstGeom>
        </p:spPr>
        <p:txBody>
          <a:bodyPr wrap="square">
            <a:spAutoFit/>
          </a:bodyPr>
          <a:lstStyle/>
          <a:p>
            <a:r>
              <a:rPr lang="en-US" sz="1200" b="1" i="0" dirty="0" smtClean="0">
                <a:solidFill>
                  <a:srgbClr val="000000"/>
                </a:solidFill>
                <a:effectLst/>
                <a:latin typeface="Arial" panose="020B0604020202020204" pitchFamily="34" charset="0"/>
              </a:rPr>
              <a:t>PRIVACY STATEMENT</a:t>
            </a:r>
            <a:endParaRPr lang="en-US" sz="1200" b="0" i="0" dirty="0" smtClean="0">
              <a:solidFill>
                <a:srgbClr val="000000"/>
              </a:solidFill>
              <a:effectLst/>
              <a:latin typeface="Arial" panose="020B0604020202020204" pitchFamily="34" charset="0"/>
            </a:endParaRPr>
          </a:p>
          <a:p>
            <a:r>
              <a:rPr lang="en-US" sz="1200" b="0" i="0" dirty="0" smtClean="0">
                <a:solidFill>
                  <a:srgbClr val="000000"/>
                </a:solidFill>
                <a:effectLst/>
                <a:latin typeface="Arial" panose="020B0604020202020204" pitchFamily="34" charset="0"/>
              </a:rPr>
              <a:t>AUTHORITY: 10 U.S.C. 5013, Secretary of the Navy; 10 U.S.C. 5041, Headquarters, Marine Corps; 10 U.S.C. 2831, Military Family Housing Management Account; DoD 4165.63-M, DoD Housing Management. SORN NM11101-1, DON Family and Unaccompanied Housing Program: </a:t>
            </a:r>
            <a:r>
              <a:rPr lang="en-US" sz="1200" b="0" i="0" dirty="0" smtClean="0">
                <a:solidFill>
                  <a:srgbClr val="000000"/>
                </a:solidFill>
                <a:effectLst/>
                <a:latin typeface="Arial" panose="020B0604020202020204" pitchFamily="34" charset="0"/>
                <a:hlinkClick r:id="rId4"/>
              </a:rPr>
              <a:t>https://dpcld.defense.gov/Portals/49/Documents/Privacy/SORNs/Navy/NM11101-1.pdf?ver=2018-10-26-094746-480</a:t>
            </a:r>
            <a:endParaRPr lang="en-US" sz="1200" b="0" i="0" dirty="0" smtClean="0">
              <a:solidFill>
                <a:srgbClr val="000000"/>
              </a:solidFill>
              <a:effectLst/>
              <a:latin typeface="Arial" panose="020B0604020202020204" pitchFamily="34" charset="0"/>
            </a:endParaRPr>
          </a:p>
          <a:p>
            <a:endParaRPr lang="en-US" sz="1200" b="0" i="0" dirty="0" smtClean="0">
              <a:solidFill>
                <a:srgbClr val="000000"/>
              </a:solidFill>
              <a:effectLst/>
              <a:latin typeface="Arial" panose="020B0604020202020204" pitchFamily="34" charset="0"/>
            </a:endParaRPr>
          </a:p>
          <a:p>
            <a:r>
              <a:rPr lang="en-US" sz="1200" b="0" i="0" dirty="0" smtClean="0">
                <a:solidFill>
                  <a:srgbClr val="000000"/>
                </a:solidFill>
                <a:effectLst/>
                <a:latin typeface="Arial" panose="020B0604020202020204" pitchFamily="34" charset="0"/>
              </a:rPr>
              <a:t>PRINCIPLE PURPOSE(S): To establish an account for individuals intending to list or search for available properties. To submit web based requests for Housing information from Military Housing Offices and Military Housing Privatization Partners.</a:t>
            </a:r>
          </a:p>
          <a:p>
            <a:endParaRPr lang="en-US" sz="1200" b="0" i="0" dirty="0" smtClean="0">
              <a:solidFill>
                <a:srgbClr val="000000"/>
              </a:solidFill>
              <a:effectLst/>
              <a:latin typeface="Arial" panose="020B0604020202020204" pitchFamily="34" charset="0"/>
            </a:endParaRPr>
          </a:p>
          <a:p>
            <a:r>
              <a:rPr lang="en-US" sz="1200" b="0" i="0" dirty="0" smtClean="0">
                <a:solidFill>
                  <a:srgbClr val="000000"/>
                </a:solidFill>
                <a:effectLst/>
                <a:latin typeface="Arial" panose="020B0604020202020204" pitchFamily="34" charset="0"/>
              </a:rPr>
              <a:t>ROUTINE USES: Used by HOMES and HEAT users to locate community rental housing and communicate with military housing offices to receive housing information and services. Used by housing office personnel to exchange communications, provide housing information and services, and if requested, share contact information and requests with Privatization Partners.</a:t>
            </a:r>
          </a:p>
          <a:p>
            <a:endParaRPr lang="en-US" sz="1200" b="0" i="0" dirty="0" smtClean="0">
              <a:solidFill>
                <a:srgbClr val="000000"/>
              </a:solidFill>
              <a:effectLst/>
              <a:latin typeface="Arial" panose="020B0604020202020204" pitchFamily="34" charset="0"/>
            </a:endParaRPr>
          </a:p>
          <a:p>
            <a:r>
              <a:rPr lang="en-US" sz="1200" b="0" i="0" dirty="0" smtClean="0">
                <a:solidFill>
                  <a:srgbClr val="000000"/>
                </a:solidFill>
                <a:effectLst/>
                <a:latin typeface="Arial" panose="020B0604020202020204" pitchFamily="34" charset="0"/>
              </a:rPr>
              <a:t>DISCLOSURE: Failure to provide information to create an account will result in the inability to save preferences and search information, to list rental properties on the web site and to receive support and services from housing offices.</a:t>
            </a:r>
            <a:endParaRPr lang="en-US" sz="12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771312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367</Words>
  <Application>Microsoft Office PowerPoint</Application>
  <PresentationFormat>Widescreen</PresentationFormat>
  <Paragraphs>20</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HEAT Storyboard</vt:lpstr>
      <vt:lpstr>HEAT Storyboard</vt:lpstr>
      <vt:lpstr>HEAT Storyboard</vt:lpstr>
      <vt:lpstr>HEAT Storyboard</vt:lpstr>
      <vt:lpstr>Agency Disclosure Statement</vt:lpstr>
      <vt:lpstr>Privacy Act Statement</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HEAT Storyboard</dc:title>
  <dc:creator>Mudahar, Jastej CTR CNIC HQ, N93</dc:creator>
  <cp:lastModifiedBy>John, Ashley CTR USN DNS (US)</cp:lastModifiedBy>
  <cp:revision>4</cp:revision>
  <dcterms:created xsi:type="dcterms:W3CDTF">2020-02-27T13:47:28Z</dcterms:created>
  <dcterms:modified xsi:type="dcterms:W3CDTF">2020-03-04T14:33:43Z</dcterms:modified>
</cp:coreProperties>
</file>