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60" r:id="rId2"/>
    <p:sldId id="257" r:id="rId3"/>
    <p:sldId id="259"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136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FF1A8A-93E7-41A1-9A33-B6ABD2BF2C96}" type="datetimeFigureOut">
              <a:rPr lang="en-US" smtClean="0"/>
              <a:t>10/28/2020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C7C53B-EE80-4D32-9405-D3D1A8EC4C94}" type="slidenum">
              <a:rPr lang="en-US" smtClean="0"/>
              <a:t>‹#›</a:t>
            </a:fld>
            <a:endParaRPr lang="en-US"/>
          </a:p>
        </p:txBody>
      </p:sp>
    </p:spTree>
    <p:extLst>
      <p:ext uri="{BB962C8B-B14F-4D97-AF65-F5344CB8AC3E}">
        <p14:creationId xmlns:p14="http://schemas.microsoft.com/office/powerpoint/2010/main" val="3376355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a:xfrm>
            <a:off x="930482" y="3330421"/>
            <a:ext cx="7435436" cy="1851180"/>
          </a:xfrm>
        </p:spPr>
        <p:txBody>
          <a:bodyPr/>
          <a:lstStyle/>
          <a:p>
            <a:pPr marL="0" lvl="1"/>
            <a:r>
              <a:rPr lang="en-US" sz="1400" dirty="0"/>
              <a:t>In 2015, </a:t>
            </a:r>
            <a:r>
              <a:rPr lang="en-US" sz="1400" dirty="0" smtClean="0"/>
              <a:t>(5 agencies) FDIC</a:t>
            </a:r>
            <a:r>
              <a:rPr lang="en-US" sz="1400" dirty="0"/>
              <a:t>, OCC FRB, SEC, and the CFPB issued a </a:t>
            </a:r>
            <a:r>
              <a:rPr lang="en-US" sz="1400" u="sng" dirty="0"/>
              <a:t>Policy Statement</a:t>
            </a:r>
            <a:r>
              <a:rPr lang="en-US" sz="1400" dirty="0"/>
              <a:t> that included </a:t>
            </a:r>
            <a:r>
              <a:rPr lang="en-US" sz="1400" u="sng" dirty="0"/>
              <a:t>Joint Standards</a:t>
            </a:r>
            <a:r>
              <a:rPr lang="en-US" sz="1400" dirty="0"/>
              <a:t> – the Standards </a:t>
            </a:r>
            <a:r>
              <a:rPr lang="en-US" sz="1400" u="sng" dirty="0"/>
              <a:t>provide guidance to Financial Institutions on diversity and inclusion in their employment and contracting activities</a:t>
            </a:r>
            <a:r>
              <a:rPr lang="en-US" sz="1400" dirty="0"/>
              <a:t>.  They are:</a:t>
            </a:r>
          </a:p>
          <a:p>
            <a:endParaRPr lang="en-US" sz="1400" dirty="0"/>
          </a:p>
          <a:p>
            <a:r>
              <a:rPr lang="en-US" sz="1400" dirty="0" smtClean="0"/>
              <a:t>The </a:t>
            </a:r>
            <a:r>
              <a:rPr lang="en-US" sz="1400" dirty="0"/>
              <a:t>FDIC sought and obtained approval from the Office of Management and Budget (OMB) to collect assessment information from regulated entities to assist and strengthen diversity programs in financial institutions through a self-assessment instrument, </a:t>
            </a:r>
            <a:r>
              <a:rPr lang="en-US" sz="1400" u="sng" dirty="0"/>
              <a:t>FDIC Form 2710/05, Diversity Self-Assessment of FDIC Regulated Financial Institutions (OMB 3064-0200, Expiration Date 02/29/2020)</a:t>
            </a:r>
            <a:r>
              <a:rPr lang="en-US" sz="1400" dirty="0"/>
              <a:t>.  </a:t>
            </a:r>
            <a:endParaRPr lang="en-US" sz="1400" dirty="0" smtClean="0"/>
          </a:p>
          <a:p>
            <a:endParaRPr lang="en-US" sz="1400" dirty="0"/>
          </a:p>
          <a:p>
            <a:r>
              <a:rPr lang="en-US" sz="1400" dirty="0" smtClean="0"/>
              <a:t>The </a:t>
            </a:r>
            <a:r>
              <a:rPr lang="en-US" sz="1400" dirty="0"/>
              <a:t>2016 reporting period </a:t>
            </a:r>
            <a:r>
              <a:rPr lang="en-US" sz="1400" dirty="0" smtClean="0"/>
              <a:t>(Calendar year – January to December) provided </a:t>
            </a:r>
            <a:r>
              <a:rPr lang="en-US" sz="1400" dirty="0"/>
              <a:t>FDIC with a baseline for analysis.  The </a:t>
            </a:r>
            <a:r>
              <a:rPr lang="en-US" sz="1400" dirty="0" smtClean="0"/>
              <a:t>2017, and subsequent </a:t>
            </a:r>
            <a:r>
              <a:rPr lang="en-US" sz="1400" dirty="0"/>
              <a:t>reporting </a:t>
            </a:r>
            <a:r>
              <a:rPr lang="en-US" sz="1400" dirty="0" smtClean="0"/>
              <a:t>periods will </a:t>
            </a:r>
            <a:r>
              <a:rPr lang="en-US" sz="1400" dirty="0"/>
              <a:t>be compared to this baseline.  </a:t>
            </a:r>
          </a:p>
          <a:p>
            <a:endParaRPr lang="en-US" sz="1050" dirty="0"/>
          </a:p>
        </p:txBody>
      </p:sp>
      <p:sp>
        <p:nvSpPr>
          <p:cNvPr id="4" name="Slide Number Placeholder 3"/>
          <p:cNvSpPr>
            <a:spLocks noGrp="1"/>
          </p:cNvSpPr>
          <p:nvPr>
            <p:ph type="sldNum" sz="quarter" idx="10"/>
          </p:nvPr>
        </p:nvSpPr>
        <p:spPr/>
        <p:txBody>
          <a:bodyPr/>
          <a:lstStyle/>
          <a:p>
            <a:fld id="{DE492BDE-094B-4041-9FE6-9BB997B10119}" type="slidenum">
              <a:rPr lang="en-US" smtClean="0"/>
              <a:t>1</a:t>
            </a:fld>
            <a:endParaRPr lang="en-US"/>
          </a:p>
        </p:txBody>
      </p:sp>
    </p:spTree>
    <p:extLst>
      <p:ext uri="{BB962C8B-B14F-4D97-AF65-F5344CB8AC3E}">
        <p14:creationId xmlns:p14="http://schemas.microsoft.com/office/powerpoint/2010/main" val="1090776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a:xfrm>
            <a:off x="930482" y="3330421"/>
            <a:ext cx="7435436" cy="1851180"/>
          </a:xfrm>
        </p:spPr>
        <p:txBody>
          <a:bodyPr/>
          <a:lstStyle/>
          <a:p>
            <a:pPr marL="0" lvl="1"/>
            <a:r>
              <a:rPr lang="en-US" sz="1400" dirty="0"/>
              <a:t>In 2015, </a:t>
            </a:r>
            <a:r>
              <a:rPr lang="en-US" sz="1400" dirty="0" smtClean="0"/>
              <a:t>(5 agencies) FDIC</a:t>
            </a:r>
            <a:r>
              <a:rPr lang="en-US" sz="1400" dirty="0"/>
              <a:t>, OCC FRB, SEC, and the CFPB issued a </a:t>
            </a:r>
            <a:r>
              <a:rPr lang="en-US" sz="1400" u="sng" dirty="0"/>
              <a:t>Policy Statement</a:t>
            </a:r>
            <a:r>
              <a:rPr lang="en-US" sz="1400" dirty="0"/>
              <a:t> that included </a:t>
            </a:r>
            <a:r>
              <a:rPr lang="en-US" sz="1400" u="sng" dirty="0"/>
              <a:t>Joint Standards</a:t>
            </a:r>
            <a:r>
              <a:rPr lang="en-US" sz="1400" dirty="0"/>
              <a:t> – the Standards </a:t>
            </a:r>
            <a:r>
              <a:rPr lang="en-US" sz="1400" u="sng" dirty="0"/>
              <a:t>provide guidance to Financial Institutions on diversity and inclusion in their employment and contracting activities</a:t>
            </a:r>
            <a:r>
              <a:rPr lang="en-US" sz="1400" dirty="0"/>
              <a:t>.  They are:</a:t>
            </a:r>
          </a:p>
          <a:p>
            <a:endParaRPr lang="en-US" sz="1400" dirty="0"/>
          </a:p>
          <a:p>
            <a:r>
              <a:rPr lang="en-US" sz="1400" dirty="0" smtClean="0"/>
              <a:t>The </a:t>
            </a:r>
            <a:r>
              <a:rPr lang="en-US" sz="1400" dirty="0"/>
              <a:t>FDIC sought and obtained approval from the Office of Management and Budget (OMB) to collect assessment information from regulated entities to assist and strengthen diversity programs in financial institutions through a self-assessment instrument, </a:t>
            </a:r>
            <a:r>
              <a:rPr lang="en-US" sz="1400" u="sng" dirty="0"/>
              <a:t>FDIC Form 2710/05, Diversity Self-Assessment of FDIC Regulated Financial Institutions (OMB 3064-0200, Expiration Date 02/29/2020)</a:t>
            </a:r>
            <a:r>
              <a:rPr lang="en-US" sz="1400" dirty="0"/>
              <a:t>.  </a:t>
            </a:r>
            <a:endParaRPr lang="en-US" sz="1400" dirty="0" smtClean="0"/>
          </a:p>
          <a:p>
            <a:endParaRPr lang="en-US" sz="1400" dirty="0"/>
          </a:p>
          <a:p>
            <a:r>
              <a:rPr lang="en-US" sz="1400" dirty="0" smtClean="0"/>
              <a:t>The </a:t>
            </a:r>
            <a:r>
              <a:rPr lang="en-US" sz="1400" dirty="0"/>
              <a:t>2016 reporting period </a:t>
            </a:r>
            <a:r>
              <a:rPr lang="en-US" sz="1400" dirty="0" smtClean="0"/>
              <a:t>(Calendar year – January to December) provided </a:t>
            </a:r>
            <a:r>
              <a:rPr lang="en-US" sz="1400" dirty="0"/>
              <a:t>FDIC with a baseline for analysis.  The </a:t>
            </a:r>
            <a:r>
              <a:rPr lang="en-US" sz="1400" dirty="0" smtClean="0"/>
              <a:t>2017, and subsequent </a:t>
            </a:r>
            <a:r>
              <a:rPr lang="en-US" sz="1400" dirty="0"/>
              <a:t>reporting </a:t>
            </a:r>
            <a:r>
              <a:rPr lang="en-US" sz="1400" dirty="0" smtClean="0"/>
              <a:t>periods will </a:t>
            </a:r>
            <a:r>
              <a:rPr lang="en-US" sz="1400" dirty="0"/>
              <a:t>be compared to this baseline.  </a:t>
            </a:r>
          </a:p>
          <a:p>
            <a:endParaRPr lang="en-US" sz="1050" dirty="0"/>
          </a:p>
        </p:txBody>
      </p:sp>
      <p:sp>
        <p:nvSpPr>
          <p:cNvPr id="4" name="Slide Number Placeholder 3"/>
          <p:cNvSpPr>
            <a:spLocks noGrp="1"/>
          </p:cNvSpPr>
          <p:nvPr>
            <p:ph type="sldNum" sz="quarter" idx="10"/>
          </p:nvPr>
        </p:nvSpPr>
        <p:spPr/>
        <p:txBody>
          <a:bodyPr/>
          <a:lstStyle/>
          <a:p>
            <a:fld id="{DE492BDE-094B-4041-9FE6-9BB997B10119}" type="slidenum">
              <a:rPr lang="en-US" smtClean="0"/>
              <a:t>2</a:t>
            </a:fld>
            <a:endParaRPr lang="en-US"/>
          </a:p>
        </p:txBody>
      </p:sp>
    </p:spTree>
    <p:extLst>
      <p:ext uri="{BB962C8B-B14F-4D97-AF65-F5344CB8AC3E}">
        <p14:creationId xmlns:p14="http://schemas.microsoft.com/office/powerpoint/2010/main" val="3933838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a:xfrm>
            <a:off x="930482" y="3330421"/>
            <a:ext cx="7435436" cy="1851180"/>
          </a:xfrm>
        </p:spPr>
        <p:txBody>
          <a:bodyPr/>
          <a:lstStyle/>
          <a:p>
            <a:pPr marL="0" lvl="1"/>
            <a:r>
              <a:rPr lang="en-US" sz="1400" dirty="0"/>
              <a:t>In 2015, </a:t>
            </a:r>
            <a:r>
              <a:rPr lang="en-US" sz="1400" dirty="0" smtClean="0"/>
              <a:t>(5 agencies) FDIC</a:t>
            </a:r>
            <a:r>
              <a:rPr lang="en-US" sz="1400" dirty="0"/>
              <a:t>, OCC FRB, SEC, and the CFPB issued a </a:t>
            </a:r>
            <a:r>
              <a:rPr lang="en-US" sz="1400" u="sng" dirty="0"/>
              <a:t>Policy Statement</a:t>
            </a:r>
            <a:r>
              <a:rPr lang="en-US" sz="1400" dirty="0"/>
              <a:t> that included </a:t>
            </a:r>
            <a:r>
              <a:rPr lang="en-US" sz="1400" u="sng" dirty="0"/>
              <a:t>Joint Standards</a:t>
            </a:r>
            <a:r>
              <a:rPr lang="en-US" sz="1400" dirty="0"/>
              <a:t> – the Standards </a:t>
            </a:r>
            <a:r>
              <a:rPr lang="en-US" sz="1400" u="sng" dirty="0"/>
              <a:t>provide guidance to Financial Institutions on diversity and inclusion in their employment and contracting activities</a:t>
            </a:r>
            <a:r>
              <a:rPr lang="en-US" sz="1400" dirty="0"/>
              <a:t>.  They are:</a:t>
            </a:r>
          </a:p>
          <a:p>
            <a:endParaRPr lang="en-US" sz="1400" dirty="0"/>
          </a:p>
          <a:p>
            <a:r>
              <a:rPr lang="en-US" sz="1400" dirty="0" smtClean="0"/>
              <a:t>The </a:t>
            </a:r>
            <a:r>
              <a:rPr lang="en-US" sz="1400" dirty="0"/>
              <a:t>FDIC sought and obtained approval from the Office of Management and Budget (OMB) to collect assessment information from regulated entities to assist and strengthen diversity programs in financial institutions through a self-assessment instrument, </a:t>
            </a:r>
            <a:r>
              <a:rPr lang="en-US" sz="1400" u="sng" dirty="0"/>
              <a:t>FDIC Form 2710/05, Diversity Self-Assessment of FDIC Regulated Financial Institutions (OMB 3064-0200, Expiration Date 02/29/2020)</a:t>
            </a:r>
            <a:r>
              <a:rPr lang="en-US" sz="1400" dirty="0"/>
              <a:t>.  </a:t>
            </a:r>
            <a:endParaRPr lang="en-US" sz="1400" dirty="0" smtClean="0"/>
          </a:p>
          <a:p>
            <a:endParaRPr lang="en-US" sz="1400" dirty="0"/>
          </a:p>
          <a:p>
            <a:r>
              <a:rPr lang="en-US" sz="1400" dirty="0" smtClean="0"/>
              <a:t>The </a:t>
            </a:r>
            <a:r>
              <a:rPr lang="en-US" sz="1400" dirty="0"/>
              <a:t>2016 reporting period </a:t>
            </a:r>
            <a:r>
              <a:rPr lang="en-US" sz="1400" dirty="0" smtClean="0"/>
              <a:t>(Calendar year – January to December) provided </a:t>
            </a:r>
            <a:r>
              <a:rPr lang="en-US" sz="1400" dirty="0"/>
              <a:t>FDIC with a baseline for analysis.  The </a:t>
            </a:r>
            <a:r>
              <a:rPr lang="en-US" sz="1400" dirty="0" smtClean="0"/>
              <a:t>2017, and subsequent </a:t>
            </a:r>
            <a:r>
              <a:rPr lang="en-US" sz="1400" dirty="0"/>
              <a:t>reporting </a:t>
            </a:r>
            <a:r>
              <a:rPr lang="en-US" sz="1400" dirty="0" smtClean="0"/>
              <a:t>periods will </a:t>
            </a:r>
            <a:r>
              <a:rPr lang="en-US" sz="1400" dirty="0"/>
              <a:t>be compared to this baseline.  </a:t>
            </a:r>
          </a:p>
          <a:p>
            <a:endParaRPr lang="en-US" sz="1050" dirty="0"/>
          </a:p>
        </p:txBody>
      </p:sp>
      <p:sp>
        <p:nvSpPr>
          <p:cNvPr id="4" name="Slide Number Placeholder 3"/>
          <p:cNvSpPr>
            <a:spLocks noGrp="1"/>
          </p:cNvSpPr>
          <p:nvPr>
            <p:ph type="sldNum" sz="quarter" idx="10"/>
          </p:nvPr>
        </p:nvSpPr>
        <p:spPr/>
        <p:txBody>
          <a:bodyPr/>
          <a:lstStyle/>
          <a:p>
            <a:fld id="{DE492BDE-094B-4041-9FE6-9BB997B10119}" type="slidenum">
              <a:rPr lang="en-US" smtClean="0"/>
              <a:t>3</a:t>
            </a:fld>
            <a:endParaRPr lang="en-US"/>
          </a:p>
        </p:txBody>
      </p:sp>
    </p:spTree>
    <p:extLst>
      <p:ext uri="{BB962C8B-B14F-4D97-AF65-F5344CB8AC3E}">
        <p14:creationId xmlns:p14="http://schemas.microsoft.com/office/powerpoint/2010/main" val="117474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90DA25A-734D-4C2D-A1DE-8C690C9934F9}"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3302000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0DA25A-734D-4C2D-A1DE-8C690C9934F9}"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1177253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0DA25A-734D-4C2D-A1DE-8C690C9934F9}"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2855341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0DA25A-734D-4C2D-A1DE-8C690C9934F9}"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1593174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90DA25A-734D-4C2D-A1DE-8C690C9934F9}"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138816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90DA25A-734D-4C2D-A1DE-8C690C9934F9}"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1598533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90DA25A-734D-4C2D-A1DE-8C690C9934F9}" type="datetimeFigureOut">
              <a:rPr lang="en-US" smtClean="0"/>
              <a:t>10/28/2020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4011811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90DA25A-734D-4C2D-A1DE-8C690C9934F9}" type="datetimeFigureOut">
              <a:rPr lang="en-US" smtClean="0"/>
              <a:t>10/28/2020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1381769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0DA25A-734D-4C2D-A1DE-8C690C9934F9}" type="datetimeFigureOut">
              <a:rPr lang="en-US" smtClean="0"/>
              <a:t>10/28/2020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2998558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90DA25A-734D-4C2D-A1DE-8C690C9934F9}"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1799614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90DA25A-734D-4C2D-A1DE-8C690C9934F9}"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10323-E3FF-447C-9CA7-F759FB165ADB}" type="slidenum">
              <a:rPr lang="en-US" smtClean="0"/>
              <a:t>‹#›</a:t>
            </a:fld>
            <a:endParaRPr lang="en-US"/>
          </a:p>
        </p:txBody>
      </p:sp>
    </p:spTree>
    <p:extLst>
      <p:ext uri="{BB962C8B-B14F-4D97-AF65-F5344CB8AC3E}">
        <p14:creationId xmlns:p14="http://schemas.microsoft.com/office/powerpoint/2010/main" val="3645840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0DA25A-734D-4C2D-A1DE-8C690C9934F9}" type="datetimeFigureOut">
              <a:rPr lang="en-US" smtClean="0"/>
              <a:t>10/28/2020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10323-E3FF-447C-9CA7-F759FB165ADB}" type="slidenum">
              <a:rPr lang="en-US" smtClean="0"/>
              <a:t>‹#›</a:t>
            </a:fld>
            <a:endParaRPr lang="en-US"/>
          </a:p>
        </p:txBody>
      </p:sp>
    </p:spTree>
    <p:extLst>
      <p:ext uri="{BB962C8B-B14F-4D97-AF65-F5344CB8AC3E}">
        <p14:creationId xmlns:p14="http://schemas.microsoft.com/office/powerpoint/2010/main" val="41326289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mailto:Section342@FDIC.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90879" y="5934670"/>
            <a:ext cx="8105859" cy="646331"/>
          </a:xfrm>
          <a:prstGeom prst="rect">
            <a:avLst/>
          </a:prstGeom>
          <a:noFill/>
        </p:spPr>
        <p:txBody>
          <a:bodyPr wrap="square">
            <a:spAutoFit/>
          </a:bodyPr>
          <a:lstStyle/>
          <a:p>
            <a:endParaRPr lang="en-US" b="1" dirty="0" smtClean="0"/>
          </a:p>
          <a:p>
            <a:endParaRPr lang="en-US" b="1" dirty="0" smtClean="0"/>
          </a:p>
        </p:txBody>
      </p:sp>
      <p:sp>
        <p:nvSpPr>
          <p:cNvPr id="2" name="Rectangle 1"/>
          <p:cNvSpPr/>
          <p:nvPr/>
        </p:nvSpPr>
        <p:spPr>
          <a:xfrm>
            <a:off x="715616" y="2272129"/>
            <a:ext cx="7702826" cy="3662541"/>
          </a:xfrm>
          <a:prstGeom prst="rect">
            <a:avLst/>
          </a:prstGeom>
        </p:spPr>
        <p:txBody>
          <a:bodyPr wrap="square">
            <a:spAutoFit/>
          </a:bodyPr>
          <a:lstStyle/>
          <a:p>
            <a:pPr algn="r"/>
            <a:r>
              <a:rPr lang="en-US" sz="1400" b="1" dirty="0">
                <a:latin typeface="Calibri" panose="020F0502020204030204" pitchFamily="34" charset="0"/>
                <a:ea typeface="Calibri" panose="020F0502020204030204" pitchFamily="34" charset="0"/>
              </a:rPr>
              <a:t>OMB Control No. </a:t>
            </a:r>
            <a:r>
              <a:rPr lang="en-US" sz="1400" b="1" dirty="0" smtClean="0">
                <a:latin typeface="Calibri" panose="020F0502020204030204" pitchFamily="34" charset="0"/>
                <a:ea typeface="Calibri" panose="020F0502020204030204" pitchFamily="34" charset="0"/>
              </a:rPr>
              <a:t>3064-0127</a:t>
            </a:r>
          </a:p>
          <a:p>
            <a:pPr algn="r"/>
            <a:r>
              <a:rPr lang="en-US" sz="1400" b="1" dirty="0" smtClean="0">
                <a:latin typeface="Calibri" panose="020F0502020204030204" pitchFamily="34" charset="0"/>
                <a:ea typeface="Calibri" panose="020F0502020204030204" pitchFamily="34" charset="0"/>
              </a:rPr>
              <a:t>FDIC Form 2710/07</a:t>
            </a:r>
            <a:endParaRPr lang="en-US" sz="1400" b="1" dirty="0">
              <a:latin typeface="Calibri" panose="020F0502020204030204" pitchFamily="34" charset="0"/>
              <a:ea typeface="Calibri" panose="020F0502020204030204" pitchFamily="34" charset="0"/>
            </a:endParaRPr>
          </a:p>
          <a:p>
            <a:pPr algn="r"/>
            <a:r>
              <a:rPr lang="en-US" sz="1400" b="1" dirty="0">
                <a:latin typeface="Calibri" panose="020F0502020204030204" pitchFamily="34" charset="0"/>
                <a:ea typeface="Calibri" panose="020F0502020204030204" pitchFamily="34" charset="0"/>
              </a:rPr>
              <a:t>Expiration Date: July 31, 2023</a:t>
            </a:r>
          </a:p>
          <a:p>
            <a:r>
              <a:rPr lang="en-US" sz="800" b="1" dirty="0">
                <a:latin typeface="Calibri" panose="020F0502020204030204" pitchFamily="34" charset="0"/>
                <a:ea typeface="Calibri" panose="020F0502020204030204" pitchFamily="34" charset="0"/>
              </a:rPr>
              <a:t> </a:t>
            </a:r>
            <a:endParaRPr lang="en-US" sz="1400" b="1" dirty="0">
              <a:latin typeface="Calibri" panose="020F0502020204030204" pitchFamily="34" charset="0"/>
              <a:ea typeface="Calibri" panose="020F0502020204030204" pitchFamily="34" charset="0"/>
            </a:endParaRPr>
          </a:p>
          <a:p>
            <a:pPr algn="ctr"/>
            <a:r>
              <a:rPr lang="en-US" sz="1400" b="1" u="sng" dirty="0">
                <a:latin typeface="Calibri" panose="020F0502020204030204" pitchFamily="34" charset="0"/>
                <a:ea typeface="Calibri" panose="020F0502020204030204" pitchFamily="34" charset="0"/>
              </a:rPr>
              <a:t>PRA Burden Statement</a:t>
            </a:r>
            <a:endParaRPr lang="en-US" sz="1400" b="1" dirty="0">
              <a:latin typeface="Calibri" panose="020F0502020204030204" pitchFamily="34" charset="0"/>
              <a:ea typeface="Calibri" panose="020F0502020204030204" pitchFamily="34" charset="0"/>
            </a:endParaRPr>
          </a:p>
          <a:p>
            <a:r>
              <a:rPr lang="en-US" sz="1400" b="1" dirty="0">
                <a:latin typeface="Calibri" panose="020F0502020204030204" pitchFamily="34" charset="0"/>
                <a:ea typeface="Calibri" panose="020F0502020204030204" pitchFamily="34" charset="0"/>
              </a:rPr>
              <a:t>An agency may not conduct or sponsor, and a person is not required to respond to, a collection of information unless it displays a currently valid Office of Management and Budget (OMB) control number.  The </a:t>
            </a:r>
            <a:r>
              <a:rPr lang="en-US" sz="1400" b="1" dirty="0"/>
              <a:t>FDIC Financial Institution Diversity Self-Assessment (FID-SA) Application User Survey</a:t>
            </a:r>
            <a:r>
              <a:rPr lang="en-US" sz="1400" b="1" dirty="0" smtClean="0">
                <a:ea typeface="Calibri" panose="020F0502020204030204" pitchFamily="34" charset="0"/>
              </a:rPr>
              <a:t> </a:t>
            </a:r>
            <a:r>
              <a:rPr lang="en-US" sz="1400" b="1" dirty="0">
                <a:latin typeface="Calibri" panose="020F0502020204030204" pitchFamily="34" charset="0"/>
                <a:ea typeface="Calibri" panose="020F0502020204030204" pitchFamily="34" charset="0"/>
              </a:rPr>
              <a:t>constitutes a collection of information under the Paperwork Reduction Act which has been cleared by OMB under Control Number 3064-0127 (expiration date July 31, 2023).  Public reporting burden for this information collection is estimated to average </a:t>
            </a:r>
            <a:r>
              <a:rPr lang="en-US" sz="1400" b="1" dirty="0" smtClean="0">
                <a:latin typeface="Calibri" panose="020F0502020204030204" pitchFamily="34" charset="0"/>
                <a:ea typeface="Calibri" panose="020F0502020204030204" pitchFamily="34" charset="0"/>
              </a:rPr>
              <a:t>five (5) minutes</a:t>
            </a:r>
            <a:r>
              <a:rPr lang="en-US" sz="1400" b="1" dirty="0" smtClean="0">
                <a:latin typeface="Calibri" panose="020F0502020204030204" pitchFamily="34" charset="0"/>
                <a:ea typeface="Calibri" panose="020F0502020204030204" pitchFamily="34" charset="0"/>
              </a:rPr>
              <a:t> </a:t>
            </a:r>
            <a:r>
              <a:rPr lang="en-US" sz="1400" b="1" dirty="0">
                <a:latin typeface="Calibri" panose="020F0502020204030204" pitchFamily="34" charset="0"/>
                <a:ea typeface="Calibri" panose="020F0502020204030204" pitchFamily="34" charset="0"/>
              </a:rPr>
              <a:t>per response, including the time for reviewing instructions, searching existing data sources, gathering and maintaining the data needed and reviewing and completing the information collection.  You can send comments regarding this burden estimate or any other aspect of this information collection, including suggestions for reducing the burden, to the Paperwork Reduction Act Clearance Officer, Legal Division, Federal Deposit Insurance Corporation, 550 17</a:t>
            </a:r>
            <a:r>
              <a:rPr lang="en-US" sz="1400" b="1" baseline="30000" dirty="0">
                <a:latin typeface="Calibri" panose="020F0502020204030204" pitchFamily="34" charset="0"/>
                <a:ea typeface="Calibri" panose="020F0502020204030204" pitchFamily="34" charset="0"/>
              </a:rPr>
              <a:t>th</a:t>
            </a:r>
            <a:r>
              <a:rPr lang="en-US" sz="1400" b="1" dirty="0">
                <a:latin typeface="Calibri" panose="020F0502020204030204" pitchFamily="34" charset="0"/>
                <a:ea typeface="Calibri" panose="020F0502020204030204" pitchFamily="34" charset="0"/>
              </a:rPr>
              <a:t> Street NW, Washington, DC 20429; and to the Office of Management and Budget, Paperwork Reduction Project (Re: Control Number 3064-0127), Washington DC 20503</a:t>
            </a:r>
            <a:endParaRPr lang="en-US" sz="1400" dirty="0">
              <a:effectLst/>
              <a:latin typeface="Calibri" panose="020F0502020204030204" pitchFamily="34" charset="0"/>
              <a:ea typeface="Calibri" panose="020F0502020204030204" pitchFamily="34" charset="0"/>
            </a:endParaRPr>
          </a:p>
        </p:txBody>
      </p:sp>
      <p:pic>
        <p:nvPicPr>
          <p:cNvPr id="3" name="Picture 2"/>
          <p:cNvPicPr>
            <a:picLocks noChangeAspect="1"/>
          </p:cNvPicPr>
          <p:nvPr/>
        </p:nvPicPr>
        <p:blipFill>
          <a:blip r:embed="rId3"/>
          <a:stretch>
            <a:fillRect/>
          </a:stretch>
        </p:blipFill>
        <p:spPr>
          <a:xfrm>
            <a:off x="-5367" y="0"/>
            <a:ext cx="9144793" cy="1676545"/>
          </a:xfrm>
          <a:prstGeom prst="rect">
            <a:avLst/>
          </a:prstGeom>
        </p:spPr>
      </p:pic>
    </p:spTree>
    <p:extLst>
      <p:ext uri="{BB962C8B-B14F-4D97-AF65-F5344CB8AC3E}">
        <p14:creationId xmlns:p14="http://schemas.microsoft.com/office/powerpoint/2010/main" val="611348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6" y="0"/>
            <a:ext cx="9143994" cy="1674263"/>
          </a:xfrm>
          <a:prstGeom prst="rect">
            <a:avLst/>
          </a:prstGeom>
          <a:extLst>
            <a:ext uri="{FAA26D3D-D897-4be2-8F04-BA451C77F1D7}">
              <ma14:placeholderFlag xmlns:wpc="http://schemas.microsoft.com/office/word/2010/wordprocessingCanvas" xmlns:mc="http://schemas.openxmlformats.org/markup-compatibility/2006" xmlns:m="http://schemas.openxmlformats.org/officeDocument/2006/math" xmlns:wp14="http://schemas.microsoft.com/office/word/2010/wordprocessingDrawing" xmlns:wp="http://schemas.openxmlformats.org/drawingml/2006/wordprocessingDrawing"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lc="http://schemas.openxmlformats.org/drawingml/2006/lockedCanvas"/>
            </a:ext>
          </a:extLst>
        </p:spPr>
      </p:pic>
      <p:sp>
        <p:nvSpPr>
          <p:cNvPr id="5" name="Rectangle 4"/>
          <p:cNvSpPr/>
          <p:nvPr/>
        </p:nvSpPr>
        <p:spPr>
          <a:xfrm>
            <a:off x="338927" y="1997763"/>
            <a:ext cx="8466152" cy="4647426"/>
          </a:xfrm>
          <a:prstGeom prst="rect">
            <a:avLst/>
          </a:prstGeom>
          <a:noFill/>
        </p:spPr>
        <p:txBody>
          <a:bodyPr wrap="square">
            <a:spAutoFit/>
          </a:bodyPr>
          <a:lstStyle/>
          <a:p>
            <a:r>
              <a:rPr lang="en-US" sz="1600" b="1" dirty="0"/>
              <a:t>Thank you for completing your diversity self-assessment!  Your feedback is important to us.  Please take a moment to answer some questions about your experience using FDIC’s FID-SA application to complete your diversity self-assessment</a:t>
            </a:r>
            <a:r>
              <a:rPr lang="en-US" sz="1600" b="1" dirty="0" smtClean="0"/>
              <a:t>:</a:t>
            </a:r>
          </a:p>
          <a:p>
            <a:endParaRPr lang="en-US" sz="1600" dirty="0"/>
          </a:p>
          <a:p>
            <a:pPr marL="800100" lvl="1" indent="-342900">
              <a:buFont typeface="+mj-lt"/>
              <a:buAutoNum type="arabicPeriod"/>
            </a:pPr>
            <a:r>
              <a:rPr lang="en-US" sz="1600" dirty="0" smtClean="0"/>
              <a:t>Overall</a:t>
            </a:r>
            <a:r>
              <a:rPr lang="en-US" sz="1600" dirty="0"/>
              <a:t>, I thought FID-SA was easy to use</a:t>
            </a:r>
            <a:r>
              <a:rPr lang="en-US" sz="1600" dirty="0" smtClean="0"/>
              <a:t>.</a:t>
            </a:r>
          </a:p>
          <a:p>
            <a:pPr algn="ctr"/>
            <a:r>
              <a:rPr lang="en-US" sz="1400" dirty="0">
                <a:solidFill>
                  <a:srgbClr val="FF0000"/>
                </a:solidFill>
              </a:rPr>
              <a:t>(Multiple Choice Rating from:  Strongly Agree, Agree, Disagree, Strongly Disagree)</a:t>
            </a:r>
          </a:p>
          <a:p>
            <a:pPr lvl="1"/>
            <a:r>
              <a:rPr lang="en-US" sz="1600" dirty="0"/>
              <a:t> </a:t>
            </a:r>
          </a:p>
          <a:p>
            <a:pPr marL="800100" lvl="1" indent="-342900">
              <a:buFont typeface="+mj-lt"/>
              <a:buAutoNum type="arabicPeriod" startAt="2"/>
            </a:pPr>
            <a:r>
              <a:rPr lang="en-US" sz="1600" dirty="0" smtClean="0"/>
              <a:t>I </a:t>
            </a:r>
            <a:r>
              <a:rPr lang="en-US" sz="1600" dirty="0"/>
              <a:t>was able to navigate the application easily to complete all sections of the diversity self-assessment for my institution and submit it to the FDIC, my primary regulator.  </a:t>
            </a:r>
          </a:p>
          <a:p>
            <a:pPr algn="ctr"/>
            <a:r>
              <a:rPr lang="en-US" sz="1400" dirty="0" smtClean="0">
                <a:solidFill>
                  <a:srgbClr val="FF0000"/>
                </a:solidFill>
              </a:rPr>
              <a:t>(</a:t>
            </a:r>
            <a:r>
              <a:rPr lang="en-US" sz="1400" dirty="0">
                <a:solidFill>
                  <a:srgbClr val="FF0000"/>
                </a:solidFill>
              </a:rPr>
              <a:t>Multiple Choice Rating from:  Strongly Agree, Agree, Disagree, Strongly Disagree)</a:t>
            </a:r>
          </a:p>
          <a:p>
            <a:r>
              <a:rPr lang="en-US" sz="1600" dirty="0"/>
              <a:t> </a:t>
            </a:r>
            <a:endParaRPr lang="en-US" sz="1600" dirty="0" smtClean="0"/>
          </a:p>
          <a:p>
            <a:endParaRPr lang="en-US" sz="1600" dirty="0"/>
          </a:p>
          <a:p>
            <a:r>
              <a:rPr lang="en-US" sz="1600" b="1" dirty="0" smtClean="0"/>
              <a:t>Your </a:t>
            </a:r>
            <a:r>
              <a:rPr lang="en-US" sz="1600" b="1" dirty="0"/>
              <a:t>feedback is valuable to us!  Let us know your thoughts about how FDIC can improve FID-SA:  </a:t>
            </a:r>
          </a:p>
          <a:p>
            <a:r>
              <a:rPr lang="en-US" sz="1400" dirty="0" smtClean="0">
                <a:solidFill>
                  <a:srgbClr val="FF0000"/>
                </a:solidFill>
              </a:rPr>
              <a:t>[</a:t>
            </a:r>
            <a:r>
              <a:rPr lang="en-US" sz="1400" dirty="0">
                <a:solidFill>
                  <a:srgbClr val="FF0000"/>
                </a:solidFill>
              </a:rPr>
              <a:t>OPEN TEXT BOX to permit free-form input and </a:t>
            </a:r>
            <a:r>
              <a:rPr lang="en-US" sz="1400" dirty="0" smtClean="0">
                <a:solidFill>
                  <a:srgbClr val="FF0000"/>
                </a:solidFill>
              </a:rPr>
              <a:t>screenshots – Unlimited Characters]</a:t>
            </a:r>
            <a:endParaRPr lang="en-US" sz="1400" dirty="0">
              <a:solidFill>
                <a:srgbClr val="FF0000"/>
              </a:solidFill>
            </a:endParaRPr>
          </a:p>
          <a:p>
            <a:r>
              <a:rPr lang="en-US" sz="1600" dirty="0"/>
              <a:t> </a:t>
            </a:r>
          </a:p>
          <a:p>
            <a:r>
              <a:rPr lang="en-US" sz="1600" b="1" dirty="0"/>
              <a:t>If you experienced any difficulties or </a:t>
            </a:r>
            <a:r>
              <a:rPr lang="en-US" sz="1600" b="1" dirty="0" smtClean="0"/>
              <a:t>issues </a:t>
            </a:r>
            <a:r>
              <a:rPr lang="en-US" sz="1600" b="1" dirty="0"/>
              <a:t>while using FID-SA, please describe:  </a:t>
            </a:r>
          </a:p>
          <a:p>
            <a:r>
              <a:rPr lang="en-US" sz="1400" dirty="0" smtClean="0">
                <a:solidFill>
                  <a:srgbClr val="FF0000"/>
                </a:solidFill>
              </a:rPr>
              <a:t>[</a:t>
            </a:r>
            <a:r>
              <a:rPr lang="en-US" sz="1400" dirty="0">
                <a:solidFill>
                  <a:srgbClr val="FF0000"/>
                </a:solidFill>
              </a:rPr>
              <a:t>OPEN TEXT BOX to permit free-form input and </a:t>
            </a:r>
            <a:r>
              <a:rPr lang="en-US" sz="1400" dirty="0" smtClean="0">
                <a:solidFill>
                  <a:srgbClr val="FF0000"/>
                </a:solidFill>
              </a:rPr>
              <a:t>screenshots – Unlimited Characters]</a:t>
            </a:r>
            <a:endParaRPr lang="en-US" sz="1400" dirty="0">
              <a:solidFill>
                <a:srgbClr val="FF0000"/>
              </a:solidFill>
            </a:endParaRPr>
          </a:p>
          <a:p>
            <a:pPr algn="r"/>
            <a:endParaRPr lang="en-US" sz="1600" dirty="0">
              <a:solidFill>
                <a:srgbClr val="00B050"/>
              </a:solidFill>
            </a:endParaRPr>
          </a:p>
          <a:p>
            <a:pPr algn="r"/>
            <a:r>
              <a:rPr lang="en-US" b="1" dirty="0" smtClean="0">
                <a:solidFill>
                  <a:srgbClr val="00B050"/>
                </a:solidFill>
              </a:rPr>
              <a:t>[</a:t>
            </a:r>
            <a:r>
              <a:rPr lang="en-US" b="1" dirty="0">
                <a:solidFill>
                  <a:srgbClr val="00B050"/>
                </a:solidFill>
              </a:rPr>
              <a:t>NEXT] </a:t>
            </a:r>
            <a:r>
              <a:rPr lang="en-US" b="1" dirty="0" smtClean="0">
                <a:solidFill>
                  <a:srgbClr val="00B050"/>
                </a:solidFill>
              </a:rPr>
              <a:t>Button</a:t>
            </a:r>
            <a:endParaRPr lang="en-US" b="1" dirty="0"/>
          </a:p>
        </p:txBody>
      </p:sp>
    </p:spTree>
    <p:extLst>
      <p:ext uri="{BB962C8B-B14F-4D97-AF65-F5344CB8AC3E}">
        <p14:creationId xmlns:p14="http://schemas.microsoft.com/office/powerpoint/2010/main" val="135040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6" y="35266"/>
            <a:ext cx="9143994" cy="1674263"/>
          </a:xfrm>
          <a:prstGeom prst="rect">
            <a:avLst/>
          </a:prstGeom>
          <a:extLst>
            <a:ext uri="{FAA26D3D-D897-4be2-8F04-BA451C77F1D7}">
              <ma14:placeholderFlag xmlns:wpc="http://schemas.microsoft.com/office/word/2010/wordprocessingCanvas" xmlns:mc="http://schemas.openxmlformats.org/markup-compatibility/2006" xmlns:m="http://schemas.openxmlformats.org/officeDocument/2006/math" xmlns:wp14="http://schemas.microsoft.com/office/word/2010/wordprocessingDrawing" xmlns:wp="http://schemas.openxmlformats.org/drawingml/2006/wordprocessingDrawing"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lc="http://schemas.openxmlformats.org/drawingml/2006/lockedCanvas"/>
            </a:ext>
          </a:extLst>
        </p:spPr>
      </p:pic>
      <p:sp>
        <p:nvSpPr>
          <p:cNvPr id="5" name="Rectangle 4"/>
          <p:cNvSpPr/>
          <p:nvPr/>
        </p:nvSpPr>
        <p:spPr>
          <a:xfrm>
            <a:off x="519073" y="2167939"/>
            <a:ext cx="8105859" cy="2862322"/>
          </a:xfrm>
          <a:prstGeom prst="rect">
            <a:avLst/>
          </a:prstGeom>
          <a:noFill/>
        </p:spPr>
        <p:txBody>
          <a:bodyPr wrap="square">
            <a:spAutoFit/>
          </a:bodyPr>
          <a:lstStyle/>
          <a:p>
            <a:r>
              <a:rPr lang="en-US" dirty="0"/>
              <a:t>Thank you again for taking the time to complete your diversity self-assessment and letting us know about your </a:t>
            </a:r>
            <a:r>
              <a:rPr lang="en-US" dirty="0" smtClean="0"/>
              <a:t>experience</a:t>
            </a:r>
            <a:r>
              <a:rPr lang="en-US" dirty="0"/>
              <a:t>!</a:t>
            </a:r>
            <a:endParaRPr lang="en-US" dirty="0" smtClean="0"/>
          </a:p>
          <a:p>
            <a:endParaRPr lang="en-US" dirty="0"/>
          </a:p>
          <a:p>
            <a:r>
              <a:rPr lang="en-US" dirty="0" smtClean="0"/>
              <a:t>If </a:t>
            </a:r>
            <a:r>
              <a:rPr lang="en-US" dirty="0"/>
              <a:t>you have any additional suggestions on how we can make the diversity self-assessment or FID-SA better; or would like information on how FDIC’s OMWI can help you with your diversity policies and practices, please send an email to </a:t>
            </a:r>
            <a:r>
              <a:rPr lang="en-US" u="sng" dirty="0">
                <a:hlinkClick r:id="rId4"/>
              </a:rPr>
              <a:t>Section342@FDIC.gov</a:t>
            </a:r>
            <a:r>
              <a:rPr lang="en-US" dirty="0"/>
              <a:t>.  </a:t>
            </a:r>
            <a:endParaRPr lang="en-US" sz="1600" dirty="0" smtClean="0">
              <a:solidFill>
                <a:srgbClr val="00B050"/>
              </a:solidFill>
            </a:endParaRPr>
          </a:p>
          <a:p>
            <a:endParaRPr lang="en-US" b="1" dirty="0" smtClean="0"/>
          </a:p>
          <a:p>
            <a:endParaRPr lang="en-US" b="1" dirty="0" smtClean="0"/>
          </a:p>
          <a:p>
            <a:pPr algn="r"/>
            <a:r>
              <a:rPr lang="en-US" b="1" dirty="0" smtClean="0">
                <a:solidFill>
                  <a:srgbClr val="00B050"/>
                </a:solidFill>
              </a:rPr>
              <a:t>[CLOSE</a:t>
            </a:r>
            <a:r>
              <a:rPr lang="en-US" b="1" dirty="0">
                <a:solidFill>
                  <a:srgbClr val="00B050"/>
                </a:solidFill>
              </a:rPr>
              <a:t>] </a:t>
            </a:r>
            <a:r>
              <a:rPr lang="en-US" b="1" dirty="0" smtClean="0">
                <a:solidFill>
                  <a:srgbClr val="00B050"/>
                </a:solidFill>
              </a:rPr>
              <a:t>Button</a:t>
            </a:r>
            <a:endParaRPr lang="en-US" b="1" dirty="0">
              <a:solidFill>
                <a:srgbClr val="00B050"/>
              </a:solidFill>
            </a:endParaRPr>
          </a:p>
        </p:txBody>
      </p:sp>
    </p:spTree>
    <p:extLst>
      <p:ext uri="{BB962C8B-B14F-4D97-AF65-F5344CB8AC3E}">
        <p14:creationId xmlns:p14="http://schemas.microsoft.com/office/powerpoint/2010/main" val="18310999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TotalTime>
  <Words>878</Words>
  <Application>Microsoft Office PowerPoint</Application>
  <PresentationFormat>On-screen Show (4:3)</PresentationFormat>
  <Paragraphs>46</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FDIC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McConkey, Angela</dc:creator>
  <cp:lastModifiedBy>McConkey, Angela</cp:lastModifiedBy>
  <cp:revision>12</cp:revision>
  <dcterms:created xsi:type="dcterms:W3CDTF">2020-10-01T12:32:27Z</dcterms:created>
  <dcterms:modified xsi:type="dcterms:W3CDTF">2020-10-28T15:17:56Z</dcterms:modified>
</cp:coreProperties>
</file>