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20" d="100"/>
          <a:sy n="120" d="100"/>
        </p:scale>
        <p:origin x="120"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20787E-B216-407B-9959-535B1CBDF104}" type="datetimeFigureOut">
              <a:rPr lang="en-US" smtClean="0"/>
              <a:t>4/23/2020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98623E-B606-44C9-86C9-5517F914A22F}" type="slidenum">
              <a:rPr lang="en-US" smtClean="0"/>
              <a:t>‹#›</a:t>
            </a:fld>
            <a:endParaRPr lang="en-US"/>
          </a:p>
        </p:txBody>
      </p:sp>
    </p:spTree>
    <p:extLst>
      <p:ext uri="{BB962C8B-B14F-4D97-AF65-F5344CB8AC3E}">
        <p14:creationId xmlns:p14="http://schemas.microsoft.com/office/powerpoint/2010/main" val="252300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D1DBFF5-F676-431E-890B-BB372583323F}" type="slidenum">
              <a:rPr lang="en-US" smtClean="0"/>
              <a:t>1</a:t>
            </a:fld>
            <a:endParaRPr lang="en-US"/>
          </a:p>
        </p:txBody>
      </p:sp>
    </p:spTree>
    <p:extLst>
      <p:ext uri="{BB962C8B-B14F-4D97-AF65-F5344CB8AC3E}">
        <p14:creationId xmlns:p14="http://schemas.microsoft.com/office/powerpoint/2010/main" val="1865572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D920CF-7E18-46E7-8BD0-6817801A8BE3}"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2711684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D920CF-7E18-46E7-8BD0-6817801A8BE3}"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714091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D920CF-7E18-46E7-8BD0-6817801A8BE3}"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3974239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D920CF-7E18-46E7-8BD0-6817801A8BE3}"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2666910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D920CF-7E18-46E7-8BD0-6817801A8BE3}"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4172114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D920CF-7E18-46E7-8BD0-6817801A8BE3}"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3142805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D920CF-7E18-46E7-8BD0-6817801A8BE3}" type="datetimeFigureOut">
              <a:rPr lang="en-US" smtClean="0"/>
              <a:t>4/23/2020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126837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D920CF-7E18-46E7-8BD0-6817801A8BE3}" type="datetimeFigureOut">
              <a:rPr lang="en-US" smtClean="0"/>
              <a:t>4/23/2020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82883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D920CF-7E18-46E7-8BD0-6817801A8BE3}" type="datetimeFigureOut">
              <a:rPr lang="en-US" smtClean="0"/>
              <a:t>4/23/2020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59539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1D920CF-7E18-46E7-8BD0-6817801A8BE3}"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3752497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1D920CF-7E18-46E7-8BD0-6817801A8BE3}"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29B65-25A1-47B6-A315-B62CED8A6631}" type="slidenum">
              <a:rPr lang="en-US" smtClean="0"/>
              <a:t>‹#›</a:t>
            </a:fld>
            <a:endParaRPr lang="en-US"/>
          </a:p>
        </p:txBody>
      </p:sp>
    </p:spTree>
    <p:extLst>
      <p:ext uri="{BB962C8B-B14F-4D97-AF65-F5344CB8AC3E}">
        <p14:creationId xmlns:p14="http://schemas.microsoft.com/office/powerpoint/2010/main" val="1300897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920CF-7E18-46E7-8BD0-6817801A8BE3}" type="datetimeFigureOut">
              <a:rPr lang="en-US" smtClean="0"/>
              <a:t>4/23/2020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929B65-25A1-47B6-A315-B62CED8A6631}" type="slidenum">
              <a:rPr lang="en-US" smtClean="0"/>
              <a:t>‹#›</a:t>
            </a:fld>
            <a:endParaRPr lang="en-US"/>
          </a:p>
        </p:txBody>
      </p:sp>
    </p:spTree>
    <p:extLst>
      <p:ext uri="{BB962C8B-B14F-4D97-AF65-F5344CB8AC3E}">
        <p14:creationId xmlns:p14="http://schemas.microsoft.com/office/powerpoint/2010/main" val="235006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Nasal, Self-Swab Informed </a:t>
            </a:r>
            <a:r>
              <a:rPr lang="en-US" dirty="0"/>
              <a:t>Consent</a:t>
            </a:r>
          </a:p>
        </p:txBody>
      </p:sp>
      <p:sp>
        <p:nvSpPr>
          <p:cNvPr id="6" name="Rectangle 5"/>
          <p:cNvSpPr/>
          <p:nvPr/>
        </p:nvSpPr>
        <p:spPr>
          <a:xfrm>
            <a:off x="1367890" y="1769597"/>
            <a:ext cx="5400648" cy="3219471"/>
          </a:xfrm>
          <a:prstGeom prst="rect">
            <a:avLst/>
          </a:prstGeom>
          <a:ln>
            <a:noFill/>
          </a:ln>
        </p:spPr>
        <p:txBody>
          <a:bodyPr wrap="square">
            <a:spAutoFit/>
          </a:bodyPr>
          <a:lstStyle/>
          <a:p>
            <a:r>
              <a:rPr lang="en-US" sz="937" b="1" dirty="0">
                <a:ea typeface="Calibri" panose="020F0502020204030204" pitchFamily="34" charset="0"/>
              </a:rPr>
              <a:t>PRIVACY ACT STATEMENT</a:t>
            </a:r>
            <a:endParaRPr lang="en-US" sz="895" dirty="0">
              <a:ea typeface="Calibri" panose="020F0502020204030204" pitchFamily="34" charset="0"/>
            </a:endParaRPr>
          </a:p>
          <a:p>
            <a:r>
              <a:rPr lang="en-US" sz="937" dirty="0">
                <a:ea typeface="Calibri" panose="020F0502020204030204" pitchFamily="34" charset="0"/>
              </a:rPr>
              <a:t>Collection of this information is authorized by the Public Readiness and Emergency Preparedness Act (PREP Act), Pub. L. No. 109-148, and the President’s Proclamation of a National Emergency Concerning the Novel Coronavirus Disease (COVID-19) Outbreak.  Your information will be used to notify you of your test results and to seek reimbursement from your health insurance provider, if applicable.  Providing this information is voluntary, however failure to do so will make it impossible for us to notify you of your results.  We will share this information with a diagnostics lab that will test your sample, with a call center that will notify you of your results, and with your health insurance provider.</a:t>
            </a:r>
          </a:p>
          <a:p>
            <a:endParaRPr lang="en-US" sz="895" dirty="0">
              <a:ea typeface="Calibri" panose="020F0502020204030204" pitchFamily="34" charset="0"/>
            </a:endParaRPr>
          </a:p>
          <a:p>
            <a:r>
              <a:rPr lang="en-US" sz="1193" dirty="0">
                <a:solidFill>
                  <a:srgbClr val="000000"/>
                </a:solidFill>
                <a:ea typeface="Calibri" panose="020F0502020204030204" pitchFamily="34" charset="0"/>
              </a:rPr>
              <a:t>You have agreed, by coming to this test site, to participate in testing designed to identify whether you have been infected by the novel coronavirus and have developed COVID-19, the disease caused by the novel coronavirus.  Your participation in this process is voluntary.  Should you decide not to participate, you will not suffer any penalty or loss of benefits to which you are otherwise entitled.  In addition, you should be aware of the following:  This test involves the administration of a nasal swab that will capture mucus and secretions from your nose.  Self-administering the swab is a low risk procedure and participation in this process and any records developed as a result of your participation that could be used to identify you are confidential and will be maintained in confidence.  </a:t>
            </a:r>
            <a:endParaRPr lang="en-US" sz="895" dirty="0">
              <a:ea typeface="Calibri" panose="020F0502020204030204" pitchFamily="34" charset="0"/>
            </a:endParaRPr>
          </a:p>
        </p:txBody>
      </p:sp>
      <p:sp>
        <p:nvSpPr>
          <p:cNvPr id="9" name="Rectangle 8"/>
          <p:cNvSpPr/>
          <p:nvPr/>
        </p:nvSpPr>
        <p:spPr>
          <a:xfrm>
            <a:off x="7145806" y="1931161"/>
            <a:ext cx="3580520" cy="2662396"/>
          </a:xfrm>
          <a:prstGeom prst="rect">
            <a:avLst/>
          </a:prstGeom>
          <a:solidFill>
            <a:srgbClr val="D6E2EC"/>
          </a:solidFill>
          <a:ln>
            <a:noFill/>
          </a:ln>
        </p:spPr>
        <p:txBody>
          <a:bodyPr wrap="square">
            <a:spAutoFit/>
          </a:bodyPr>
          <a:lstStyle/>
          <a:p>
            <a:pPr defTabSz="779029">
              <a:defRPr/>
            </a:pPr>
            <a:r>
              <a:rPr lang="en-US" sz="1193" b="1" kern="0" dirty="0">
                <a:solidFill>
                  <a:srgbClr val="005287"/>
                </a:solidFill>
                <a:ea typeface="Calibri" panose="020F0502020204030204" pitchFamily="34" charset="0"/>
                <a:cs typeface="Arial" panose="020B0604020202020204" pitchFamily="34" charset="0"/>
              </a:rPr>
              <a:t>Notes </a:t>
            </a:r>
            <a:r>
              <a:rPr lang="en-US" sz="1193" b="1" kern="0" dirty="0">
                <a:solidFill>
                  <a:srgbClr val="005287"/>
                </a:solidFill>
                <a:ea typeface="Calibri" panose="020F0502020204030204" pitchFamily="34" charset="0"/>
                <a:cs typeface="Arial" panose="020B0604020202020204" pitchFamily="34" charset="0"/>
              </a:rPr>
              <a:t>to Consider</a:t>
            </a:r>
          </a:p>
          <a:p>
            <a:pPr defTabSz="779029">
              <a:defRPr/>
            </a:pPr>
            <a:endParaRPr lang="en-US" sz="1193" b="1" u="sng" kern="0" dirty="0">
              <a:solidFill>
                <a:srgbClr val="005287"/>
              </a:solidFill>
              <a:ea typeface="Calibri" panose="020F0502020204030204" pitchFamily="34" charset="0"/>
              <a:cs typeface="Arial" panose="020B0604020202020204" pitchFamily="34" charset="0"/>
            </a:endParaRPr>
          </a:p>
          <a:p>
            <a:pPr marL="194757" indent="-194757" defTabSz="779029">
              <a:buFontTx/>
              <a:buAutoNum type="arabicPeriod"/>
              <a:defRPr/>
            </a:pPr>
            <a:r>
              <a:rPr lang="en-US" sz="1193" kern="0" dirty="0">
                <a:solidFill>
                  <a:srgbClr val="005287"/>
                </a:solidFill>
                <a:ea typeface="Calibri" panose="020F0502020204030204" pitchFamily="34" charset="0"/>
                <a:cs typeface="Arial" panose="020B0604020202020204" pitchFamily="34" charset="0"/>
              </a:rPr>
              <a:t>Online Versions</a:t>
            </a:r>
          </a:p>
          <a:p>
            <a:pPr marL="584272" lvl="1" indent="-194757" defTabSz="779029">
              <a:buFont typeface="Courier New" panose="02070309020205020404" pitchFamily="49" charset="0"/>
              <a:buChar char="o"/>
              <a:defRPr/>
            </a:pPr>
            <a:r>
              <a:rPr lang="en-US" sz="1193" kern="0" dirty="0">
                <a:solidFill>
                  <a:srgbClr val="005287"/>
                </a:solidFill>
                <a:ea typeface="Calibri" panose="020F0502020204030204" pitchFamily="34" charset="0"/>
                <a:cs typeface="Arial" panose="020B0604020202020204" pitchFamily="34" charset="0"/>
              </a:rPr>
              <a:t>Have individuals click to acknowledge the informed consent as part of the registration process.</a:t>
            </a:r>
          </a:p>
          <a:p>
            <a:pPr marL="194757" indent="-194757" defTabSz="779029">
              <a:buFontTx/>
              <a:buAutoNum type="arabicPeriod"/>
              <a:defRPr/>
            </a:pPr>
            <a:endParaRPr lang="en-US" sz="1193" kern="0" dirty="0">
              <a:solidFill>
                <a:srgbClr val="005287"/>
              </a:solidFill>
              <a:ea typeface="Calibri" panose="020F0502020204030204" pitchFamily="34" charset="0"/>
              <a:cs typeface="Arial" panose="020B0604020202020204" pitchFamily="34" charset="0"/>
            </a:endParaRPr>
          </a:p>
          <a:p>
            <a:pPr marL="194757" indent="-194757" defTabSz="779029">
              <a:buFontTx/>
              <a:buAutoNum type="arabicPeriod"/>
              <a:defRPr/>
            </a:pPr>
            <a:r>
              <a:rPr lang="en-US" sz="1193" kern="0" dirty="0">
                <a:solidFill>
                  <a:srgbClr val="005287"/>
                </a:solidFill>
                <a:ea typeface="Calibri" panose="020F0502020204030204" pitchFamily="34" charset="0"/>
                <a:cs typeface="Arial" panose="020B0604020202020204" pitchFamily="34" charset="0"/>
              </a:rPr>
              <a:t>On Site Versions</a:t>
            </a:r>
          </a:p>
          <a:p>
            <a:pPr marL="584272" lvl="1" indent="-194757" defTabSz="779029">
              <a:buFont typeface="Courier New" panose="02070309020205020404" pitchFamily="49" charset="0"/>
              <a:buChar char="o"/>
              <a:defRPr/>
            </a:pPr>
            <a:r>
              <a:rPr lang="en-US" sz="1193" kern="0" dirty="0">
                <a:solidFill>
                  <a:srgbClr val="005287"/>
                </a:solidFill>
                <a:ea typeface="Calibri" panose="020F0502020204030204" pitchFamily="34" charset="0"/>
                <a:cs typeface="Arial" panose="020B0604020202020204" pitchFamily="34" charset="0"/>
              </a:rPr>
              <a:t>Have this printed on large foam board so those individuals who are hard of hearing can still read and acknowledge the consent.</a:t>
            </a:r>
          </a:p>
          <a:p>
            <a:pPr marL="584272" lvl="1" indent="-194757" defTabSz="779029">
              <a:buFont typeface="Courier New" panose="02070309020205020404" pitchFamily="49" charset="0"/>
              <a:buChar char="o"/>
              <a:defRPr/>
            </a:pPr>
            <a:r>
              <a:rPr lang="en-US" sz="1193" kern="0" dirty="0">
                <a:solidFill>
                  <a:srgbClr val="005287"/>
                </a:solidFill>
                <a:ea typeface="Calibri" panose="020F0502020204030204" pitchFamily="34" charset="0"/>
                <a:cs typeface="Arial" panose="020B0604020202020204" pitchFamily="34" charset="0"/>
              </a:rPr>
              <a:t>Have translation services available so those individuals whose first language is not English are fully supported.  </a:t>
            </a:r>
            <a:endParaRPr lang="en-US" sz="1023" kern="0" dirty="0">
              <a:solidFill>
                <a:srgbClr val="005287"/>
              </a:solidFill>
              <a:ea typeface="Calibri" panose="020F0502020204030204" pitchFamily="34" charset="0"/>
              <a:cs typeface="Arial" panose="020B0604020202020204" pitchFamily="34" charset="0"/>
            </a:endParaRPr>
          </a:p>
        </p:txBody>
      </p:sp>
      <p:sp>
        <p:nvSpPr>
          <p:cNvPr id="10" name="Slide Number Placeholder 3">
            <a:extLst>
              <a:ext uri="{FF2B5EF4-FFF2-40B4-BE49-F238E27FC236}">
                <a16:creationId xmlns:a16="http://schemas.microsoft.com/office/drawing/2014/main" id="{11212D32-BC6E-EB4A-90F9-ED1B7B598CA8}"/>
              </a:ext>
            </a:extLst>
          </p:cNvPr>
          <p:cNvSpPr>
            <a:spLocks noGrp="1"/>
          </p:cNvSpPr>
          <p:nvPr>
            <p:ph type="sldNum" sz="quarter" idx="12"/>
          </p:nvPr>
        </p:nvSpPr>
        <p:spPr>
          <a:xfrm>
            <a:off x="9881464" y="5767363"/>
            <a:ext cx="779005" cy="311059"/>
          </a:xfrm>
        </p:spPr>
        <p:txBody>
          <a:bodyPr/>
          <a:lstStyle/>
          <a:p>
            <a:fld id="{748BC319-FDF7-4FA9-9446-54F61FCA3B4E}" type="slidenum">
              <a:rPr lang="en-US" smtClean="0"/>
              <a:t>1</a:t>
            </a:fld>
            <a:endParaRPr lang="en-US" dirty="0"/>
          </a:p>
        </p:txBody>
      </p:sp>
      <p:sp>
        <p:nvSpPr>
          <p:cNvPr id="2" name="TextBox 1"/>
          <p:cNvSpPr txBox="1"/>
          <p:nvPr/>
        </p:nvSpPr>
        <p:spPr>
          <a:xfrm>
            <a:off x="962108" y="6313336"/>
            <a:ext cx="3374706" cy="369332"/>
          </a:xfrm>
          <a:prstGeom prst="rect">
            <a:avLst/>
          </a:prstGeom>
          <a:noFill/>
        </p:spPr>
        <p:txBody>
          <a:bodyPr wrap="none" rtlCol="0">
            <a:spAutoFit/>
          </a:bodyPr>
          <a:lstStyle/>
          <a:p>
            <a:r>
              <a:rPr lang="en-US" dirty="0" smtClean="0"/>
              <a:t>Attachment B – </a:t>
            </a:r>
            <a:r>
              <a:rPr lang="en-US" smtClean="0"/>
              <a:t>Informed Consent</a:t>
            </a:r>
            <a:endParaRPr lang="en-US"/>
          </a:p>
        </p:txBody>
      </p:sp>
    </p:spTree>
    <p:extLst>
      <p:ext uri="{BB962C8B-B14F-4D97-AF65-F5344CB8AC3E}">
        <p14:creationId xmlns:p14="http://schemas.microsoft.com/office/powerpoint/2010/main" val="41974752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122</Words>
  <Application>Microsoft Office PowerPoint</Application>
  <PresentationFormat>Widescreen</PresentationFormat>
  <Paragraphs>16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Courier New</vt:lpstr>
      <vt:lpstr>Office Theme</vt:lpstr>
      <vt:lpstr>Nasal, Self-Swab Informed Consent</vt:lpstr>
    </vt:vector>
  </TitlesOfParts>
  <Company>HHS/ITIO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Nasal, Self-Swab Informed Consent</dc:title>
  <dc:creator>Schwartz, Erica (HHS/OASH)</dc:creator>
  <cp:lastModifiedBy>Schwartz, Erica (HHS/OASH)</cp:lastModifiedBy>
  <cp:revision>1</cp:revision>
  <dcterms:created xsi:type="dcterms:W3CDTF">2020-04-23T15:50:56Z</dcterms:created>
  <dcterms:modified xsi:type="dcterms:W3CDTF">2020-04-23T15:51:15Z</dcterms:modified>
</cp:coreProperties>
</file>