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notesMasterIdLst>
    <p:notesMasterId r:id="rId16"/>
  </p:notesMasterIdLst>
  <p:sldIdLst>
    <p:sldId id="275" r:id="rId3"/>
    <p:sldId id="277" r:id="rId4"/>
    <p:sldId id="260" r:id="rId5"/>
    <p:sldId id="259" r:id="rId6"/>
    <p:sldId id="262" r:id="rId7"/>
    <p:sldId id="264" r:id="rId8"/>
    <p:sldId id="268" r:id="rId9"/>
    <p:sldId id="270" r:id="rId10"/>
    <p:sldId id="272" r:id="rId11"/>
    <p:sldId id="279" r:id="rId12"/>
    <p:sldId id="274" r:id="rId13"/>
    <p:sldId id="278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0000"/>
    <a:srgbClr val="3366FF"/>
    <a:srgbClr val="3333FF"/>
    <a:srgbClr val="30BE30"/>
    <a:srgbClr val="F7F7F7"/>
    <a:srgbClr val="FDFDFD"/>
    <a:srgbClr val="FFFFFF"/>
    <a:srgbClr val="F4F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 autoAdjust="0"/>
    <p:restoredTop sz="94660"/>
  </p:normalViewPr>
  <p:slideViewPr>
    <p:cSldViewPr>
      <p:cViewPr>
        <p:scale>
          <a:sx n="70" d="100"/>
          <a:sy n="70" d="100"/>
        </p:scale>
        <p:origin x="-1829" y="-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03F2A-3BAF-4902-8286-406EFB309A6D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B492F-0AD8-433D-877D-9E7EAE3E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0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B492F-0AD8-433D-877D-9E7EAE3E72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26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D5F4C-C947-460C-A3C6-6A2F5F6D13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310777"/>
            <a:ext cx="8412480" cy="475488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5/16/2017</a:t>
            </a:fld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066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Image, White 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159775"/>
            <a:ext cx="8412480" cy="4754880"/>
          </a:xfrm>
          <a:prstGeom prst="roundRect">
            <a:avLst>
              <a:gd name="adj" fmla="val 4183"/>
            </a:avLst>
          </a:prstGeom>
          <a:solidFill>
            <a:srgbClr val="FFFFFF">
              <a:alpha val="85098"/>
            </a:srgbClr>
          </a:solidFill>
        </p:spPr>
        <p:txBody>
          <a:bodyPr lIns="91440" tIns="91440" rIns="91440" bIns="91440"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43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Image, White Sma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214" y="1168165"/>
            <a:ext cx="8412480" cy="4031771"/>
          </a:xfrm>
          <a:prstGeom prst="roundRect">
            <a:avLst>
              <a:gd name="adj" fmla="val 4183"/>
            </a:avLst>
          </a:prstGeom>
          <a:solidFill>
            <a:srgbClr val="FFFFFF">
              <a:alpha val="85098"/>
            </a:srgbClr>
          </a:solidFill>
        </p:spPr>
        <p:txBody>
          <a:bodyPr lIns="91440" tIns="91440" rIns="91440" bIns="91440"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518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5/16/2017</a:t>
            </a:fld>
            <a:endParaRPr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2767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35950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2"/>
          </p:nvPr>
        </p:nvSpPr>
        <p:spPr>
          <a:xfrm>
            <a:off x="3298032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/>
          </p:nvPr>
        </p:nvSpPr>
        <p:spPr>
          <a:xfrm>
            <a:off x="6172200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24"/>
          </p:nvPr>
        </p:nvSpPr>
        <p:spPr>
          <a:xfrm>
            <a:off x="435950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25"/>
          </p:nvPr>
        </p:nvSpPr>
        <p:spPr>
          <a:xfrm>
            <a:off x="3298032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6"/>
          </p:nvPr>
        </p:nvSpPr>
        <p:spPr>
          <a:xfrm>
            <a:off x="6172200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27"/>
          </p:nvPr>
        </p:nvSpPr>
        <p:spPr>
          <a:xfrm>
            <a:off x="435950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28"/>
          </p:nvPr>
        </p:nvSpPr>
        <p:spPr>
          <a:xfrm>
            <a:off x="3298032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Content Placeholder 4"/>
          <p:cNvSpPr>
            <a:spLocks noGrp="1"/>
          </p:cNvSpPr>
          <p:nvPr>
            <p:ph sz="quarter" idx="29"/>
          </p:nvPr>
        </p:nvSpPr>
        <p:spPr>
          <a:xfrm>
            <a:off x="6172200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5205786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5/16/2017</a:t>
            </a:fld>
            <a:endParaRPr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0712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423863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4"/>
          </p:nvPr>
        </p:nvSpPr>
        <p:spPr>
          <a:xfrm>
            <a:off x="6172200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5"/>
          </p:nvPr>
        </p:nvSpPr>
        <p:spPr>
          <a:xfrm>
            <a:off x="3298032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5063173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5/16/2017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577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Multi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539750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4996061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377825" y="3279344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7"/>
          </p:nvPr>
        </p:nvSpPr>
        <p:spPr>
          <a:xfrm>
            <a:off x="4700587" y="1539750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/>
          </p:nvPr>
        </p:nvSpPr>
        <p:spPr>
          <a:xfrm>
            <a:off x="4700587" y="3279344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5/16/2017</a:t>
            </a:fld>
            <a:endParaRPr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1542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5/16/2017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121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1029647"/>
            <a:ext cx="5486400" cy="420624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2109" y="5746299"/>
            <a:ext cx="548640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58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486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1029647"/>
            <a:ext cx="5486400" cy="420624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2109" y="5746299"/>
            <a:ext cx="548640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432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6576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4060272"/>
            <a:ext cx="6217920" cy="128016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2109" y="5418653"/>
            <a:ext cx="612648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5367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377824" y="1306671"/>
            <a:ext cx="374904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5041263" y="1306671"/>
            <a:ext cx="374904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5/16/2017</a:t>
            </a:fld>
            <a:endParaRPr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25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2" t="23384" r="7064" b="19845"/>
          <a:stretch/>
        </p:blipFill>
        <p:spPr>
          <a:xfrm>
            <a:off x="0" y="2938463"/>
            <a:ext cx="9144000" cy="2693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472752"/>
            <a:ext cx="9144000" cy="13852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1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r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/>
        </p:nvSpPr>
        <p:spPr>
          <a:xfrm rot="5400000">
            <a:off x="2024168" y="1900133"/>
            <a:ext cx="1803825" cy="5852160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081" y="4219464"/>
            <a:ext cx="5394960" cy="118872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56563"/>
            <a:ext cx="1545336" cy="4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62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25834" r="7037" b="19823"/>
          <a:stretch/>
        </p:blipFill>
        <p:spPr>
          <a:xfrm>
            <a:off x="0" y="1225551"/>
            <a:ext cx="9144000" cy="25781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3657809"/>
            <a:ext cx="9144000" cy="3200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2046632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3830347"/>
            <a:ext cx="6766560" cy="155448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95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25834" r="7037" b="19823"/>
          <a:stretch/>
        </p:blipFill>
        <p:spPr>
          <a:xfrm>
            <a:off x="0" y="1225551"/>
            <a:ext cx="9144000" cy="2578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2046632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" y="3657809"/>
            <a:ext cx="9144000" cy="3200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3871291"/>
            <a:ext cx="6766560" cy="54864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7645" y="4520297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492999" y="4520297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48353" y="4495800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03708" y="4495800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7087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Single Loop CL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70097"/>
            <a:ext cx="1536190" cy="4067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Continuous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70097"/>
            <a:ext cx="1536190" cy="4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2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2" b="41413"/>
          <a:stretch/>
        </p:blipFill>
        <p:spPr>
          <a:xfrm>
            <a:off x="0" y="0"/>
            <a:ext cx="9144000" cy="297809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" y="2595577"/>
            <a:ext cx="9142414" cy="2433913"/>
            <a:chOff x="-1" y="2563756"/>
            <a:chExt cx="9142414" cy="2433913"/>
          </a:xfrm>
        </p:grpSpPr>
        <p:sp>
          <p:nvSpPr>
            <p:cNvPr id="11" name="Freeform 10"/>
            <p:cNvSpPr/>
            <p:nvPr userDrawn="1"/>
          </p:nvSpPr>
          <p:spPr>
            <a:xfrm>
              <a:off x="-1" y="2563756"/>
              <a:ext cx="9142413" cy="2323750"/>
            </a:xfrm>
            <a:custGeom>
              <a:avLst/>
              <a:gdLst>
                <a:gd name="connsiteX0" fmla="*/ 9144000 w 9160778"/>
                <a:gd name="connsiteY0" fmla="*/ 75501 h 2323750"/>
                <a:gd name="connsiteX1" fmla="*/ 8330268 w 9160778"/>
                <a:gd name="connsiteY1" fmla="*/ 0 h 2323750"/>
                <a:gd name="connsiteX2" fmla="*/ 6400800 w 9160778"/>
                <a:gd name="connsiteY2" fmla="*/ 67112 h 2323750"/>
                <a:gd name="connsiteX3" fmla="*/ 0 w 9160778"/>
                <a:gd name="connsiteY3" fmla="*/ 318782 h 2323750"/>
                <a:gd name="connsiteX4" fmla="*/ 0 w 9160778"/>
                <a:gd name="connsiteY4" fmla="*/ 2323750 h 2323750"/>
                <a:gd name="connsiteX5" fmla="*/ 9160778 w 9160778"/>
                <a:gd name="connsiteY5" fmla="*/ 2323750 h 2323750"/>
                <a:gd name="connsiteX6" fmla="*/ 9144000 w 9160778"/>
                <a:gd name="connsiteY6" fmla="*/ 75501 h 232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78" h="2323750">
                  <a:moveTo>
                    <a:pt x="9144000" y="75501"/>
                  </a:moveTo>
                  <a:lnTo>
                    <a:pt x="8330268" y="0"/>
                  </a:lnTo>
                  <a:lnTo>
                    <a:pt x="6400800" y="67112"/>
                  </a:lnTo>
                  <a:lnTo>
                    <a:pt x="0" y="318782"/>
                  </a:lnTo>
                  <a:lnTo>
                    <a:pt x="0" y="2323750"/>
                  </a:lnTo>
                  <a:lnTo>
                    <a:pt x="9160778" y="2323750"/>
                  </a:lnTo>
                  <a:lnTo>
                    <a:pt x="9144000" y="75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auto">
            <a:xfrm>
              <a:off x="8706035" y="2663301"/>
              <a:ext cx="436378" cy="2334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9"/>
          <a:stretch/>
        </p:blipFill>
        <p:spPr>
          <a:xfrm>
            <a:off x="1" y="854895"/>
            <a:ext cx="9144000" cy="3967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3848361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5451315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2715673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xer_3ln_tag_tm_alt_4cp_grd_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22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xer_3ln_tag_tm_alt_4cp_grd_pos"/>
          <p:cNvPicPr>
            <a:picLocks noChangeAspect="1" noChangeArrowheads="1"/>
          </p:cNvPicPr>
          <p:nvPr/>
        </p:nvPicPr>
        <p:blipFill rotWithShape="1">
          <a:blip r:embed="rId2" cstate="print"/>
          <a:srcRect t="35710" b="44696"/>
          <a:stretch/>
        </p:blipFill>
        <p:spPr bwMode="auto">
          <a:xfrm>
            <a:off x="0" y="2757115"/>
            <a:ext cx="9144000" cy="1343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918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xer_3ln_r_rgb 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2533650"/>
            <a:ext cx="40671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27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3" y="291415"/>
            <a:ext cx="8412480" cy="10058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654726"/>
            <a:ext cx="8412480" cy="4389120"/>
          </a:xfr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5/16/2017</a:t>
            </a:fld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0883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AAFB9"/>
          </a:solidFill>
        </p:spPr>
        <p:txBody>
          <a:bodyPr lIns="64008" tIns="32004" rIns="64008" bIns="32004">
            <a:normAutofit/>
          </a:bodyPr>
          <a:lstStyle>
            <a:lvl1pPr>
              <a:buFontTx/>
              <a:buNone/>
              <a:defRPr sz="130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330200" y="4328583"/>
            <a:ext cx="4052998" cy="603250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marL="160020" indent="-160020">
              <a:spcBef>
                <a:spcPts val="0"/>
              </a:spcBef>
              <a:spcAft>
                <a:spcPts val="280"/>
              </a:spcAft>
              <a:buFontTx/>
              <a:buNone/>
              <a:defRPr sz="1100" b="1">
                <a:solidFill>
                  <a:srgbClr val="FFFFFE"/>
                </a:solidFill>
              </a:defRPr>
            </a:lvl1pPr>
            <a:lvl2pPr marL="0" indent="0">
              <a:spcBef>
                <a:spcPts val="0"/>
              </a:spcBef>
              <a:spcAft>
                <a:spcPts val="280"/>
              </a:spcAft>
              <a:buFontTx/>
              <a:buNone/>
              <a:defRPr sz="1100" b="1">
                <a:solidFill>
                  <a:schemeClr val="bg1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62" y="2381250"/>
            <a:ext cx="4341813" cy="1143000"/>
          </a:xfrm>
          <a:prstGeom prst="rect">
            <a:avLst/>
          </a:prstGeom>
        </p:spPr>
        <p:txBody>
          <a:bodyPr lIns="64008" tIns="32004" rIns="64008" bIns="32004" anchor="b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7500" y="3564466"/>
            <a:ext cx="4341813" cy="579967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conduent_logo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740" y="318429"/>
            <a:ext cx="1392420" cy="478873"/>
          </a:xfrm>
          <a:prstGeom prst="rect">
            <a:avLst/>
          </a:prstGeom>
        </p:spPr>
      </p:pic>
      <p:sp>
        <p:nvSpPr>
          <p:cNvPr id="8" name="Freeform 7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Op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_new_10.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3160713" y="2349500"/>
            <a:ext cx="3575050" cy="603250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marL="160020" indent="-160020">
              <a:spcBef>
                <a:spcPts val="0"/>
              </a:spcBef>
              <a:spcAft>
                <a:spcPts val="280"/>
              </a:spcAft>
              <a:buFontTx/>
              <a:buNone/>
              <a:defRPr sz="1700" b="1">
                <a:solidFill>
                  <a:srgbClr val="141313"/>
                </a:solidFill>
              </a:defRPr>
            </a:lvl1pPr>
            <a:lvl2pPr marL="0" indent="0">
              <a:spcBef>
                <a:spcPts val="0"/>
              </a:spcBef>
              <a:spcAft>
                <a:spcPts val="280"/>
              </a:spcAft>
              <a:buFontTx/>
              <a:buNone/>
              <a:defRPr sz="1100" b="1">
                <a:solidFill>
                  <a:schemeClr val="bg1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134916" y="2984500"/>
            <a:ext cx="3600847" cy="1143000"/>
          </a:xfrm>
          <a:prstGeom prst="rect">
            <a:avLst/>
          </a:prstGeom>
        </p:spPr>
        <p:txBody>
          <a:bodyPr lIns="64008" tIns="32004" rIns="64008" bIns="32004" anchor="b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2775" y="4169833"/>
            <a:ext cx="3598863" cy="579967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800" b="1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5379935" y="5975798"/>
            <a:ext cx="3440850" cy="603250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marL="160020" indent="-160020" algn="r">
              <a:spcBef>
                <a:spcPts val="0"/>
              </a:spcBef>
              <a:spcAft>
                <a:spcPts val="280"/>
              </a:spcAft>
              <a:buFontTx/>
              <a:buNone/>
              <a:defRPr sz="1100" b="1">
                <a:solidFill>
                  <a:srgbClr val="141313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280"/>
              </a:spcAft>
              <a:buFontTx/>
              <a:buNone/>
              <a:defRPr sz="1100" b="1">
                <a:solidFill>
                  <a:schemeClr val="bg1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Freeform 14"/>
          <p:cNvSpPr>
            <a:spLocks/>
          </p:cNvSpPr>
          <p:nvPr/>
        </p:nvSpPr>
        <p:spPr>
          <a:xfrm>
            <a:off x="32355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pic>
        <p:nvPicPr>
          <p:cNvPr id="9" name="Picture 8" descr="conduent_logo_black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740" y="323667"/>
            <a:ext cx="1408693" cy="484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5533781" y="5975798"/>
            <a:ext cx="3314856" cy="603250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marL="160020" indent="-160020" algn="r">
              <a:spcBef>
                <a:spcPts val="0"/>
              </a:spcBef>
              <a:spcAft>
                <a:spcPts val="280"/>
              </a:spcAft>
              <a:buFontTx/>
              <a:buNone/>
              <a:defRPr sz="1100" b="1">
                <a:solidFill>
                  <a:srgbClr val="141313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280"/>
              </a:spcAft>
              <a:buFontTx/>
              <a:buNone/>
              <a:defRPr sz="1100" b="1">
                <a:solidFill>
                  <a:schemeClr val="bg1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rgbClr val="AAAFB9"/>
          </a:solidFill>
          <a:ln>
            <a:noFill/>
          </a:ln>
        </p:spPr>
        <p:txBody>
          <a:bodyPr lIns="64008" tIns="32004" rIns="64008" bIns="32004">
            <a:normAutofit/>
          </a:bodyPr>
          <a:lstStyle>
            <a:lvl1pPr>
              <a:buFontTx/>
              <a:buNone/>
              <a:defRPr sz="130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6" name="Picture 5" descr="conduent_logo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740" y="318429"/>
            <a:ext cx="1392420" cy="478873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22263" y="4360333"/>
            <a:ext cx="8485386" cy="1143000"/>
          </a:xfrm>
          <a:prstGeom prst="rect">
            <a:avLst/>
          </a:prstGeom>
        </p:spPr>
        <p:txBody>
          <a:bodyPr lIns="64008" tIns="32004" rIns="64008" bIns="32004" anchor="b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437" y="5492750"/>
            <a:ext cx="5567363" cy="579967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800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>
          <a:xfrm>
            <a:off x="378024" y="457200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_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rgbClr val="284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11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5533781" y="5975798"/>
            <a:ext cx="3314856" cy="603250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marL="160020" indent="-160020" algn="r">
              <a:spcBef>
                <a:spcPts val="0"/>
              </a:spcBef>
              <a:spcAft>
                <a:spcPts val="280"/>
              </a:spcAft>
              <a:buFontTx/>
              <a:buNone/>
              <a:defRPr sz="1100" b="1">
                <a:solidFill>
                  <a:srgbClr val="FFFFFE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280"/>
              </a:spcAft>
              <a:buFontTx/>
              <a:buNone/>
              <a:defRPr sz="1100" b="1">
                <a:solidFill>
                  <a:schemeClr val="bg1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rgbClr val="AAAFB9"/>
          </a:solidFill>
        </p:spPr>
        <p:txBody>
          <a:bodyPr lIns="64008" tIns="32004" rIns="64008" bIns="32004">
            <a:normAutofit/>
          </a:bodyPr>
          <a:lstStyle>
            <a:lvl1pPr>
              <a:buFontTx/>
              <a:buNone/>
              <a:defRPr sz="130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6" name="Picture 5" descr="conduent_logo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740" y="318429"/>
            <a:ext cx="1392420" cy="478873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22263" y="4360333"/>
            <a:ext cx="8485386" cy="1143000"/>
          </a:xfrm>
          <a:prstGeom prst="rect">
            <a:avLst/>
          </a:prstGeom>
        </p:spPr>
        <p:txBody>
          <a:bodyPr lIns="64008" tIns="32004" rIns="64008" bIns="32004" anchor="b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FFFFF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437" y="5492750"/>
            <a:ext cx="5567363" cy="579967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800">
                <a:solidFill>
                  <a:srgbClr val="FFFFFE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>
          <a:xfrm>
            <a:off x="378024" y="457200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17104" y="2402417"/>
            <a:ext cx="7564834" cy="1143000"/>
          </a:xfrm>
          <a:prstGeom prst="rect">
            <a:avLst/>
          </a:prstGeom>
        </p:spPr>
        <p:txBody>
          <a:bodyPr lIns="64008" tIns="32004" rIns="64008" bIns="32004" anchor="b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84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17103" y="846667"/>
            <a:ext cx="8049022" cy="4635500"/>
          </a:xfrm>
          <a:prstGeom prst="rect">
            <a:avLst/>
          </a:prstGeom>
        </p:spPr>
        <p:txBody>
          <a:bodyPr lIns="64008" tIns="32004" rIns="64008" bIns="32004" anchor="ctr">
            <a:noAutofit/>
          </a:bodyPr>
          <a:lstStyle>
            <a:lvl1pPr algn="l">
              <a:lnSpc>
                <a:spcPts val="4578"/>
              </a:lnSpc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conduent_logo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740" y="391845"/>
            <a:ext cx="955693" cy="328678"/>
          </a:xfrm>
          <a:prstGeom prst="rect">
            <a:avLst/>
          </a:prstGeom>
        </p:spPr>
      </p:pic>
      <p:sp>
        <p:nvSpPr>
          <p:cNvPr id="9" name="Freeform 8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Text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62" y="455649"/>
            <a:ext cx="7524178" cy="1316933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22263" y="3109535"/>
            <a:ext cx="2622550" cy="340766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marL="0" indent="0" algn="l">
              <a:lnSpc>
                <a:spcPts val="1260"/>
              </a:lnSpc>
              <a:spcBef>
                <a:spcPts val="0"/>
              </a:spcBef>
              <a:spcAft>
                <a:spcPts val="420"/>
              </a:spcAft>
              <a:buFontTx/>
              <a:buNone/>
              <a:defRPr sz="1300" b="1">
                <a:solidFill>
                  <a:srgbClr val="141313"/>
                </a:solidFill>
              </a:defRPr>
            </a:lvl1pPr>
            <a:lvl2pPr marL="0" indent="0">
              <a:spcBef>
                <a:spcPts val="0"/>
              </a:spcBef>
              <a:spcAft>
                <a:spcPts val="420"/>
              </a:spcAft>
              <a:buFontTx/>
              <a:buNone/>
              <a:defRPr sz="1300"/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436" y="1772582"/>
            <a:ext cx="7508304" cy="947410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marL="0" indent="0" algn="l">
              <a:buNone/>
              <a:defRPr sz="1800" b="1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2461" y="3394461"/>
            <a:ext cx="2622351" cy="210207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FontTx/>
              <a:buNone/>
              <a:defRPr sz="1300">
                <a:solidFill>
                  <a:srgbClr val="141313"/>
                </a:solidFill>
              </a:defRPr>
            </a:lvl1pPr>
            <a:lvl2pPr marL="457177" indent="0">
              <a:buFontTx/>
              <a:buNone/>
              <a:defRPr sz="1300"/>
            </a:lvl2pPr>
            <a:lvl3pPr marL="914355" indent="0">
              <a:buFontTx/>
              <a:buNone/>
              <a:defRPr sz="1300"/>
            </a:lvl3pPr>
            <a:lvl4pPr marL="1371532" indent="0">
              <a:buFontTx/>
              <a:buNone/>
              <a:defRPr sz="1300"/>
            </a:lvl4pPr>
            <a:lvl5pPr marL="1828709" indent="0">
              <a:buFontTx/>
              <a:buNone/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3246351" y="3109535"/>
            <a:ext cx="2622550" cy="340766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marL="0" indent="0" algn="l">
              <a:lnSpc>
                <a:spcPts val="1260"/>
              </a:lnSpc>
              <a:spcBef>
                <a:spcPts val="0"/>
              </a:spcBef>
              <a:spcAft>
                <a:spcPts val="420"/>
              </a:spcAft>
              <a:buFontTx/>
              <a:buNone/>
              <a:defRPr sz="1300" b="1">
                <a:solidFill>
                  <a:srgbClr val="141313"/>
                </a:solidFill>
              </a:defRPr>
            </a:lvl1pPr>
            <a:lvl2pPr marL="0" indent="0">
              <a:spcBef>
                <a:spcPts val="0"/>
              </a:spcBef>
              <a:spcAft>
                <a:spcPts val="420"/>
              </a:spcAft>
              <a:buFontTx/>
              <a:buNone/>
              <a:defRPr sz="1300"/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246550" y="3394461"/>
            <a:ext cx="2622351" cy="210207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FontTx/>
              <a:buNone/>
              <a:defRPr sz="1300">
                <a:solidFill>
                  <a:srgbClr val="141313"/>
                </a:solidFill>
              </a:defRPr>
            </a:lvl1pPr>
            <a:lvl2pPr marL="457177" indent="0">
              <a:buFontTx/>
              <a:buNone/>
              <a:defRPr sz="1300"/>
            </a:lvl2pPr>
            <a:lvl3pPr marL="914355" indent="0">
              <a:buFontTx/>
              <a:buNone/>
              <a:defRPr sz="1300"/>
            </a:lvl3pPr>
            <a:lvl4pPr marL="1371532" indent="0">
              <a:buFontTx/>
              <a:buNone/>
              <a:defRPr sz="1300"/>
            </a:lvl4pPr>
            <a:lvl5pPr marL="1828709" indent="0">
              <a:buFontTx/>
              <a:buNone/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6161459" y="3109535"/>
            <a:ext cx="2622550" cy="340766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marL="0" indent="0" algn="l">
              <a:lnSpc>
                <a:spcPts val="1260"/>
              </a:lnSpc>
              <a:spcBef>
                <a:spcPts val="0"/>
              </a:spcBef>
              <a:spcAft>
                <a:spcPts val="420"/>
              </a:spcAft>
              <a:buFontTx/>
              <a:buNone/>
              <a:defRPr sz="1300" b="1">
                <a:solidFill>
                  <a:srgbClr val="141313"/>
                </a:solidFill>
              </a:defRPr>
            </a:lvl1pPr>
            <a:lvl2pPr marL="0" indent="0">
              <a:spcBef>
                <a:spcPts val="0"/>
              </a:spcBef>
              <a:spcAft>
                <a:spcPts val="420"/>
              </a:spcAft>
              <a:buFontTx/>
              <a:buNone/>
              <a:defRPr sz="1300"/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161658" y="3394461"/>
            <a:ext cx="2622351" cy="210207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FontTx/>
              <a:buNone/>
              <a:defRPr sz="1300">
                <a:solidFill>
                  <a:srgbClr val="141313"/>
                </a:solidFill>
              </a:defRPr>
            </a:lvl1pPr>
            <a:lvl2pPr marL="457177" indent="0">
              <a:buFontTx/>
              <a:buNone/>
              <a:defRPr sz="1300"/>
            </a:lvl2pPr>
            <a:lvl3pPr marL="914355" indent="0">
              <a:buFontTx/>
              <a:buNone/>
              <a:defRPr sz="1300"/>
            </a:lvl3pPr>
            <a:lvl4pPr marL="1371532" indent="0">
              <a:buFontTx/>
              <a:buNone/>
              <a:defRPr sz="1300"/>
            </a:lvl4pPr>
            <a:lvl5pPr marL="1828709" indent="0">
              <a:buFontTx/>
              <a:buNone/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 descr="conduent_logo_black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740" y="387168"/>
            <a:ext cx="955693" cy="328668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70086" y="2969444"/>
            <a:ext cx="2558851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02113" y="2968120"/>
            <a:ext cx="2558851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25158" y="2966797"/>
            <a:ext cx="2558851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9563" y="359833"/>
            <a:ext cx="8488164" cy="1143000"/>
          </a:xfrm>
          <a:prstGeom prst="rect">
            <a:avLst/>
          </a:prstGeom>
        </p:spPr>
        <p:txBody>
          <a:bodyPr vert="horz" lIns="64008" tIns="32004" rIns="64008" bIns="32004"/>
          <a:lstStyle>
            <a:lvl1pPr algn="l"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20C3-D147-47A9-BD6B-B7525AE8DF18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25437" y="1735667"/>
            <a:ext cx="8463996" cy="3524250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680"/>
              </a:spcAft>
              <a:buFontTx/>
              <a:buNone/>
              <a:defRPr sz="1400">
                <a:solidFill>
                  <a:srgbClr val="141313"/>
                </a:solidFill>
              </a:defRPr>
            </a:lvl1pPr>
            <a:lvl2pPr>
              <a:buFontTx/>
              <a:buNone/>
              <a:defRPr sz="1400">
                <a:solidFill>
                  <a:srgbClr val="141313"/>
                </a:solidFill>
              </a:defRPr>
            </a:lvl2pPr>
            <a:lvl3pPr>
              <a:buFontTx/>
              <a:buNone/>
              <a:defRPr sz="1400">
                <a:solidFill>
                  <a:srgbClr val="141313"/>
                </a:solidFill>
              </a:defRPr>
            </a:lvl3pPr>
            <a:lvl4pPr>
              <a:buFontTx/>
              <a:buNone/>
              <a:defRPr sz="1400">
                <a:solidFill>
                  <a:srgbClr val="141313"/>
                </a:solidFill>
              </a:defRPr>
            </a:lvl4pPr>
            <a:lvl5pPr>
              <a:buFontTx/>
              <a:buNone/>
              <a:defRPr sz="14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78024" y="1787260"/>
            <a:ext cx="8405813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_Text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62" y="455649"/>
            <a:ext cx="7524178" cy="1280018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conduent_logo_black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740" y="387168"/>
            <a:ext cx="955693" cy="328668"/>
          </a:xfrm>
          <a:prstGeom prst="rect">
            <a:avLst/>
          </a:prstGeom>
        </p:spPr>
      </p:pic>
      <p:sp>
        <p:nvSpPr>
          <p:cNvPr id="26" name="Freeform 25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25437" y="1735667"/>
            <a:ext cx="8463996" cy="3524250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680"/>
              </a:spcAft>
              <a:buFontTx/>
              <a:buNone/>
              <a:defRPr sz="1400">
                <a:solidFill>
                  <a:srgbClr val="141313"/>
                </a:solidFill>
              </a:defRPr>
            </a:lvl1pPr>
            <a:lvl2pPr>
              <a:buFontTx/>
              <a:buNone/>
              <a:defRPr sz="1400">
                <a:solidFill>
                  <a:srgbClr val="141313"/>
                </a:solidFill>
              </a:defRPr>
            </a:lvl2pPr>
            <a:lvl3pPr>
              <a:buFontTx/>
              <a:buNone/>
              <a:defRPr sz="1400">
                <a:solidFill>
                  <a:srgbClr val="141313"/>
                </a:solidFill>
              </a:defRPr>
            </a:lvl3pPr>
            <a:lvl4pPr>
              <a:buFontTx/>
              <a:buNone/>
              <a:defRPr sz="1400">
                <a:solidFill>
                  <a:srgbClr val="141313"/>
                </a:solidFill>
              </a:defRPr>
            </a:lvl4pPr>
            <a:lvl5pPr>
              <a:buFontTx/>
              <a:buNone/>
              <a:defRPr sz="14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78024" y="1787260"/>
            <a:ext cx="8405813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06875" y="0"/>
            <a:ext cx="4937125" cy="6858000"/>
          </a:xfrm>
          <a:prstGeom prst="rect">
            <a:avLst/>
          </a:prstGeom>
          <a:solidFill>
            <a:srgbClr val="284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45" y="547321"/>
            <a:ext cx="3590726" cy="1143000"/>
          </a:xfrm>
          <a:prstGeom prst="rect">
            <a:avLst/>
          </a:prstGeom>
        </p:spPr>
        <p:txBody>
          <a:bodyPr lIns="64008" tIns="32004" rIns="64008" bIns="32004" anchor="b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27224" y="2692817"/>
            <a:ext cx="3585964" cy="2438399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160020" indent="-160020">
              <a:spcBef>
                <a:spcPts val="0"/>
              </a:spcBef>
              <a:spcAft>
                <a:spcPts val="420"/>
              </a:spcAft>
              <a:defRPr sz="1500">
                <a:solidFill>
                  <a:srgbClr val="141313"/>
                </a:solidFill>
              </a:defRPr>
            </a:lvl1pPr>
            <a:lvl2pPr marL="364490" indent="-204470">
              <a:spcBef>
                <a:spcPts val="0"/>
              </a:spcBef>
              <a:spcAft>
                <a:spcPts val="420"/>
              </a:spcAft>
              <a:defRPr sz="1500">
                <a:solidFill>
                  <a:srgbClr val="141313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defRPr sz="1500">
                <a:solidFill>
                  <a:srgbClr val="141313"/>
                </a:solidFill>
              </a:defRPr>
            </a:lvl3pPr>
            <a:lvl4pPr marL="720090" indent="-195580">
              <a:spcBef>
                <a:spcPts val="0"/>
              </a:spcBef>
              <a:spcAft>
                <a:spcPts val="420"/>
              </a:spcAft>
              <a:defRPr sz="1500">
                <a:solidFill>
                  <a:srgbClr val="141313"/>
                </a:solidFill>
              </a:defRPr>
            </a:lvl4pPr>
            <a:lvl5pPr marL="880110" indent="-160020">
              <a:spcBef>
                <a:spcPts val="0"/>
              </a:spcBef>
              <a:spcAft>
                <a:spcPts val="420"/>
              </a:spcAft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461" y="2332984"/>
            <a:ext cx="3582789" cy="42333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500" b="0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4" name="Picture 13" descr="conduent_logo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740" y="391845"/>
            <a:ext cx="955693" cy="328678"/>
          </a:xfrm>
          <a:prstGeom prst="rect">
            <a:avLst/>
          </a:prstGeom>
        </p:spPr>
      </p:pic>
      <p:sp>
        <p:nvSpPr>
          <p:cNvPr id="15" name="Freeform 14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and Mutli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3" y="291415"/>
            <a:ext cx="8412480" cy="16459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2228878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258185" y="2228878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38545" y="2242860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7825" y="1654488"/>
            <a:ext cx="8412480" cy="45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5/16/2017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935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45" y="547321"/>
            <a:ext cx="3590726" cy="1143000"/>
          </a:xfrm>
          <a:prstGeom prst="rect">
            <a:avLst/>
          </a:prstGeom>
        </p:spPr>
        <p:txBody>
          <a:bodyPr lIns="64008" tIns="32004" rIns="64008" bIns="32004" anchor="b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27224" y="2692817"/>
            <a:ext cx="3585964" cy="2438399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160020" indent="-160020">
              <a:spcBef>
                <a:spcPts val="0"/>
              </a:spcBef>
              <a:spcAft>
                <a:spcPts val="420"/>
              </a:spcAft>
              <a:defRPr sz="1500">
                <a:solidFill>
                  <a:srgbClr val="141313"/>
                </a:solidFill>
              </a:defRPr>
            </a:lvl1pPr>
            <a:lvl2pPr marL="364490" indent="-204470">
              <a:spcBef>
                <a:spcPts val="0"/>
              </a:spcBef>
              <a:spcAft>
                <a:spcPts val="420"/>
              </a:spcAft>
              <a:defRPr sz="1500">
                <a:solidFill>
                  <a:srgbClr val="141313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defRPr sz="1500">
                <a:solidFill>
                  <a:srgbClr val="141313"/>
                </a:solidFill>
              </a:defRPr>
            </a:lvl3pPr>
            <a:lvl4pPr marL="720090" indent="-195580">
              <a:spcBef>
                <a:spcPts val="0"/>
              </a:spcBef>
              <a:spcAft>
                <a:spcPts val="420"/>
              </a:spcAft>
              <a:defRPr sz="1500">
                <a:solidFill>
                  <a:srgbClr val="141313"/>
                </a:solidFill>
              </a:defRPr>
            </a:lvl4pPr>
            <a:lvl5pPr marL="880110" indent="-160020">
              <a:spcBef>
                <a:spcPts val="0"/>
              </a:spcBef>
              <a:spcAft>
                <a:spcPts val="420"/>
              </a:spcAft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461" y="2332984"/>
            <a:ext cx="3582789" cy="42333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500" b="0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45" y="454717"/>
            <a:ext cx="7539603" cy="1320637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19286" y="2562284"/>
            <a:ext cx="2074863" cy="2692399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1pPr>
            <a:lvl2pPr marL="364490" indent="-20447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461" y="1821450"/>
            <a:ext cx="2071688" cy="74083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500" b="1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78024" y="1776677"/>
            <a:ext cx="1992313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05274" y="1775354"/>
            <a:ext cx="6278563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2457649" y="1821450"/>
            <a:ext cx="6326188" cy="5503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14524" y="456721"/>
            <a:ext cx="7540578" cy="1312333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19286" y="1821651"/>
            <a:ext cx="1934964" cy="77258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>
              <a:spcBef>
                <a:spcPts val="0"/>
              </a:spcBef>
              <a:spcAft>
                <a:spcPts val="420"/>
              </a:spcAft>
              <a:buFontTx/>
              <a:buNone/>
              <a:defRPr sz="1500" b="1">
                <a:solidFill>
                  <a:srgbClr val="141313"/>
                </a:solidFill>
              </a:defRPr>
            </a:lvl1pPr>
            <a:lvl2pPr marL="364490" indent="-20447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Freeform 14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78024" y="1779294"/>
            <a:ext cx="1992313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05274" y="1777970"/>
            <a:ext cx="6278563" cy="2647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2457649" y="1821650"/>
            <a:ext cx="6326188" cy="5503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371061" y="2594233"/>
            <a:ext cx="2000250" cy="889000"/>
          </a:xfrm>
          <a:prstGeom prst="rect">
            <a:avLst/>
          </a:prstGeom>
          <a:solidFill>
            <a:srgbClr val="284563"/>
          </a:solidFill>
          <a:ln>
            <a:noFill/>
          </a:ln>
        </p:spPr>
        <p:txBody>
          <a:bodyPr vert="horz" lIns="64008" tIns="64008" rIns="64008" bIns="32004"/>
          <a:lstStyle>
            <a:lvl1pPr marL="80010" indent="0">
              <a:buFontTx/>
              <a:buNone/>
              <a:defRPr sz="1400">
                <a:solidFill>
                  <a:srgbClr val="FFFFFE"/>
                </a:solidFill>
              </a:defRPr>
            </a:lvl1pPr>
            <a:lvl2pPr>
              <a:buFontTx/>
              <a:buNone/>
              <a:defRPr sz="1300">
                <a:solidFill>
                  <a:srgbClr val="FFFFFE"/>
                </a:solidFill>
              </a:defRPr>
            </a:lvl2pPr>
            <a:lvl3pPr>
              <a:buFontTx/>
              <a:buNone/>
              <a:defRPr sz="1300">
                <a:solidFill>
                  <a:srgbClr val="FFFFFE"/>
                </a:solidFill>
              </a:defRPr>
            </a:lvl3pPr>
            <a:lvl4pPr>
              <a:buFontTx/>
              <a:buNone/>
              <a:defRPr sz="1300">
                <a:solidFill>
                  <a:srgbClr val="FFFFFE"/>
                </a:solidFill>
              </a:defRPr>
            </a:lvl4pPr>
            <a:lvl5pPr>
              <a:buFontTx/>
              <a:buNone/>
              <a:defRPr sz="1300">
                <a:solidFill>
                  <a:srgbClr val="FFFFF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457649" y="2594233"/>
            <a:ext cx="6326188" cy="889000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124460" indent="-124460">
              <a:defRPr sz="1400">
                <a:solidFill>
                  <a:srgbClr val="141313"/>
                </a:solidFill>
              </a:defRPr>
            </a:lvl1pPr>
            <a:lvl2pPr>
              <a:defRPr sz="1400">
                <a:solidFill>
                  <a:srgbClr val="141313"/>
                </a:solidFill>
              </a:defRPr>
            </a:lvl2pPr>
            <a:lvl3pPr>
              <a:defRPr sz="1400">
                <a:solidFill>
                  <a:srgbClr val="141313"/>
                </a:solidFill>
              </a:defRPr>
            </a:lvl3pPr>
            <a:lvl4pPr>
              <a:defRPr sz="1400">
                <a:solidFill>
                  <a:srgbClr val="141313"/>
                </a:solidFill>
              </a:defRPr>
            </a:lvl4pPr>
            <a:lvl5pPr>
              <a:defRPr sz="14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71061" y="3610233"/>
            <a:ext cx="2000250" cy="889000"/>
          </a:xfrm>
          <a:prstGeom prst="rect">
            <a:avLst/>
          </a:prstGeom>
          <a:solidFill>
            <a:srgbClr val="284563"/>
          </a:solidFill>
          <a:ln>
            <a:noFill/>
          </a:ln>
        </p:spPr>
        <p:txBody>
          <a:bodyPr vert="horz" lIns="64008" tIns="64008" rIns="64008" bIns="32004"/>
          <a:lstStyle>
            <a:lvl1pPr marL="80010" indent="0">
              <a:buFontTx/>
              <a:buNone/>
              <a:defRPr sz="1400">
                <a:solidFill>
                  <a:srgbClr val="FFFFFE"/>
                </a:solidFill>
              </a:defRPr>
            </a:lvl1pPr>
            <a:lvl2pPr>
              <a:buFontTx/>
              <a:buNone/>
              <a:defRPr sz="1300">
                <a:solidFill>
                  <a:srgbClr val="FFFFFE"/>
                </a:solidFill>
              </a:defRPr>
            </a:lvl2pPr>
            <a:lvl3pPr>
              <a:buFontTx/>
              <a:buNone/>
              <a:defRPr sz="1300">
                <a:solidFill>
                  <a:srgbClr val="FFFFFE"/>
                </a:solidFill>
              </a:defRPr>
            </a:lvl3pPr>
            <a:lvl4pPr>
              <a:buFontTx/>
              <a:buNone/>
              <a:defRPr sz="1300">
                <a:solidFill>
                  <a:srgbClr val="FFFFFE"/>
                </a:solidFill>
              </a:defRPr>
            </a:lvl4pPr>
            <a:lvl5pPr>
              <a:buFontTx/>
              <a:buNone/>
              <a:defRPr sz="1300">
                <a:solidFill>
                  <a:srgbClr val="FFFFF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2465586" y="3610233"/>
            <a:ext cx="6318250" cy="889000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124460" indent="-124460">
              <a:defRPr sz="1400">
                <a:solidFill>
                  <a:srgbClr val="141313"/>
                </a:solidFill>
              </a:defRPr>
            </a:lvl1pPr>
            <a:lvl2pPr>
              <a:defRPr sz="1400">
                <a:solidFill>
                  <a:srgbClr val="141313"/>
                </a:solidFill>
              </a:defRPr>
            </a:lvl2pPr>
            <a:lvl3pPr>
              <a:defRPr sz="1400">
                <a:solidFill>
                  <a:srgbClr val="141313"/>
                </a:solidFill>
              </a:defRPr>
            </a:lvl3pPr>
            <a:lvl4pPr>
              <a:defRPr sz="1400">
                <a:solidFill>
                  <a:srgbClr val="141313"/>
                </a:solidFill>
              </a:defRPr>
            </a:lvl4pPr>
            <a:lvl5pPr>
              <a:defRPr sz="14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371061" y="4622001"/>
            <a:ext cx="2000250" cy="889000"/>
          </a:xfrm>
          <a:prstGeom prst="rect">
            <a:avLst/>
          </a:prstGeom>
          <a:solidFill>
            <a:srgbClr val="284563"/>
          </a:solidFill>
          <a:ln>
            <a:noFill/>
          </a:ln>
        </p:spPr>
        <p:txBody>
          <a:bodyPr vert="horz" lIns="64008" tIns="64008" rIns="64008" bIns="32004"/>
          <a:lstStyle>
            <a:lvl1pPr marL="80010" indent="0">
              <a:buFontTx/>
              <a:buNone/>
              <a:defRPr sz="1400">
                <a:solidFill>
                  <a:srgbClr val="FFFFFE"/>
                </a:solidFill>
              </a:defRPr>
            </a:lvl1pPr>
            <a:lvl2pPr>
              <a:buFontTx/>
              <a:buNone/>
              <a:defRPr sz="1300">
                <a:solidFill>
                  <a:srgbClr val="FFFFFE"/>
                </a:solidFill>
              </a:defRPr>
            </a:lvl2pPr>
            <a:lvl3pPr>
              <a:buFontTx/>
              <a:buNone/>
              <a:defRPr sz="1300">
                <a:solidFill>
                  <a:srgbClr val="FFFFFE"/>
                </a:solidFill>
              </a:defRPr>
            </a:lvl3pPr>
            <a:lvl4pPr>
              <a:buFontTx/>
              <a:buNone/>
              <a:defRPr sz="1300">
                <a:solidFill>
                  <a:srgbClr val="FFFFFE"/>
                </a:solidFill>
              </a:defRPr>
            </a:lvl4pPr>
            <a:lvl5pPr>
              <a:buFontTx/>
              <a:buNone/>
              <a:defRPr sz="1300">
                <a:solidFill>
                  <a:srgbClr val="FFFFF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2465586" y="4622001"/>
            <a:ext cx="6318250" cy="889000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124460" indent="-124460">
              <a:defRPr sz="1400">
                <a:solidFill>
                  <a:srgbClr val="141313"/>
                </a:solidFill>
              </a:defRPr>
            </a:lvl1pPr>
            <a:lvl2pPr>
              <a:defRPr sz="1400">
                <a:solidFill>
                  <a:srgbClr val="141313"/>
                </a:solidFill>
              </a:defRPr>
            </a:lvl2pPr>
            <a:lvl3pPr>
              <a:defRPr sz="1400">
                <a:solidFill>
                  <a:srgbClr val="141313"/>
                </a:solidFill>
              </a:defRPr>
            </a:lvl3pPr>
            <a:lvl4pPr>
              <a:defRPr sz="1400">
                <a:solidFill>
                  <a:srgbClr val="141313"/>
                </a:solidFill>
              </a:defRPr>
            </a:lvl4pPr>
            <a:lvl5pPr>
              <a:defRPr sz="14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05273" y="1775354"/>
            <a:ext cx="6271698" cy="44053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45" y="454717"/>
            <a:ext cx="7511751" cy="1320637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19286" y="2570267"/>
            <a:ext cx="2074863" cy="2692399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1pPr>
            <a:lvl2pPr marL="364490" indent="-20447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461" y="1821450"/>
            <a:ext cx="2071688" cy="74083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500" b="1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78024" y="1776677"/>
            <a:ext cx="1992313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2568774" y="1821450"/>
            <a:ext cx="5075039" cy="5503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 b="1">
                <a:solidFill>
                  <a:srgbClr val="FFFFFE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45" y="454717"/>
            <a:ext cx="7525678" cy="1317990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19286" y="2562283"/>
            <a:ext cx="2807968" cy="3418417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1pPr>
            <a:lvl2pPr marL="364490" indent="-20447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461" y="1821450"/>
            <a:ext cx="2804793" cy="74083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500" b="1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78026" y="1775354"/>
            <a:ext cx="2725415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158098" y="1821450"/>
            <a:ext cx="2786895" cy="7408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5986771" y="1821450"/>
            <a:ext cx="2797065" cy="7408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 b="1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 b="1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 b="1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 b="1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3158098" y="2562283"/>
            <a:ext cx="2786895" cy="3418417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5986770" y="2562283"/>
            <a:ext cx="2797066" cy="3418417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19577" y="1774030"/>
            <a:ext cx="2725415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058421" y="1772707"/>
            <a:ext cx="2725415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45" y="454717"/>
            <a:ext cx="7525678" cy="1317990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19286" y="2562283"/>
            <a:ext cx="2807968" cy="3418417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1pPr>
            <a:lvl2pPr marL="364490" indent="-20447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461" y="1821450"/>
            <a:ext cx="2804793" cy="74083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500" b="1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78026" y="1775354"/>
            <a:ext cx="2725415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158098" y="1821450"/>
            <a:ext cx="2786895" cy="7408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5986771" y="1821450"/>
            <a:ext cx="2797065" cy="7408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 b="1"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500" b="1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 b="1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 b="1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 b="1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3158098" y="2562283"/>
            <a:ext cx="2786895" cy="3418417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5986770" y="2562283"/>
            <a:ext cx="2797066" cy="3418417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19577" y="1774030"/>
            <a:ext cx="2725415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058421" y="1772707"/>
            <a:ext cx="2725415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45" y="454717"/>
            <a:ext cx="7539603" cy="1320637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19286" y="2562284"/>
            <a:ext cx="2074863" cy="2692399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1pPr>
            <a:lvl2pPr marL="364490" indent="-20447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461" y="1821450"/>
            <a:ext cx="2071688" cy="74083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500" b="1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78024" y="1776677"/>
            <a:ext cx="1992313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05274" y="1775353"/>
            <a:ext cx="6278563" cy="2647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2457649" y="1867867"/>
            <a:ext cx="1587500" cy="10583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3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045149" y="1867867"/>
            <a:ext cx="1587500" cy="10583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3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632649" y="1867867"/>
            <a:ext cx="1587500" cy="10583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3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 b="1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 b="1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 b="1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 b="1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220149" y="1867867"/>
            <a:ext cx="1641276" cy="10583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3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 b="1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 b="1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 b="1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 b="1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45" y="454717"/>
            <a:ext cx="7539603" cy="1321960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19286" y="4821917"/>
            <a:ext cx="4186238" cy="1488018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1pPr>
            <a:lvl2pPr marL="364490" indent="-20447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461" y="1821450"/>
            <a:ext cx="8461376" cy="74083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500" b="1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78024" y="1776677"/>
            <a:ext cx="8405813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0086" y="4773084"/>
            <a:ext cx="4111625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4627563" y="4821917"/>
            <a:ext cx="4156274" cy="147108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124460" indent="-124460">
              <a:tabLst/>
              <a:defRPr sz="1500">
                <a:solidFill>
                  <a:srgbClr val="141313"/>
                </a:solidFill>
              </a:defRPr>
            </a:lvl1pPr>
            <a:lvl2pPr marL="320040" indent="-195580">
              <a:defRPr sz="1500">
                <a:solidFill>
                  <a:srgbClr val="141313"/>
                </a:solidFill>
              </a:defRPr>
            </a:lvl2pPr>
            <a:lvl3pPr>
              <a:defRPr sz="1500">
                <a:solidFill>
                  <a:srgbClr val="141313"/>
                </a:solidFill>
              </a:defRPr>
            </a:lvl3pPr>
            <a:lvl4pPr>
              <a:defRPr sz="1500">
                <a:solidFill>
                  <a:srgbClr val="141313"/>
                </a:solidFill>
              </a:defRPr>
            </a:lvl4pPr>
            <a:lvl5pPr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627562" y="4771760"/>
            <a:ext cx="4156274" cy="2647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duent_logo_black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192" y="2670504"/>
            <a:ext cx="3028694" cy="10415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10259" y="6356351"/>
            <a:ext cx="6326188" cy="249299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600" kern="1200" dirty="0" smtClean="0">
                <a:solidFill>
                  <a:srgbClr val="141313"/>
                </a:solidFill>
                <a:latin typeface="+mn-lt"/>
                <a:ea typeface="+mn-ea"/>
                <a:cs typeface="+mn-cs"/>
              </a:rPr>
              <a:t>© 2017 </a:t>
            </a:r>
            <a:r>
              <a:rPr lang="en-US" sz="600" kern="1200" dirty="0" err="1" smtClean="0">
                <a:solidFill>
                  <a:srgbClr val="141313"/>
                </a:solidFill>
                <a:latin typeface="+mn-lt"/>
                <a:ea typeface="+mn-ea"/>
                <a:cs typeface="+mn-cs"/>
              </a:rPr>
              <a:t>Conduent</a:t>
            </a:r>
            <a:r>
              <a:rPr lang="en-US" sz="600" kern="1200" dirty="0" smtClean="0">
                <a:solidFill>
                  <a:srgbClr val="141313"/>
                </a:solidFill>
                <a:latin typeface="+mn-lt"/>
                <a:ea typeface="+mn-ea"/>
                <a:cs typeface="+mn-cs"/>
              </a:rPr>
              <a:t> Business Services, LLC. All rights reserved. </a:t>
            </a:r>
            <a:r>
              <a:rPr lang="en-US" sz="600" kern="1200" dirty="0" err="1" smtClean="0">
                <a:solidFill>
                  <a:srgbClr val="141313"/>
                </a:solidFill>
                <a:latin typeface="+mn-lt"/>
                <a:ea typeface="+mn-ea"/>
                <a:cs typeface="+mn-cs"/>
              </a:rPr>
              <a:t>Conduent</a:t>
            </a:r>
            <a:r>
              <a:rPr lang="en-US" sz="600" kern="1200" dirty="0" smtClean="0">
                <a:solidFill>
                  <a:srgbClr val="141313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600" kern="1200" dirty="0" err="1" smtClean="0">
                <a:solidFill>
                  <a:srgbClr val="141313"/>
                </a:solidFill>
                <a:latin typeface="+mn-lt"/>
                <a:ea typeface="+mn-ea"/>
                <a:cs typeface="+mn-cs"/>
              </a:rPr>
              <a:t>Conduent</a:t>
            </a:r>
            <a:r>
              <a:rPr lang="en-US" sz="600" kern="1200" dirty="0" smtClean="0">
                <a:solidFill>
                  <a:srgbClr val="141313"/>
                </a:solidFill>
                <a:latin typeface="+mn-lt"/>
                <a:ea typeface="+mn-ea"/>
                <a:cs typeface="+mn-cs"/>
              </a:rPr>
              <a:t> Agile Star are trademarks of </a:t>
            </a:r>
            <a:r>
              <a:rPr lang="en-US" sz="600" kern="1200" dirty="0" err="1" smtClean="0">
                <a:solidFill>
                  <a:srgbClr val="141313"/>
                </a:solidFill>
                <a:latin typeface="+mn-lt"/>
                <a:ea typeface="+mn-ea"/>
                <a:cs typeface="+mn-cs"/>
              </a:rPr>
              <a:t>Conduent</a:t>
            </a:r>
            <a:r>
              <a:rPr lang="en-US" sz="600" kern="1200" dirty="0" smtClean="0">
                <a:solidFill>
                  <a:srgbClr val="141313"/>
                </a:solidFill>
                <a:latin typeface="+mn-lt"/>
                <a:ea typeface="+mn-ea"/>
                <a:cs typeface="+mn-cs"/>
              </a:rPr>
              <a:t> Business Services, LLC in the United States and/or other countries.</a:t>
            </a:r>
            <a:endParaRPr lang="en-US" sz="600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70572" y="194949"/>
            <a:ext cx="1134949" cy="6683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 dirty="0" err="1" smtClean="0">
              <a:solidFill>
                <a:srgbClr val="FFFF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2046632"/>
            <a:ext cx="7315200" cy="1371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3830347"/>
            <a:ext cx="6766560" cy="15544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95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6283088" y="1403450"/>
            <a:ext cx="2743200" cy="2971800"/>
          </a:xfrm>
          <a:prstGeom prst="round2SameRect">
            <a:avLst>
              <a:gd name="adj1" fmla="val 4727"/>
              <a:gd name="adj2" fmla="val 0"/>
            </a:avLst>
          </a:prstGeom>
        </p:spPr>
        <p:txBody>
          <a:bodyPr vert="vert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solidFill>
            <a:schemeClr val="accent1"/>
          </a:solidFill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5/16/2017</a:t>
            </a:fld>
            <a:endParaRPr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015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3" y="291415"/>
            <a:ext cx="8412480" cy="10058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654726"/>
            <a:ext cx="8412480" cy="4389120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5/16/2017</a:t>
            </a:fld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0883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xer_3ln_r_rgb 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2533650"/>
            <a:ext cx="40671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2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6283088" y="1411839"/>
            <a:ext cx="2743200" cy="2971800"/>
          </a:xfrm>
          <a:prstGeom prst="round2SameRect">
            <a:avLst>
              <a:gd name="adj1" fmla="val 5224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733" y="1559695"/>
            <a:ext cx="2743200" cy="2651760"/>
          </a:xfrm>
          <a:prstGeom prst="rect">
            <a:avLst/>
          </a:prstGeom>
          <a:noFill/>
        </p:spPr>
        <p:txBody>
          <a:bodyPr vert="horz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5/16/2017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0433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37891" y="1526138"/>
            <a:ext cx="3224473" cy="2737847"/>
          </a:xfrm>
          <a:prstGeom prst="roundRect">
            <a:avLst>
              <a:gd name="adj" fmla="val 6199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5/16/2017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375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5597288" y="2097639"/>
            <a:ext cx="4114800" cy="2971800"/>
          </a:xfrm>
          <a:prstGeom prst="round2SameRect">
            <a:avLst>
              <a:gd name="adj1" fmla="val 5224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733" y="1559695"/>
            <a:ext cx="2743200" cy="4114800"/>
          </a:xfrm>
          <a:prstGeom prst="rect">
            <a:avLst/>
          </a:prstGeom>
          <a:noFill/>
        </p:spPr>
        <p:txBody>
          <a:bodyPr vert="horz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5/16/2017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9109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383694"/>
            <a:ext cx="8412480" cy="82296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310777"/>
            <a:ext cx="8412480" cy="475488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5/16/2017</a:t>
            </a:fld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214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image" Target="../media/image20.emf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1310777"/>
            <a:ext cx="8412480" cy="47548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5/16/2017</a:t>
            </a:fld>
            <a:endParaRPr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806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0"/>
        </a:spcAft>
        <a:buFont typeface="Arial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168275" indent="-168275" algn="l" defTabSz="4572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344488" indent="-168275" algn="l" defTabSz="457200" rtl="0" eaLnBrk="1" latinLnBrk="0" hangingPunct="1">
        <a:spcBef>
          <a:spcPts val="0"/>
        </a:spcBef>
        <a:spcAft>
          <a:spcPts val="600"/>
        </a:spcAft>
        <a:buFont typeface="Museo Sans For Dell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1175" indent="-164592" algn="l" defTabSz="4572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76656" indent="-168275" algn="l" defTabSz="457200" rtl="0" eaLnBrk="1" latinLnBrk="0" hangingPunct="1">
        <a:spcBef>
          <a:spcPts val="0"/>
        </a:spcBef>
        <a:spcAft>
          <a:spcPts val="600"/>
        </a:spcAft>
        <a:buFont typeface="Museo Sans For Dell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98450" y="6356351"/>
            <a:ext cx="865747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700">
                <a:solidFill>
                  <a:srgbClr val="AAAFB9"/>
                </a:solidFill>
                <a:latin typeface="Arial"/>
                <a:cs typeface="Arial"/>
              </a:defRPr>
            </a:lvl1pPr>
          </a:lstStyle>
          <a:p>
            <a:fld id="{23E920C3-D147-47A9-BD6B-B7525AE8DF18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4197" y="6356351"/>
            <a:ext cx="4696853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700">
                <a:solidFill>
                  <a:srgbClr val="AAAFB9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7825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700">
                <a:solidFill>
                  <a:srgbClr val="AAAFB9"/>
                </a:solidFill>
                <a:latin typeface="Arial"/>
                <a:cs typeface="Arial"/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conduent_logo_black.eps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33740" y="387168"/>
            <a:ext cx="955693" cy="3286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</p:sldLayoutIdLst>
  <p:txStyles>
    <p:titleStyle>
      <a:lvl1pPr algn="ctr" defTabSz="4571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45717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media10.wma"/><Relationship Id="rId7" Type="http://schemas.openxmlformats.org/officeDocument/2006/relationships/image" Target="../media/image26.jpeg"/><Relationship Id="rId2" Type="http://schemas.microsoft.com/office/2007/relationships/media" Target="../media/media10.wma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emf"/><Relationship Id="rId5" Type="http://schemas.openxmlformats.org/officeDocument/2006/relationships/package" Target="../embeddings/Microsoft_Word_Document2.docx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23.png"/><Relationship Id="rId5" Type="http://schemas.openxmlformats.org/officeDocument/2006/relationships/image" Target="../media/image40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49.xml"/><Relationship Id="rId7" Type="http://schemas.openxmlformats.org/officeDocument/2006/relationships/hyperlink" Target="https://www.google.com/url?sa=i&amp;rct=j&amp;q=&amp;esrc=s&amp;source=images&amp;cd=&amp;cad=rja&amp;uact=8&amp;ved=0ahUKEwi1n8nRkajLAhWG8j4KHXQGALUQjRwIBw&amp;url=https://commons.wikimedia.org/wiki/File:Check_mark_23x20_02.svg&amp;bvm=bv.116274245,d.amc&amp;psig=AFQjCNG3J5c-eP3iRnOqvgxys6S4YEPvAA&amp;ust=1457218901697268" TargetMode="Externa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microsoft.com/office/2007/relationships/hdphoto" Target="../media/hdphoto1.wdp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3.png"/><Relationship Id="rId5" Type="http://schemas.openxmlformats.org/officeDocument/2006/relationships/image" Target="../media/image24.jpeg"/><Relationship Id="rId4" Type="http://schemas.openxmlformats.org/officeDocument/2006/relationships/hyperlink" Target="http://www.google.com/url?sa=i&amp;rct=j&amp;q=&amp;esrc=s&amp;source=images&amp;cd=&amp;cad=rja&amp;uact=8&amp;ved=0ahUKEwiO2IGCh6_LAhVLaD4KHU9oAwEQjRwIBw&amp;url=http://www.summonsresponse.com/blog/tag/forms-to-answer-a-summons/&amp;bvm=bv.116274245,d.dmo&amp;psig=AFQjCNG_xxSFDkZW7DRmI0l2Jm_JkaRseQ&amp;ust=145745655584961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23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30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9.emf"/><Relationship Id="rId5" Type="http://schemas.openxmlformats.org/officeDocument/2006/relationships/image" Target="../media/image28.jpeg"/><Relationship Id="rId10" Type="http://schemas.openxmlformats.org/officeDocument/2006/relationships/image" Target="../media/image23.png"/><Relationship Id="rId4" Type="http://schemas.openxmlformats.org/officeDocument/2006/relationships/image" Target="../media/image26.jpe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Layout" Target="../slideLayouts/slideLayout50.xml"/><Relationship Id="rId7" Type="http://schemas.openxmlformats.org/officeDocument/2006/relationships/hyperlink" Target="http://www.concorde.edu/blog/career-medical-assistant" TargetMode="Externa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media8.wma"/><Relationship Id="rId7" Type="http://schemas.openxmlformats.org/officeDocument/2006/relationships/image" Target="../media/image26.jpeg"/><Relationship Id="rId2" Type="http://schemas.microsoft.com/office/2007/relationships/media" Target="../media/media8.wma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emf"/><Relationship Id="rId11" Type="http://schemas.openxmlformats.org/officeDocument/2006/relationships/image" Target="../media/image23.png"/><Relationship Id="rId5" Type="http://schemas.openxmlformats.org/officeDocument/2006/relationships/package" Target="../embeddings/Microsoft_Word_Document1.docx"/><Relationship Id="rId10" Type="http://schemas.openxmlformats.org/officeDocument/2006/relationships/image" Target="../media/image37.png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23.png"/><Relationship Id="rId5" Type="http://schemas.openxmlformats.org/officeDocument/2006/relationships/image" Target="../media/image38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9845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Complete a Provider Enrollment Application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INDIVIDUAL PROVIDER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Wav media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6465125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46" y="293274"/>
            <a:ext cx="8412480" cy="546785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Completing an </a:t>
            </a:r>
            <a:r>
              <a:rPr lang="en-US" sz="3100" dirty="0"/>
              <a:t>Enrollment </a:t>
            </a:r>
            <a:r>
              <a:rPr lang="en-US" sz="3100" dirty="0" smtClean="0"/>
              <a:t>Application</a:t>
            </a:r>
            <a:br>
              <a:rPr lang="en-US" sz="3100" dirty="0" smtClean="0"/>
            </a:br>
            <a:r>
              <a:rPr lang="en-US" sz="2400" dirty="0">
                <a:solidFill>
                  <a:srgbClr val="000000"/>
                </a:solidFill>
              </a:rPr>
              <a:t>Provider Enrollment Form - U.S. Department of Labor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Disclosure </a:t>
            </a:r>
            <a:r>
              <a:rPr lang="en-US" sz="2000" dirty="0" smtClean="0"/>
              <a:t>Statement - New Addition to the Provider Enrollment Application</a:t>
            </a:r>
            <a:br>
              <a:rPr lang="en-US" sz="2000" dirty="0" smtClean="0"/>
            </a:b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74850"/>
              </p:ext>
            </p:extLst>
          </p:nvPr>
        </p:nvGraphicFramePr>
        <p:xfrm>
          <a:off x="1600200" y="3200400"/>
          <a:ext cx="59563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Document" r:id="rId5" imgW="5956144" imgH="352073" progId="Word.Document.12">
                  <p:embed/>
                </p:oleObj>
              </mc:Choice>
              <mc:Fallback>
                <p:oleObj name="Document" r:id="rId5" imgW="5956144" imgH="3520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0200" y="3200400"/>
                        <a:ext cx="5956300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98286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" y="4892332"/>
            <a:ext cx="8839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Provider must check either Yes or No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Any </a:t>
            </a:r>
            <a:r>
              <a:rPr lang="en-US" sz="1200" dirty="0"/>
              <a:t>provider that indicates “Yes” on the disclosure statement will not be initially enrolled.  The provider application will be forwarded to DOL for review and final </a:t>
            </a:r>
            <a:r>
              <a:rPr lang="en-US" sz="1200" dirty="0" smtClean="0"/>
              <a:t>decision</a:t>
            </a:r>
            <a:endParaRPr lang="en-US" sz="1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Provider must print name and title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Provider must sign and date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400" b="1" u="sng" dirty="0">
                <a:solidFill>
                  <a:srgbClr val="FF0000"/>
                </a:solidFill>
              </a:rPr>
              <a:t>If data is missing from these fields, the application will be Returned to the Provider (RTP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3074" name="Picture 2" descr="C:\Users\20702809\Desktop\Disclosure Snip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04" y="1491343"/>
            <a:ext cx="6233701" cy="336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Wav media10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044" y="6277769"/>
            <a:ext cx="417512" cy="41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8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4000">
        <p14:gallery dir="l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566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783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699185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Submitting an Enrollment Application</a:t>
            </a:r>
            <a:br>
              <a:rPr lang="en-US" sz="3100" dirty="0" smtClean="0"/>
            </a:br>
            <a:r>
              <a:rPr lang="en-US" sz="2400" dirty="0">
                <a:solidFill>
                  <a:srgbClr val="000000"/>
                </a:solidFill>
              </a:rPr>
              <a:t>Provider Enrollment Form - U.S. Department of Labor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791878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73912" y="1113627"/>
            <a:ext cx="8412480" cy="16764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68275" indent="-16827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44488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1175" indent="-164592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6656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>
                <a:solidFill>
                  <a:schemeClr val="tx1"/>
                </a:solidFill>
              </a:rPr>
              <a:t>Once the enrollment application is completed, the provider will mail the application to the appropriate program shown below. </a:t>
            </a:r>
            <a:r>
              <a:rPr lang="en-US" sz="1700" b="1" dirty="0" smtClean="0">
                <a:solidFill>
                  <a:schemeClr val="tx1"/>
                </a:solidFill>
              </a:rPr>
              <a:t>The completed enrollment form must be accompanied by a completed ACH Vendor Payment Information Form or it will be returned to the provider.</a:t>
            </a:r>
          </a:p>
          <a:p>
            <a:endParaRPr lang="en-US" sz="1700" dirty="0" smtClean="0">
              <a:solidFill>
                <a:schemeClr val="tx1"/>
              </a:solidFill>
            </a:endParaRPr>
          </a:p>
          <a:p>
            <a:endParaRPr lang="en-US" sz="1700" dirty="0" smtClean="0"/>
          </a:p>
          <a:p>
            <a:endParaRPr lang="en-US" sz="17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55478"/>
              </p:ext>
            </p:extLst>
          </p:nvPr>
        </p:nvGraphicFramePr>
        <p:xfrm>
          <a:off x="1646452" y="2341831"/>
          <a:ext cx="5410200" cy="3899588"/>
        </p:xfrm>
        <a:graphic>
          <a:graphicData uri="http://schemas.openxmlformats.org/drawingml/2006/table">
            <a:tbl>
              <a:tblPr firstRow="1" firstCol="1" bandRow="1"/>
              <a:tblGrid>
                <a:gridCol w="1791132"/>
                <a:gridCol w="1840204"/>
                <a:gridCol w="1778864"/>
              </a:tblGrid>
              <a:tr h="1042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For Federal Employees’ Compensation Act (FECA) Program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For Black Lung Program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For Energy Program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3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OWCP/FECA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P.O. Box 8300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London, KY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40742-8300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DCMWC/Black Lung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P.O. Box 8302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London, KY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40742-8302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DEEOIC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P.O. Box 8304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London, KY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40742-8304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53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If you have any questions regarding the completion of the form, please call Toll Free: 1-844-493-1966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If you have any questions regarding the completion of the form, please call Toll Free: 1-800-638-7202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If you have any questions regarding the completion of the form, please call Toll Free: 1-866-272-2682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 bwMode="auto">
          <a:xfrm>
            <a:off x="1303552" y="2313257"/>
            <a:ext cx="6019800" cy="3983381"/>
          </a:xfrm>
          <a:prstGeom prst="rect">
            <a:avLst/>
          </a:prstGeom>
          <a:gradFill>
            <a:gsLst>
              <a:gs pos="100000">
                <a:schemeClr val="bg1"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952" y="2386625"/>
            <a:ext cx="31718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hlinkClick r:id="" action="ppaction://hlinkshowjump?jump=nextslide"/>
          </p:cNvPr>
          <p:cNvSpPr/>
          <p:nvPr/>
        </p:nvSpPr>
        <p:spPr>
          <a:xfrm>
            <a:off x="1524000" y="2362200"/>
            <a:ext cx="45719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Wav media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217436" y="6300714"/>
            <a:ext cx="312952" cy="31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5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7000">
        <p14:prism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nodeType="withEffect">
                                  <p:stCondLst>
                                    <p:cond delay="9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10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" grpId="0" build="p"/>
      <p:bldP spid="14" grpId="0" animBg="1"/>
      <p:bldP spid="14" grpId="1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089"/>
          <a:stretch/>
        </p:blipFill>
        <p:spPr bwMode="auto">
          <a:xfrm>
            <a:off x="2400838" y="1143000"/>
            <a:ext cx="4111949" cy="222771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33150" y="4038600"/>
            <a:ext cx="5134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59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Complete </a:t>
            </a:r>
            <a:r>
              <a:rPr lang="en-US" b="1" dirty="0" smtClean="0">
                <a:solidFill>
                  <a:srgbClr val="059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Individual Provider </a:t>
            </a:r>
            <a:r>
              <a:rPr lang="en-US" b="1" dirty="0">
                <a:solidFill>
                  <a:srgbClr val="059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Enrollment Application</a:t>
            </a:r>
            <a:r>
              <a:rPr lang="en-US" b="1" dirty="0" smtClean="0">
                <a:solidFill>
                  <a:srgbClr val="059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_Training Complete</a:t>
            </a:r>
            <a:endParaRPr lang="en-US" b="1" dirty="0">
              <a:solidFill>
                <a:srgbClr val="0593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78058" y="4032366"/>
            <a:ext cx="47994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2054" name="Picture 6" descr="https://upload.wikimedia.org/wikipedia/commons/thumb/9/90/Check_mark_23x20_02.svg/1081px-Check_mark_23x20_02.svg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55" y="3776662"/>
            <a:ext cx="553294" cy="5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" action="ppaction://hlinkshowjump?jump=endshow"/>
          </p:cNvPr>
          <p:cNvSpPr/>
          <p:nvPr/>
        </p:nvSpPr>
        <p:spPr bwMode="auto">
          <a:xfrm>
            <a:off x="4094618" y="6279104"/>
            <a:ext cx="724388" cy="381003"/>
          </a:xfrm>
          <a:prstGeom prst="round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Exit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Wav media1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800" y="626005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4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784">
        <p14:ripple/>
      </p:transition>
    </mc:Choice>
    <mc:Fallback xmlns="">
      <p:transition spd="slow" advTm="137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mph" presetSubtype="0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7879"/>
                                  </p:iterate>
                                  <p:childTnLst>
                                    <p:set>
                                      <p:cBhvr override="childStyle">
                                        <p:cTn id="1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5" grpId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68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9"/>
    </mc:Choice>
    <mc:Fallback xmlns="">
      <p:transition spd="slow" advTm="661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summonsresponse.com/blog/wp-content/uploads/2012/01/Paperwork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09" y="1796555"/>
            <a:ext cx="2819401" cy="18707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636" y="121732"/>
            <a:ext cx="9144000" cy="59785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softEdge rad="127000"/>
          </a:effectLst>
        </p:spPr>
        <p:txBody>
          <a:bodyPr wrap="square" lIns="36576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/>
              <a:t>The Purpose </a:t>
            </a:r>
            <a:r>
              <a:rPr lang="en-US" sz="2500" dirty="0"/>
              <a:t>of the Enrollment </a:t>
            </a:r>
            <a:r>
              <a:rPr lang="en-US" sz="2500" dirty="0" smtClean="0"/>
              <a:t>Application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How to Complete an Application for an </a:t>
            </a:r>
            <a:r>
              <a:rPr lang="en-US" sz="2500" dirty="0" smtClean="0"/>
              <a:t>Individual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What Types of Credentials are </a:t>
            </a:r>
            <a:r>
              <a:rPr lang="en-US" sz="2500" dirty="0" smtClean="0"/>
              <a:t>Required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How to submit your </a:t>
            </a:r>
            <a:r>
              <a:rPr lang="en-US" sz="2500" dirty="0" smtClean="0"/>
              <a:t>Provider Enrollment Application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500" dirty="0" smtClean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65166" y="457200"/>
            <a:ext cx="8382000" cy="685800"/>
          </a:xfrm>
        </p:spPr>
        <p:txBody>
          <a:bodyPr>
            <a:no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</a:rPr>
              <a:t>OWCP Provider Enrollment </a:t>
            </a:r>
            <a:endParaRPr lang="en-US" sz="35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500" b="1" dirty="0" smtClean="0">
                <a:solidFill>
                  <a:schemeClr val="bg1"/>
                </a:solidFill>
              </a:rPr>
              <a:t>Application Tutorial</a:t>
            </a:r>
          </a:p>
          <a:p>
            <a:pPr algn="ctr"/>
            <a:endParaRPr lang="en-US" sz="3500" b="1" dirty="0">
              <a:solidFill>
                <a:schemeClr val="bg1"/>
              </a:solidFill>
            </a:endParaRPr>
          </a:p>
        </p:txBody>
      </p:sp>
      <p:pic>
        <p:nvPicPr>
          <p:cNvPr id="3" name="Wav media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6435362"/>
            <a:ext cx="339436" cy="33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2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3000">
        <p:circle/>
      </p:transition>
    </mc:Choice>
    <mc:Fallback xmlns="">
      <p:transition spd="slow" advTm="2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7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7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7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3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20702809\Desktop\snip 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88"/>
          <a:stretch/>
        </p:blipFill>
        <p:spPr bwMode="auto">
          <a:xfrm>
            <a:off x="228600" y="1734606"/>
            <a:ext cx="8231983" cy="165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152400"/>
            <a:ext cx="8412480" cy="978008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Completing an Enrollment Application</a:t>
            </a:r>
            <a:br>
              <a:rPr lang="en-US" sz="3100" dirty="0" smtClean="0"/>
            </a:br>
            <a:r>
              <a:rPr lang="en-US" sz="700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2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sz="2200" dirty="0" smtClean="0">
                <a:solidFill>
                  <a:srgbClr val="000000"/>
                </a:solidFill>
                <a:ea typeface="+mn-ea"/>
                <a:cs typeface="+mn-cs"/>
              </a:rPr>
              <a:t>Provider </a:t>
            </a:r>
            <a:r>
              <a:rPr lang="en-US" sz="2200" dirty="0">
                <a:solidFill>
                  <a:srgbClr val="000000"/>
                </a:solidFill>
                <a:ea typeface="+mn-ea"/>
                <a:cs typeface="+mn-cs"/>
              </a:rPr>
              <a:t>Enrollment Form - U.S. Department of </a:t>
            </a:r>
            <a:r>
              <a:rPr lang="en-US" sz="2200" dirty="0" smtClean="0">
                <a:solidFill>
                  <a:srgbClr val="000000"/>
                </a:solidFill>
                <a:ea typeface="+mn-ea"/>
                <a:cs typeface="+mn-cs"/>
              </a:rPr>
              <a:t>Labor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310" y="914400"/>
            <a:ext cx="50482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28600" y="4648200"/>
            <a:ext cx="8786958" cy="1661993"/>
          </a:xfrm>
          <a:prstGeom prst="rect">
            <a:avLst/>
          </a:prstGeom>
          <a:noFill/>
          <a:ln w="15875" cmpd="sng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Block 1: 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Indicate whether this form is being used for a new enrollment, or to update an </a:t>
            </a:r>
            <a:r>
              <a:rPr lang="en-US" sz="1200" dirty="0" smtClean="0">
                <a:solidFill>
                  <a:srgbClr val="000000"/>
                </a:solidFill>
              </a:rPr>
              <a:t>existing </a:t>
            </a:r>
            <a:r>
              <a:rPr lang="en-US" sz="1200" dirty="0">
                <a:solidFill>
                  <a:srgbClr val="000000"/>
                </a:solidFill>
              </a:rPr>
              <a:t>enrollment record</a:t>
            </a:r>
            <a:r>
              <a:rPr lang="en-US" sz="1200" dirty="0" smtClean="0">
                <a:solidFill>
                  <a:srgbClr val="000000"/>
                </a:solidFill>
              </a:rPr>
              <a:t>. </a:t>
            </a:r>
            <a:r>
              <a:rPr lang="en-US" sz="2000" b="1" dirty="0">
                <a:solidFill>
                  <a:srgbClr val="FF0000"/>
                </a:solidFill>
              </a:rPr>
              <a:t>*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1200" b="1" i="1" u="sng" dirty="0">
                <a:solidFill>
                  <a:srgbClr val="000000"/>
                </a:solidFill>
              </a:rPr>
              <a:t>Note: If the form is being submitted to update your record, enter your Provider Number or Employer Identification Number.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Block 1a:  </a:t>
            </a:r>
            <a:r>
              <a:rPr lang="en-US" sz="1200" dirty="0">
                <a:solidFill>
                  <a:srgbClr val="000000"/>
                </a:solidFill>
              </a:rPr>
              <a:t>Check the program in which you want to enroll as a provider. </a:t>
            </a:r>
            <a:r>
              <a:rPr lang="en-US" sz="2000" b="1" dirty="0">
                <a:solidFill>
                  <a:srgbClr val="FF0000"/>
                </a:solidFill>
              </a:rPr>
              <a:t>*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b="1" i="1" u="sng" dirty="0">
                <a:solidFill>
                  <a:srgbClr val="000000"/>
                </a:solidFill>
              </a:rPr>
              <a:t>Note: If the provider wants to enroll in additional programs, a separate application is required for each program</a:t>
            </a:r>
          </a:p>
          <a:p>
            <a:endParaRPr lang="en-US" sz="800" dirty="0">
              <a:solidFill>
                <a:srgbClr val="FF0000"/>
              </a:solidFill>
            </a:endParaRPr>
          </a:p>
          <a:p>
            <a:r>
              <a:rPr lang="en-US" b="1" u="sng" dirty="0" smtClean="0">
                <a:solidFill>
                  <a:srgbClr val="FF0000"/>
                </a:solidFill>
              </a:rPr>
              <a:t>*</a:t>
            </a:r>
            <a:r>
              <a:rPr lang="en-US" sz="1400" b="1" u="sng" dirty="0" smtClean="0">
                <a:solidFill>
                  <a:srgbClr val="FF0000"/>
                </a:solidFill>
              </a:rPr>
              <a:t> If </a:t>
            </a:r>
            <a:r>
              <a:rPr lang="en-US" sz="1400" b="1" u="sng" dirty="0">
                <a:solidFill>
                  <a:srgbClr val="FF0000"/>
                </a:solidFill>
              </a:rPr>
              <a:t>data is missing from these fields, the application will be Returned  </a:t>
            </a:r>
            <a:r>
              <a:rPr lang="en-US" sz="1400" b="1" u="sng" dirty="0" smtClean="0">
                <a:solidFill>
                  <a:srgbClr val="FF0000"/>
                </a:solidFill>
              </a:rPr>
              <a:t>to </a:t>
            </a:r>
            <a:r>
              <a:rPr lang="en-US" sz="1400" b="1" u="sng" dirty="0">
                <a:solidFill>
                  <a:srgbClr val="FF0000"/>
                </a:solidFill>
              </a:rPr>
              <a:t>the Provider (RTP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299" y="989230"/>
            <a:ext cx="8711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0000"/>
                </a:solidFill>
              </a:rPr>
              <a:t>All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practice types (Individual/Facility/Group), </a:t>
            </a:r>
            <a:r>
              <a:rPr lang="en-US" b="1" u="sng" dirty="0">
                <a:solidFill>
                  <a:srgbClr val="000000"/>
                </a:solidFill>
              </a:rPr>
              <a:t>must</a:t>
            </a:r>
            <a:r>
              <a:rPr lang="en-US" dirty="0">
                <a:solidFill>
                  <a:srgbClr val="000000"/>
                </a:solidFill>
              </a:rPr>
              <a:t> complete this section of the application.</a:t>
            </a:r>
          </a:p>
        </p:txBody>
      </p:sp>
      <p:pic>
        <p:nvPicPr>
          <p:cNvPr id="4098" name="Picture 2" descr="C:\Users\20702809\Desktop\snip 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" t="54530" r="77" b="8629"/>
          <a:stretch/>
        </p:blipFill>
        <p:spPr bwMode="auto">
          <a:xfrm>
            <a:off x="234949" y="3328416"/>
            <a:ext cx="8219284" cy="1073348"/>
          </a:xfrm>
          <a:prstGeom prst="rect">
            <a:avLst/>
          </a:prstGeom>
          <a:solidFill>
            <a:schemeClr val="bg1"/>
          </a:solidFill>
          <a:extLst/>
        </p:spPr>
      </p:pic>
      <p:cxnSp>
        <p:nvCxnSpPr>
          <p:cNvPr id="29" name="Straight Arrow Connector 28"/>
          <p:cNvCxnSpPr/>
          <p:nvPr/>
        </p:nvCxnSpPr>
        <p:spPr>
          <a:xfrm flipH="1" flipV="1">
            <a:off x="8134308" y="3686703"/>
            <a:ext cx="400092" cy="1994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Wav media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183" y="6419145"/>
            <a:ext cx="329902" cy="329902"/>
          </a:xfrm>
          <a:prstGeom prst="rect">
            <a:avLst/>
          </a:prstGeom>
        </p:spPr>
      </p:pic>
      <p:pic>
        <p:nvPicPr>
          <p:cNvPr id="26" name="Picture 2" descr="C:\Users\20702809\Desktop\snip 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15"/>
          <a:stretch/>
        </p:blipFill>
        <p:spPr bwMode="auto">
          <a:xfrm>
            <a:off x="228600" y="4354352"/>
            <a:ext cx="8231983" cy="29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H="1">
            <a:off x="6417326" y="3786451"/>
            <a:ext cx="164918" cy="1431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0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0">
        <p14:ripple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00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an </a:t>
            </a:r>
            <a:r>
              <a:rPr lang="en-US" dirty="0"/>
              <a:t>Enrollment Application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351" y="4807278"/>
            <a:ext cx="7685649" cy="523220"/>
          </a:xfrm>
          <a:prstGeom prst="rect">
            <a:avLst/>
          </a:prstGeom>
          <a:noFill/>
          <a:ln cmpd="sng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Block 2:  Indicate earliest date you treated any OWCP </a:t>
            </a:r>
            <a:r>
              <a:rPr lang="en-US" b="1" dirty="0" smtClean="0">
                <a:solidFill>
                  <a:srgbClr val="000000"/>
                </a:solidFill>
              </a:rPr>
              <a:t>beneficiary.</a:t>
            </a:r>
          </a:p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0467" y="3578145"/>
            <a:ext cx="1608133" cy="369332"/>
          </a:xfrm>
          <a:prstGeom prst="rect">
            <a:avLst/>
          </a:prstGeom>
          <a:noFill/>
          <a:ln cmpd="sng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Ex. 2/22/2015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143000" y="3947477"/>
            <a:ext cx="369628" cy="7736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20702809\Desktop\snip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39" y="973890"/>
            <a:ext cx="8305800" cy="293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2098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999909999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3578145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Ex. 2/22/2015</a:t>
            </a:r>
            <a:endParaRPr lang="en-US" sz="1600" dirty="0"/>
          </a:p>
        </p:txBody>
      </p:sp>
      <p:pic>
        <p:nvPicPr>
          <p:cNvPr id="8" name="Wav media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1339" y="631019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9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gallery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129767"/>
            <a:ext cx="8412480" cy="927785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Completing an Enrollment Application</a:t>
            </a:r>
            <a:br>
              <a:rPr lang="en-US" dirty="0" smtClean="0"/>
            </a:br>
            <a:r>
              <a:rPr lang="en-US" sz="2200" dirty="0" smtClean="0">
                <a:solidFill>
                  <a:srgbClr val="000000"/>
                </a:solidFill>
                <a:ea typeface="+mn-ea"/>
                <a:cs typeface="+mn-cs"/>
              </a:rPr>
              <a:t>Provider </a:t>
            </a:r>
            <a:r>
              <a:rPr lang="en-US" sz="2200" dirty="0">
                <a:solidFill>
                  <a:srgbClr val="000000"/>
                </a:solidFill>
                <a:ea typeface="+mn-ea"/>
                <a:cs typeface="+mn-cs"/>
              </a:rPr>
              <a:t>Enrollment </a:t>
            </a:r>
            <a:r>
              <a:rPr lang="en-US" sz="2200" dirty="0" smtClean="0">
                <a:solidFill>
                  <a:srgbClr val="000000"/>
                </a:solidFill>
                <a:ea typeface="+mn-ea"/>
                <a:cs typeface="+mn-cs"/>
              </a:rPr>
              <a:t>Form - U.S</a:t>
            </a:r>
            <a:r>
              <a:rPr lang="en-US" sz="2200" dirty="0">
                <a:solidFill>
                  <a:srgbClr val="000000"/>
                </a:solidFill>
                <a:ea typeface="+mn-ea"/>
                <a:cs typeface="+mn-cs"/>
              </a:rPr>
              <a:t>. Department of Labor</a:t>
            </a:r>
            <a:br>
              <a:rPr lang="en-US" sz="220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334000"/>
          </a:xfrm>
          <a:ln>
            <a:noFill/>
          </a:ln>
        </p:spPr>
        <p:txBody>
          <a:bodyPr>
            <a:normAutofit/>
          </a:bodyPr>
          <a:lstStyle/>
          <a:p>
            <a:endParaRPr lang="en-US" sz="2200" dirty="0">
              <a:solidFill>
                <a:srgbClr val="000000"/>
              </a:solidFill>
              <a:ea typeface="+mj-ea"/>
              <a:cs typeface="+mj-cs"/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Practice Information    (Section 3)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practice types (Individual/Facility/Group), </a:t>
            </a:r>
            <a:r>
              <a:rPr lang="en-US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must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complete this section of the application.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071" y="9144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1800" y="4165599"/>
            <a:ext cx="8534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Box 3: The provider should type/print their practice name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4: The provider should type/print their practice physical address </a:t>
            </a:r>
            <a:r>
              <a:rPr lang="en-US" sz="1200" dirty="0">
                <a:solidFill>
                  <a:srgbClr val="3366FF"/>
                </a:solidFill>
              </a:rPr>
              <a:t>(</a:t>
            </a:r>
            <a:r>
              <a:rPr lang="en-US" sz="1200" b="1" dirty="0">
                <a:solidFill>
                  <a:srgbClr val="3366FF"/>
                </a:solidFill>
              </a:rPr>
              <a:t>P.O. Box is not acceptable - RTP</a:t>
            </a:r>
            <a:r>
              <a:rPr lang="en-US" sz="1200" dirty="0">
                <a:solidFill>
                  <a:srgbClr val="3366FF"/>
                </a:solidFill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5: The provider should type/print their practice city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6: The provider should type/print their practice state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7: The provider should type/print their zip code (all 9-digits)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8: The provider should type/print their practice phone number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          </a:t>
            </a:r>
            <a:r>
              <a:rPr lang="en-US" sz="1200" b="1" dirty="0">
                <a:solidFill>
                  <a:srgbClr val="000000"/>
                </a:solidFill>
              </a:rPr>
              <a:t>(Note: if the provider submits a cell phone # for the practice, the provider must submit a copy  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                       of their cell phone bill. The address on the bill MUST match the address in box 4</a:t>
            </a:r>
            <a:r>
              <a:rPr lang="en-US" sz="1200" b="1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Box 9 &amp; 9a:  The provider should include fax number and business email address if available (not required)</a:t>
            </a:r>
            <a:endParaRPr lang="en-US" sz="12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* </a:t>
            </a:r>
            <a:r>
              <a:rPr lang="en-US" sz="1400" b="1" u="sng" dirty="0">
                <a:solidFill>
                  <a:srgbClr val="FF0000"/>
                </a:solidFill>
              </a:rPr>
              <a:t>If data is missing from any of these fields, the application will be Returned to the Provider (RTP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1075" name="Picture 51" descr="C:\Users\20702809\Desktop\slide 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" y="2590801"/>
            <a:ext cx="8559801" cy="109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2726267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3366FF"/>
                </a:solidFill>
              </a:rPr>
              <a:t>Provider Company </a:t>
            </a:r>
            <a:r>
              <a:rPr lang="en-US" sz="1400" dirty="0" err="1">
                <a:solidFill>
                  <a:srgbClr val="3366FF"/>
                </a:solidFill>
              </a:rPr>
              <a:t>Inc</a:t>
            </a:r>
            <a:endParaRPr lang="en-US" sz="1400" dirty="0">
              <a:solidFill>
                <a:srgbClr val="33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2726267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3366FF"/>
                </a:solidFill>
              </a:rPr>
              <a:t>4090 Corporate Street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3034044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3366FF"/>
                </a:solidFill>
              </a:rPr>
              <a:t>Corporate Town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62600" y="3034043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3366FF"/>
                </a:solidFill>
              </a:rPr>
              <a:t>FL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67600" y="3034044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3366FF"/>
                </a:solidFill>
              </a:rPr>
              <a:t>51551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47800" y="3403376"/>
            <a:ext cx="1409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3366FF"/>
                </a:solidFill>
              </a:rPr>
              <a:t>999-999-9999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81400" y="3403376"/>
            <a:ext cx="1447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3366FF"/>
                </a:solidFill>
              </a:rPr>
              <a:t>999-999-9999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0" y="3341821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 smtClean="0">
                <a:solidFill>
                  <a:srgbClr val="3366FF"/>
                </a:solidFill>
              </a:rPr>
              <a:t>Corporate@Corp.Com</a:t>
            </a:r>
            <a:endParaRPr lang="en-US" sz="1400" dirty="0">
              <a:solidFill>
                <a:srgbClr val="3366FF"/>
              </a:solidFill>
            </a:endParaRPr>
          </a:p>
        </p:txBody>
      </p:sp>
      <p:pic>
        <p:nvPicPr>
          <p:cNvPr id="7" name="Wav media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000" y="634029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8000">
        <p14:ripple/>
      </p:transition>
    </mc:Choice>
    <mc:Fallback xmlns="">
      <p:transition spd="slow" advTm="3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fill="hold" nodeType="withEffect">
                                  <p:stCondLst>
                                    <p:cond delay="14200"/>
                                  </p:stCondLst>
                                  <p:iterate type="wd">
                                    <p:tmPct val="2667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6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4"/>
            <a:ext cx="8412480" cy="1232586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Completing an </a:t>
            </a:r>
            <a:r>
              <a:rPr lang="en-US" dirty="0"/>
              <a:t>Enrollment </a:t>
            </a:r>
            <a:r>
              <a:rPr lang="en-US" dirty="0" smtClean="0"/>
              <a:t>Application</a:t>
            </a:r>
            <a:br>
              <a:rPr lang="en-US" dirty="0" smtClean="0"/>
            </a:br>
            <a:r>
              <a:rPr lang="en-US" sz="2400" dirty="0">
                <a:solidFill>
                  <a:srgbClr val="000000"/>
                </a:solidFill>
              </a:rPr>
              <a:t>Provider Enrollment Form	 - U.S. Department of Labor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tx1"/>
                </a:solidFill>
              </a:rPr>
              <a:t>Providers </a:t>
            </a:r>
            <a:r>
              <a:rPr lang="en-US" sz="2000" b="1" dirty="0" smtClean="0">
                <a:solidFill>
                  <a:schemeClr val="tx1"/>
                </a:solidFill>
              </a:rPr>
              <a:t>MUST</a:t>
            </a:r>
            <a:r>
              <a:rPr lang="en-US" sz="2000" dirty="0" smtClean="0">
                <a:solidFill>
                  <a:schemeClr val="tx1"/>
                </a:solidFill>
              </a:rPr>
              <a:t> Select a Type of Practice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2895D5"/>
                </a:solidFill>
              </a:rPr>
              <a:t/>
            </a:r>
            <a:br>
              <a:rPr lang="en-US" dirty="0">
                <a:solidFill>
                  <a:srgbClr val="2895D5"/>
                </a:solidFill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263" y="804347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r="6995"/>
          <a:stretch/>
        </p:blipFill>
        <p:spPr bwMode="auto">
          <a:xfrm>
            <a:off x="7443032" y="3505200"/>
            <a:ext cx="1558463" cy="130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r="17869" b="6769"/>
          <a:stretch/>
        </p:blipFill>
        <p:spPr bwMode="auto">
          <a:xfrm>
            <a:off x="492930" y="2534617"/>
            <a:ext cx="7059309" cy="386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20702809\Desktop\Slide 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48" y="1371600"/>
            <a:ext cx="8544296" cy="116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11004070\AppData\Local\Microsoft\Windows\Temporary Internet Files\Content.IE5\KSJV32ZJ\600px-Red_check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017" y="1371600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495956"/>
            <a:ext cx="67373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Wav media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548" y="640466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7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3000">
        <p:blinds dir="vert"/>
      </p:transition>
    </mc:Choice>
    <mc:Fallback xmlns="">
      <p:transition spd="slow" advTm="2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4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990"/>
            <a:ext cx="8412480" cy="78775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/>
              <a:t>Completing an </a:t>
            </a:r>
            <a:r>
              <a:rPr lang="en-US" dirty="0"/>
              <a:t>Enrollment </a:t>
            </a:r>
            <a:r>
              <a:rPr lang="en-US" dirty="0" smtClean="0"/>
              <a:t>Application</a:t>
            </a:r>
            <a:br>
              <a:rPr lang="en-US" dirty="0" smtClean="0"/>
            </a:br>
            <a:r>
              <a:rPr lang="en-US" sz="2400" dirty="0" smtClean="0">
                <a:solidFill>
                  <a:schemeClr val="tx1"/>
                </a:solidFill>
              </a:rPr>
              <a:t>Provider </a:t>
            </a:r>
            <a:r>
              <a:rPr lang="en-US" sz="2400" dirty="0">
                <a:solidFill>
                  <a:schemeClr val="tx1"/>
                </a:solidFill>
              </a:rPr>
              <a:t>Enrollment </a:t>
            </a:r>
            <a:r>
              <a:rPr lang="en-US" sz="2400" dirty="0" smtClean="0">
                <a:solidFill>
                  <a:schemeClr val="tx1"/>
                </a:solidFill>
              </a:rPr>
              <a:t>Form - U.S</a:t>
            </a:r>
            <a:r>
              <a:rPr lang="en-US" sz="2400" dirty="0">
                <a:solidFill>
                  <a:schemeClr val="tx1"/>
                </a:solidFill>
              </a:rPr>
              <a:t>. Department of Labor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231" y="1057830"/>
            <a:ext cx="8004176" cy="5257245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If the provider checked “a” for individual practice, they must complete boxes 11a through 13c.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764" y="895484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13170" y="3657600"/>
            <a:ext cx="789548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Block 11a: </a:t>
            </a:r>
            <a:r>
              <a:rPr lang="en-US" sz="1200" dirty="0" smtClean="0">
                <a:solidFill>
                  <a:srgbClr val="000000"/>
                </a:solidFill>
              </a:rPr>
              <a:t> The </a:t>
            </a:r>
            <a:r>
              <a:rPr lang="en-US" sz="1200" dirty="0">
                <a:solidFill>
                  <a:srgbClr val="000000"/>
                </a:solidFill>
              </a:rPr>
              <a:t>provider should type or print their “provider type” code (numeric) as identified on </a:t>
            </a:r>
            <a:r>
              <a:rPr lang="en-US" sz="1200" dirty="0" smtClean="0">
                <a:solidFill>
                  <a:srgbClr val="000000"/>
                </a:solidFill>
              </a:rPr>
              <a:t>the </a:t>
            </a:r>
            <a:r>
              <a:rPr lang="en-US" sz="1200" dirty="0">
                <a:solidFill>
                  <a:srgbClr val="000000"/>
                </a:solidFill>
              </a:rPr>
              <a:t>list </a:t>
            </a:r>
            <a:r>
              <a:rPr lang="en-US" sz="1200" dirty="0" smtClean="0">
                <a:solidFill>
                  <a:srgbClr val="000000"/>
                </a:solidFill>
              </a:rPr>
              <a:t>attached 	to the </a:t>
            </a:r>
            <a:r>
              <a:rPr lang="en-US" sz="1200" dirty="0">
                <a:solidFill>
                  <a:srgbClr val="000000"/>
                </a:solidFill>
              </a:rPr>
              <a:t>application </a:t>
            </a:r>
            <a:r>
              <a:rPr lang="en-US" sz="1200" b="1" dirty="0">
                <a:solidFill>
                  <a:srgbClr val="FF0000"/>
                </a:solidFill>
              </a:rPr>
              <a:t>*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Block 11b:  The provider should type or print the description of the provider type code entered in box 11a.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Block </a:t>
            </a:r>
            <a:r>
              <a:rPr lang="en-US" sz="1200" dirty="0">
                <a:solidFill>
                  <a:srgbClr val="000000"/>
                </a:solidFill>
              </a:rPr>
              <a:t>11c:  If the provider is an individual, and selected a provider type of either (96) – Other Provider, or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                (53) – Non Medical Vendor, the provider must type or print an explanation and a description of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                the services that will be performed. </a:t>
            </a:r>
            <a:r>
              <a:rPr lang="en-US" sz="1200" b="1" dirty="0">
                <a:solidFill>
                  <a:srgbClr val="FF0000"/>
                </a:solidFill>
              </a:rPr>
              <a:t>*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Block 12:   The provider should </a:t>
            </a:r>
            <a:r>
              <a:rPr lang="en-US" sz="1200" dirty="0" smtClean="0">
                <a:solidFill>
                  <a:srgbClr val="000000"/>
                </a:solidFill>
              </a:rPr>
              <a:t>check the box and type </a:t>
            </a:r>
            <a:r>
              <a:rPr lang="en-US" sz="1200" dirty="0">
                <a:solidFill>
                  <a:srgbClr val="000000"/>
                </a:solidFill>
              </a:rPr>
              <a:t>or print their SSN or EIN as appropriat</a:t>
            </a:r>
            <a:r>
              <a:rPr lang="en-US" sz="1200" dirty="0"/>
              <a:t>e</a:t>
            </a:r>
            <a:r>
              <a:rPr lang="en-US" sz="1400" b="1" dirty="0"/>
              <a:t>. </a:t>
            </a:r>
            <a:r>
              <a:rPr lang="en-US" sz="1200" b="1" dirty="0">
                <a:solidFill>
                  <a:srgbClr val="FF0000"/>
                </a:solidFill>
              </a:rPr>
              <a:t>*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                </a:t>
            </a:r>
            <a:r>
              <a:rPr lang="en-US" sz="1200" b="1" dirty="0">
                <a:solidFill>
                  <a:srgbClr val="000000"/>
                </a:solidFill>
              </a:rPr>
              <a:t>Note: If the provider is a sole proprietor they should use their SSN #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                            If the provider is an LLC, </a:t>
            </a:r>
            <a:r>
              <a:rPr lang="en-US" sz="1200" b="1" dirty="0" smtClean="0">
                <a:solidFill>
                  <a:srgbClr val="000000"/>
                </a:solidFill>
              </a:rPr>
              <a:t>INC., </a:t>
            </a:r>
            <a:r>
              <a:rPr lang="en-US" sz="1200" b="1" dirty="0">
                <a:solidFill>
                  <a:srgbClr val="000000"/>
                </a:solidFill>
              </a:rPr>
              <a:t>etc., they should use their EIN </a:t>
            </a:r>
            <a:r>
              <a:rPr lang="en-US" sz="1200" b="1" dirty="0" smtClean="0">
                <a:solidFill>
                  <a:srgbClr val="000000"/>
                </a:solidFill>
              </a:rPr>
              <a:t>#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Block 13a: The provider should include their NPI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Block 13b: The provider should include their Taxonomy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Block 13c: The provider should include their DEA#</a:t>
            </a:r>
            <a:endParaRPr lang="en-US" sz="1200" dirty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* </a:t>
            </a:r>
            <a:r>
              <a:rPr lang="en-US" sz="1400" b="1" u="sng" dirty="0">
                <a:solidFill>
                  <a:srgbClr val="FF0000"/>
                </a:solidFill>
              </a:rPr>
              <a:t>If data is missing from these fields, the application will be Returned to the Provider (RTP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7171" name="Picture 3" descr="C:\Users\20702809\Desktop\Slide 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34613"/>
            <a:ext cx="8475053" cy="164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Wav media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337" y="6410874"/>
            <a:ext cx="351326" cy="351326"/>
          </a:xfrm>
          <a:prstGeom prst="rect">
            <a:avLst/>
          </a:prstGeom>
        </p:spPr>
      </p:pic>
      <p:pic>
        <p:nvPicPr>
          <p:cNvPr id="6146" name="Picture 2" descr="http://www.concorde.edu/wp-content/uploads/2015/10/M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157" y="1471612"/>
            <a:ext cx="1561750" cy="15001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60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000">
        <p14:prism isInverted="1"/>
      </p:transition>
    </mc:Choice>
    <mc:Fallback xmlns="">
      <p:transition spd="slow" advTm="4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46" y="293274"/>
            <a:ext cx="8412480" cy="546785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Completing an </a:t>
            </a:r>
            <a:r>
              <a:rPr lang="en-US" sz="3100" dirty="0"/>
              <a:t>Enrollment </a:t>
            </a:r>
            <a:r>
              <a:rPr lang="en-US" sz="3100" dirty="0" smtClean="0"/>
              <a:t>Application</a:t>
            </a:r>
            <a:br>
              <a:rPr lang="en-US" sz="3100" dirty="0" smtClean="0"/>
            </a:br>
            <a:r>
              <a:rPr lang="en-US" sz="2400" dirty="0">
                <a:solidFill>
                  <a:srgbClr val="000000"/>
                </a:solidFill>
              </a:rPr>
              <a:t>Provider Enrollment Form - U.S. Department of Labor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60" y="1219200"/>
            <a:ext cx="8333105" cy="4367446"/>
          </a:xfrm>
          <a:noFill/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Hospitals should complete 14a – 15d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Individual practice providers should complete 15a – 15d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112012"/>
              </p:ext>
            </p:extLst>
          </p:nvPr>
        </p:nvGraphicFramePr>
        <p:xfrm>
          <a:off x="1593850" y="2947988"/>
          <a:ext cx="59563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Document" r:id="rId5" imgW="5956144" imgH="352073" progId="Word.Document.12">
                  <p:embed/>
                </p:oleObj>
              </mc:Choice>
              <mc:Fallback>
                <p:oleObj name="Document" r:id="rId5" imgW="5956144" imgH="3520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3850" y="2947988"/>
                        <a:ext cx="5956300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713" y="8382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" y="4092475"/>
            <a:ext cx="8839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Block 14a: The </a:t>
            </a:r>
            <a:r>
              <a:rPr lang="en-US" sz="1200" dirty="0" smtClean="0">
                <a:solidFill>
                  <a:srgbClr val="000000"/>
                </a:solidFill>
              </a:rPr>
              <a:t>hospital  </a:t>
            </a:r>
            <a:r>
              <a:rPr lang="en-US" sz="1200" dirty="0">
                <a:solidFill>
                  <a:srgbClr val="000000"/>
                </a:solidFill>
              </a:rPr>
              <a:t>should type/print their </a:t>
            </a:r>
            <a:r>
              <a:rPr lang="en-US" sz="1200" dirty="0" smtClean="0">
                <a:solidFill>
                  <a:srgbClr val="000000"/>
                </a:solidFill>
              </a:rPr>
              <a:t>Medicare number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000000"/>
                </a:solidFill>
              </a:rPr>
              <a:t>Block </a:t>
            </a:r>
            <a:r>
              <a:rPr lang="en-US" sz="1200" dirty="0" smtClean="0">
                <a:solidFill>
                  <a:srgbClr val="000000"/>
                </a:solidFill>
              </a:rPr>
              <a:t>14b – 14d: </a:t>
            </a:r>
            <a:r>
              <a:rPr lang="en-US" sz="1200" dirty="0">
                <a:solidFill>
                  <a:srgbClr val="000000"/>
                </a:solidFill>
              </a:rPr>
              <a:t>The </a:t>
            </a:r>
            <a:r>
              <a:rPr lang="en-US" sz="1200" dirty="0" smtClean="0">
                <a:solidFill>
                  <a:srgbClr val="000000"/>
                </a:solidFill>
              </a:rPr>
              <a:t>hospital should </a:t>
            </a:r>
            <a:r>
              <a:rPr lang="en-US" sz="1200" dirty="0">
                <a:solidFill>
                  <a:srgbClr val="000000"/>
                </a:solidFill>
              </a:rPr>
              <a:t>type/print their </a:t>
            </a:r>
            <a:r>
              <a:rPr lang="en-US" sz="1200" dirty="0" smtClean="0">
                <a:solidFill>
                  <a:srgbClr val="000000"/>
                </a:solidFill>
              </a:rPr>
              <a:t>NPI number, Taxonomy code and DEA number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endParaRPr lang="en-US" sz="1400" b="1" dirty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Block 15a: </a:t>
            </a:r>
            <a:r>
              <a:rPr lang="en-US" sz="1200" dirty="0">
                <a:solidFill>
                  <a:srgbClr val="000000"/>
                </a:solidFill>
              </a:rPr>
              <a:t>The </a:t>
            </a:r>
            <a:r>
              <a:rPr lang="en-US" sz="1200" dirty="0" smtClean="0">
                <a:solidFill>
                  <a:srgbClr val="000000"/>
                </a:solidFill>
              </a:rPr>
              <a:t>provider/facility should </a:t>
            </a:r>
            <a:r>
              <a:rPr lang="en-US" sz="1200" dirty="0">
                <a:solidFill>
                  <a:srgbClr val="000000"/>
                </a:solidFill>
              </a:rPr>
              <a:t>type/print </a:t>
            </a:r>
            <a:r>
              <a:rPr lang="en-US" sz="1200" dirty="0" smtClean="0">
                <a:solidFill>
                  <a:srgbClr val="000000"/>
                </a:solidFill>
              </a:rPr>
              <a:t>their Name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Block 15b</a:t>
            </a:r>
            <a:r>
              <a:rPr lang="en-US" sz="1200" dirty="0">
                <a:solidFill>
                  <a:srgbClr val="000000"/>
                </a:solidFill>
              </a:rPr>
              <a:t>: The </a:t>
            </a:r>
            <a:r>
              <a:rPr lang="en-US" sz="1200" dirty="0" smtClean="0">
                <a:solidFill>
                  <a:srgbClr val="000000"/>
                </a:solidFill>
              </a:rPr>
              <a:t>provider should </a:t>
            </a:r>
            <a:r>
              <a:rPr lang="en-US" sz="1200" dirty="0">
                <a:solidFill>
                  <a:srgbClr val="000000"/>
                </a:solidFill>
              </a:rPr>
              <a:t>type/print their license number and issuing </a:t>
            </a:r>
            <a:r>
              <a:rPr lang="en-US" sz="1200" dirty="0" smtClean="0">
                <a:solidFill>
                  <a:srgbClr val="000000"/>
                </a:solidFill>
              </a:rPr>
              <a:t>state </a:t>
            </a:r>
            <a:r>
              <a:rPr lang="en-US" sz="1200" dirty="0" smtClean="0">
                <a:solidFill>
                  <a:srgbClr val="FF0000"/>
                </a:solidFill>
              </a:rPr>
              <a:t>(BOTH must be on the application)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Block 15c: </a:t>
            </a:r>
            <a:r>
              <a:rPr lang="en-US" sz="1200" dirty="0">
                <a:solidFill>
                  <a:srgbClr val="000000"/>
                </a:solidFill>
              </a:rPr>
              <a:t>The </a:t>
            </a:r>
            <a:r>
              <a:rPr lang="en-US" sz="1200" dirty="0" smtClean="0">
                <a:solidFill>
                  <a:srgbClr val="000000"/>
                </a:solidFill>
              </a:rPr>
              <a:t>provider/facility </a:t>
            </a:r>
            <a:r>
              <a:rPr lang="en-US" sz="1200" dirty="0">
                <a:solidFill>
                  <a:srgbClr val="000000"/>
                </a:solidFill>
              </a:rPr>
              <a:t>should type/print </a:t>
            </a:r>
            <a:r>
              <a:rPr lang="en-US" sz="1200" dirty="0" smtClean="0">
                <a:solidFill>
                  <a:srgbClr val="000000"/>
                </a:solidFill>
              </a:rPr>
              <a:t>their current license expiration date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Block 15d: If the provider has a certificate, the </a:t>
            </a:r>
            <a:r>
              <a:rPr lang="en-US" sz="1200" dirty="0">
                <a:solidFill>
                  <a:srgbClr val="000000"/>
                </a:solidFill>
              </a:rPr>
              <a:t>provider should type/print the certification expiration date 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1400" b="1" u="sng" dirty="0">
                <a:solidFill>
                  <a:srgbClr val="FF0000"/>
                </a:solidFill>
              </a:rPr>
              <a:t>If data is missing from these fields, the application will be Returned to the Provider (RTP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1" name="Picture 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005" y="6281737"/>
            <a:ext cx="7127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8" name="Picture 50" descr="C:\Users\20702809\Desktop\Slide 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13" y="1905000"/>
            <a:ext cx="7869618" cy="221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Wav media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04800" y="6400799"/>
            <a:ext cx="304800" cy="304800"/>
          </a:xfrm>
          <a:prstGeom prst="rect">
            <a:avLst/>
          </a:prstGeom>
        </p:spPr>
      </p:pic>
      <p:pic>
        <p:nvPicPr>
          <p:cNvPr id="12" name="Picture 50" descr="C:\Users\20702809\Desktop\Slide 8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53"/>
          <a:stretch/>
        </p:blipFill>
        <p:spPr bwMode="auto">
          <a:xfrm>
            <a:off x="301752" y="2857500"/>
            <a:ext cx="7869618" cy="116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69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23000">
        <p14:prism isInverted="1"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2000" fill="hold" nodeType="withEffect">
                                  <p:stCondLst>
                                    <p:cond delay="1010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688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70" y="162910"/>
            <a:ext cx="8412480" cy="57369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Completing </a:t>
            </a:r>
            <a:r>
              <a:rPr lang="en-US" sz="3100" dirty="0" smtClean="0"/>
              <a:t>an Enrollment Application</a:t>
            </a:r>
            <a:br>
              <a:rPr lang="en-US" sz="3100" dirty="0" smtClean="0"/>
            </a:br>
            <a:r>
              <a:rPr lang="en-US" sz="2400" dirty="0">
                <a:solidFill>
                  <a:srgbClr val="000000"/>
                </a:solidFill>
              </a:rPr>
              <a:t>Provider Enrollment Form - U.S. Department of Labor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13" y="1905000"/>
            <a:ext cx="8382000" cy="4410075"/>
          </a:xfrm>
          <a:ln>
            <a:noFill/>
          </a:ln>
        </p:spPr>
        <p:txBody>
          <a:bodyPr>
            <a:normAutofit/>
          </a:bodyPr>
          <a:lstStyle/>
          <a:p>
            <a:endParaRPr lang="en-US" altLang="en-US" sz="2400" b="1" dirty="0" smtClean="0"/>
          </a:p>
          <a:p>
            <a:endParaRPr lang="en-US" altLang="en-US" sz="2400" b="1" dirty="0"/>
          </a:p>
          <a:p>
            <a:endParaRPr lang="en-US" altLang="en-US" sz="2400" b="1" dirty="0" smtClean="0"/>
          </a:p>
          <a:p>
            <a:endParaRPr lang="en-US" sz="2200" dirty="0"/>
          </a:p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83119" y="914400"/>
            <a:ext cx="7266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If the provider checked “a” for individual practice, they must complete boxes </a:t>
            </a:r>
            <a:r>
              <a:rPr lang="en-US" sz="1400" dirty="0" smtClean="0">
                <a:solidFill>
                  <a:srgbClr val="000000"/>
                </a:solidFill>
              </a:rPr>
              <a:t>17a </a:t>
            </a:r>
            <a:r>
              <a:rPr lang="en-US" sz="1400" dirty="0">
                <a:solidFill>
                  <a:srgbClr val="000000"/>
                </a:solidFill>
              </a:rPr>
              <a:t>through </a:t>
            </a:r>
            <a:r>
              <a:rPr lang="en-US" sz="1400" dirty="0" smtClean="0">
                <a:solidFill>
                  <a:srgbClr val="000000"/>
                </a:solidFill>
              </a:rPr>
              <a:t>20. </a:t>
            </a:r>
            <a:r>
              <a:rPr lang="en-US" sz="2000" b="1" dirty="0">
                <a:solidFill>
                  <a:srgbClr val="FF0000"/>
                </a:solidFill>
                <a:ea typeface="Calibri"/>
                <a:cs typeface="Arial" panose="020B0604020202020204" pitchFamily="34" charset="0"/>
              </a:rPr>
              <a:t>*</a:t>
            </a:r>
            <a:r>
              <a:rPr lang="en-US" sz="1400" b="1" u="sng" dirty="0">
                <a:solidFill>
                  <a:srgbClr val="FF0000"/>
                </a:solidFill>
              </a:rPr>
              <a:t>The provider MUST sign and date the enrollment application or it will be returned to provider and will NOT be processed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479" y="4297979"/>
            <a:ext cx="8356080" cy="2616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Box </a:t>
            </a:r>
            <a:r>
              <a:rPr lang="en-US" sz="1200" dirty="0" smtClean="0">
                <a:solidFill>
                  <a:srgbClr val="000000"/>
                </a:solidFill>
              </a:rPr>
              <a:t>16:   This </a:t>
            </a:r>
            <a:r>
              <a:rPr lang="en-US" sz="1200" dirty="0">
                <a:solidFill>
                  <a:srgbClr val="000000"/>
                </a:solidFill>
              </a:rPr>
              <a:t>box is only for Black Lung providers who have a UMWA Health &amp; retirement Fund member #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</a:t>
            </a:r>
            <a:r>
              <a:rPr lang="en-US" sz="1200" dirty="0" smtClean="0">
                <a:solidFill>
                  <a:srgbClr val="000000"/>
                </a:solidFill>
              </a:rPr>
              <a:t>17a</a:t>
            </a:r>
            <a:r>
              <a:rPr lang="en-US" sz="1200" dirty="0">
                <a:solidFill>
                  <a:srgbClr val="000000"/>
                </a:solidFill>
              </a:rPr>
              <a:t>: The provider should type/print address where they want the Remittance Advice to be sent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</a:t>
            </a:r>
            <a:r>
              <a:rPr lang="en-US" sz="1200" dirty="0" smtClean="0">
                <a:solidFill>
                  <a:srgbClr val="000000"/>
                </a:solidFill>
              </a:rPr>
              <a:t>17b</a:t>
            </a:r>
            <a:r>
              <a:rPr lang="en-US" sz="1200" dirty="0">
                <a:solidFill>
                  <a:srgbClr val="000000"/>
                </a:solidFill>
              </a:rPr>
              <a:t>: The provider should type/print billing city if this is different from block # 5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</a:t>
            </a:r>
            <a:r>
              <a:rPr lang="en-US" sz="1200" dirty="0" smtClean="0">
                <a:solidFill>
                  <a:srgbClr val="000000"/>
                </a:solidFill>
              </a:rPr>
              <a:t>17c</a:t>
            </a:r>
            <a:r>
              <a:rPr lang="en-US" sz="1200" dirty="0">
                <a:solidFill>
                  <a:srgbClr val="000000"/>
                </a:solidFill>
              </a:rPr>
              <a:t>: The provider should type/print billing state if this is different from block # 6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</a:t>
            </a:r>
            <a:r>
              <a:rPr lang="en-US" sz="1200" dirty="0" smtClean="0">
                <a:solidFill>
                  <a:srgbClr val="000000"/>
                </a:solidFill>
              </a:rPr>
              <a:t>17d</a:t>
            </a:r>
            <a:r>
              <a:rPr lang="en-US" sz="1200" dirty="0">
                <a:solidFill>
                  <a:srgbClr val="000000"/>
                </a:solidFill>
              </a:rPr>
              <a:t>: The provider should type/print billing zip code (all nine digits), if this is different from block # 7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</a:t>
            </a:r>
            <a:r>
              <a:rPr lang="en-US" sz="1200" dirty="0" smtClean="0">
                <a:solidFill>
                  <a:srgbClr val="000000"/>
                </a:solidFill>
              </a:rPr>
              <a:t>18:   The </a:t>
            </a:r>
            <a:r>
              <a:rPr lang="en-US" sz="1200" dirty="0">
                <a:solidFill>
                  <a:srgbClr val="000000"/>
                </a:solidFill>
              </a:rPr>
              <a:t>provider should check this box to indicate they have completed an ACH Vendor Payment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</a:t>
            </a:r>
            <a:r>
              <a:rPr lang="en-US" sz="1200" dirty="0" smtClean="0">
                <a:solidFill>
                  <a:srgbClr val="000000"/>
                </a:solidFill>
              </a:rPr>
              <a:t>19:   If </a:t>
            </a:r>
            <a:r>
              <a:rPr lang="en-US" sz="1200" dirty="0">
                <a:solidFill>
                  <a:srgbClr val="000000"/>
                </a:solidFill>
              </a:rPr>
              <a:t>the provider is interested in electronic billing they should check </a:t>
            </a:r>
            <a:r>
              <a:rPr lang="en-US" sz="1200" dirty="0" smtClean="0">
                <a:solidFill>
                  <a:srgbClr val="000000"/>
                </a:solidFill>
              </a:rPr>
              <a:t>the box and indicate one </a:t>
            </a:r>
            <a:r>
              <a:rPr lang="en-US" sz="1200" dirty="0">
                <a:solidFill>
                  <a:srgbClr val="000000"/>
                </a:solidFill>
              </a:rPr>
              <a:t>of the 3 </a:t>
            </a:r>
            <a:r>
              <a:rPr lang="en-US" sz="1200" dirty="0" smtClean="0">
                <a:solidFill>
                  <a:srgbClr val="000000"/>
                </a:solidFill>
              </a:rPr>
              <a:t>methods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Box 20:   If the provider does not wish to be included in an online searchable list of OWCP providers, they must check                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              this box and indicate the reason</a:t>
            </a:r>
          </a:p>
          <a:p>
            <a:r>
              <a:rPr lang="en-US" sz="1200" dirty="0">
                <a:solidFill>
                  <a:srgbClr val="000000"/>
                </a:solidFill>
              </a:rPr>
              <a:t>Signature/date: The provider MUST sign and date the enrollment application  </a:t>
            </a:r>
            <a:r>
              <a:rPr lang="en-US" sz="2000" dirty="0">
                <a:solidFill>
                  <a:srgbClr val="FF0000"/>
                </a:solidFill>
              </a:rPr>
              <a:t>*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07" y="821898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7" name="Picture 55" descr="C:\Users\20702809\Desktop\Slide 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24" y="1760637"/>
            <a:ext cx="8552158" cy="253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21775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0440" y="397246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Edwardian Script ITC" panose="030303020407070D0804" pitchFamily="66" charset="0"/>
              </a:rPr>
              <a:t>Coral Jakes,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4034022"/>
            <a:ext cx="1219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2895D5">
                    <a:lumMod val="50000"/>
                  </a:srgbClr>
                </a:solidFill>
              </a:rPr>
              <a:t>1/24/2016</a:t>
            </a:r>
          </a:p>
        </p:txBody>
      </p:sp>
      <p:pic>
        <p:nvPicPr>
          <p:cNvPr id="5" name="Wav media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434" y="6407835"/>
            <a:ext cx="357403" cy="35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1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7000">
        <p14:ripple/>
      </p:transition>
    </mc:Choice>
    <mc:Fallback xmlns="">
      <p:transition spd="slow" advTm="6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Xerox">
  <a:themeElements>
    <a:clrScheme name="Xerox Blue 2013">
      <a:dk1>
        <a:srgbClr val="000000"/>
      </a:dk1>
      <a:lt1>
        <a:srgbClr val="FFFFFF"/>
      </a:lt1>
      <a:dk2>
        <a:srgbClr val="34BCBA"/>
      </a:dk2>
      <a:lt2>
        <a:srgbClr val="6DAF3D"/>
      </a:lt2>
      <a:accent1>
        <a:srgbClr val="2895D5"/>
      </a:accent1>
      <a:accent2>
        <a:srgbClr val="7053AA"/>
      </a:accent2>
      <a:accent3>
        <a:srgbClr val="9B2583"/>
      </a:accent3>
      <a:accent4>
        <a:srgbClr val="E64BA2"/>
      </a:accent4>
      <a:accent5>
        <a:srgbClr val="E67600"/>
      </a:accent5>
      <a:accent6>
        <a:srgbClr val="FD9F13"/>
      </a:accent6>
      <a:hlink>
        <a:srgbClr val="2895D5"/>
      </a:hlink>
      <a:folHlink>
        <a:srgbClr val="6667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duent_PPT_Template_White_6Jan">
  <a:themeElements>
    <a:clrScheme name="CONDUENT 2">
      <a:dk1>
        <a:sysClr val="windowText" lastClr="000000"/>
      </a:dk1>
      <a:lt1>
        <a:sysClr val="window" lastClr="FFFFFF"/>
      </a:lt1>
      <a:dk2>
        <a:srgbClr val="284563"/>
      </a:dk2>
      <a:lt2>
        <a:srgbClr val="DADDDC"/>
      </a:lt2>
      <a:accent1>
        <a:srgbClr val="0047BA"/>
      </a:accent1>
      <a:accent2>
        <a:srgbClr val="468CFF"/>
      </a:accent2>
      <a:accent3>
        <a:srgbClr val="005A64"/>
      </a:accent3>
      <a:accent4>
        <a:srgbClr val="00837B"/>
      </a:accent4>
      <a:accent5>
        <a:srgbClr val="00B4A0"/>
      </a:accent5>
      <a:accent6>
        <a:srgbClr val="F79646"/>
      </a:accent6>
      <a:hlink>
        <a:srgbClr val="0047BA"/>
      </a:hlink>
      <a:folHlink>
        <a:srgbClr val="0047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rgbClr val="FFFFFE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1026</Words>
  <Application>Microsoft Office PowerPoint</Application>
  <PresentationFormat>On-screen Show (4:3)</PresentationFormat>
  <Paragraphs>138</Paragraphs>
  <Slides>13</Slides>
  <Notes>2</Notes>
  <HiddenSlides>0</HiddenSlides>
  <MMClips>12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Xerox</vt:lpstr>
      <vt:lpstr>Conduent_PPT_Template_White_6Jan</vt:lpstr>
      <vt:lpstr>Document</vt:lpstr>
      <vt:lpstr>How to Complete a Provider Enrollment Application</vt:lpstr>
      <vt:lpstr>PowerPoint Presentation</vt:lpstr>
      <vt:lpstr>Completing an Enrollment Application   Provider Enrollment Form - U.S. Department of Labor     </vt:lpstr>
      <vt:lpstr>Completing an Enrollment Application</vt:lpstr>
      <vt:lpstr>Completing an Enrollment Application Provider Enrollment Form - U.S. Department of Labor   </vt:lpstr>
      <vt:lpstr>Completing an Enrollment Application Provider Enrollment Form  - U.S. Department of Labor Providers MUST Select a Type of Practice   </vt:lpstr>
      <vt:lpstr>Completing an Enrollment Application Provider Enrollment Form - U.S. Department of Labor </vt:lpstr>
      <vt:lpstr>Completing an Enrollment Application Provider Enrollment Form - U.S. Department of Labor  </vt:lpstr>
      <vt:lpstr>Completing an Enrollment Application Provider Enrollment Form - U.S. Department of Labor  </vt:lpstr>
      <vt:lpstr>Completing an Enrollment Application Provider Enrollment Form - U.S. Department of Labor Disclosure Statement - New Addition to the Provider Enrollment Application </vt:lpstr>
      <vt:lpstr>Submitting an Enrollment Application Provider Enrollment Form - U.S. Department of Labor  </vt:lpstr>
      <vt:lpstr>PowerPoint Presentation</vt:lpstr>
      <vt:lpstr>PowerPoint Presentation</vt:lpstr>
    </vt:vector>
  </TitlesOfParts>
  <Company>US Department of Labor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Leeper, Marci L - OWCP</dc:creator>
  <cp:lastModifiedBy>Arnold, Robert</cp:lastModifiedBy>
  <cp:revision>115</cp:revision>
  <dcterms:created xsi:type="dcterms:W3CDTF">2016-02-15T18:03:55Z</dcterms:created>
  <dcterms:modified xsi:type="dcterms:W3CDTF">2017-05-16T16:48:08Z</dcterms:modified>
</cp:coreProperties>
</file>