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8"/>
  </p:notesMasterIdLst>
  <p:sldIdLst>
    <p:sldId id="261" r:id="rId2"/>
    <p:sldId id="291" r:id="rId3"/>
    <p:sldId id="292" r:id="rId4"/>
    <p:sldId id="308" r:id="rId5"/>
    <p:sldId id="309" r:id="rId6"/>
    <p:sldId id="310" r:id="rId7"/>
    <p:sldId id="311" r:id="rId8"/>
    <p:sldId id="312" r:id="rId9"/>
    <p:sldId id="293" r:id="rId10"/>
    <p:sldId id="313" r:id="rId11"/>
    <p:sldId id="317" r:id="rId12"/>
    <p:sldId id="318" r:id="rId13"/>
    <p:sldId id="314" r:id="rId14"/>
    <p:sldId id="315" r:id="rId15"/>
    <p:sldId id="316" r:id="rId16"/>
    <p:sldId id="32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Grimm" initials="SG" lastIdx="19" clrIdx="0">
    <p:extLst>
      <p:ext uri="{19B8F6BF-5375-455C-9EA6-DF929625EA0E}">
        <p15:presenceInfo xmlns:p15="http://schemas.microsoft.com/office/powerpoint/2012/main" userId="Sarah Grimm" providerId="None"/>
      </p:ext>
    </p:extLst>
  </p:cmAuthor>
  <p:cmAuthor id="2" name="Walbridge, Anne" initials="WA" lastIdx="4" clrIdx="1">
    <p:extLst>
      <p:ext uri="{19B8F6BF-5375-455C-9EA6-DF929625EA0E}">
        <p15:presenceInfo xmlns:p15="http://schemas.microsoft.com/office/powerpoint/2012/main" userId="S-1-5-21-343818398-839522115-725345543-5016884" providerId="AD"/>
      </p:ext>
    </p:extLst>
  </p:cmAuthor>
  <p:cmAuthor id="3" name="Lombardo, Donald" initials="LD" lastIdx="4" clrIdx="2">
    <p:extLst>
      <p:ext uri="{19B8F6BF-5375-455C-9EA6-DF929625EA0E}">
        <p15:presenceInfo xmlns:p15="http://schemas.microsoft.com/office/powerpoint/2012/main" userId="S-1-5-21-343818398-839522115-725345543-4743224" providerId="AD"/>
      </p:ext>
    </p:extLst>
  </p:cmAuthor>
  <p:cmAuthor id="4" name="Askew, William" initials="AW" lastIdx="10" clrIdx="3">
    <p:extLst>
      <p:ext uri="{19B8F6BF-5375-455C-9EA6-DF929625EA0E}">
        <p15:presenceInfo xmlns:p15="http://schemas.microsoft.com/office/powerpoint/2012/main" userId="S-1-5-21-343818398-839522115-725345543-5349041" providerId="AD"/>
      </p:ext>
    </p:extLst>
  </p:cmAuthor>
  <p:cmAuthor id="5" name="Michael Gambone (TSA)" initials="MG" lastIdx="3" clrIdx="4">
    <p:extLst>
      <p:ext uri="{19B8F6BF-5375-455C-9EA6-DF929625EA0E}">
        <p15:presenceInfo xmlns:p15="http://schemas.microsoft.com/office/powerpoint/2012/main" userId="Michael Gambone (TSA)" providerId="None"/>
      </p:ext>
    </p:extLst>
  </p:cmAuthor>
  <p:cmAuthor id="6" name="Nathan Tsoi" initials="NT" lastIdx="1" clrIdx="5">
    <p:extLst>
      <p:ext uri="{19B8F6BF-5375-455C-9EA6-DF929625EA0E}">
        <p15:presenceInfo xmlns:p15="http://schemas.microsoft.com/office/powerpoint/2012/main" userId="Nathan Tso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58796A-3A38-4487-96E0-969917D69BEA}" type="datetimeFigureOut">
              <a:rPr lang="en-US" smtClean="0"/>
              <a:t>5/28/2020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F2C0E-C536-42B8-B23B-3B3D92E10555}" type="slidenum">
              <a:rPr lang="en-US" smtClean="0"/>
              <a:t>‹#›</a:t>
            </a:fld>
            <a:endParaRPr lang="en-US" dirty="0"/>
          </a:p>
        </p:txBody>
      </p:sp>
    </p:spTree>
    <p:extLst>
      <p:ext uri="{BB962C8B-B14F-4D97-AF65-F5344CB8AC3E}">
        <p14:creationId xmlns:p14="http://schemas.microsoft.com/office/powerpoint/2010/main" val="370894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4381" indent="-290145">
              <a:defRPr>
                <a:solidFill>
                  <a:schemeClr val="tx1"/>
                </a:solidFill>
                <a:latin typeface="Calibri" pitchFamily="34" charset="0"/>
              </a:defRPr>
            </a:lvl2pPr>
            <a:lvl3pPr marL="1160587" indent="-232118">
              <a:defRPr>
                <a:solidFill>
                  <a:schemeClr val="tx1"/>
                </a:solidFill>
                <a:latin typeface="Calibri" pitchFamily="34" charset="0"/>
              </a:defRPr>
            </a:lvl3pPr>
            <a:lvl4pPr marL="1624821" indent="-232118">
              <a:defRPr>
                <a:solidFill>
                  <a:schemeClr val="tx1"/>
                </a:solidFill>
                <a:latin typeface="Calibri" pitchFamily="34" charset="0"/>
              </a:defRPr>
            </a:lvl4pPr>
            <a:lvl5pPr marL="2089054" indent="-232118">
              <a:defRPr>
                <a:solidFill>
                  <a:schemeClr val="tx1"/>
                </a:solidFill>
                <a:latin typeface="Calibri" pitchFamily="34" charset="0"/>
              </a:defRPr>
            </a:lvl5pPr>
            <a:lvl6pPr marL="2553288" indent="-232118" fontAlgn="base">
              <a:spcBef>
                <a:spcPct val="0"/>
              </a:spcBef>
              <a:spcAft>
                <a:spcPct val="0"/>
              </a:spcAft>
              <a:defRPr>
                <a:solidFill>
                  <a:schemeClr val="tx1"/>
                </a:solidFill>
                <a:latin typeface="Calibri" pitchFamily="34" charset="0"/>
              </a:defRPr>
            </a:lvl6pPr>
            <a:lvl7pPr marL="3017525" indent="-232118" fontAlgn="base">
              <a:spcBef>
                <a:spcPct val="0"/>
              </a:spcBef>
              <a:spcAft>
                <a:spcPct val="0"/>
              </a:spcAft>
              <a:defRPr>
                <a:solidFill>
                  <a:schemeClr val="tx1"/>
                </a:solidFill>
                <a:latin typeface="Calibri" pitchFamily="34" charset="0"/>
              </a:defRPr>
            </a:lvl7pPr>
            <a:lvl8pPr marL="3481759" indent="-232118" fontAlgn="base">
              <a:spcBef>
                <a:spcPct val="0"/>
              </a:spcBef>
              <a:spcAft>
                <a:spcPct val="0"/>
              </a:spcAft>
              <a:defRPr>
                <a:solidFill>
                  <a:schemeClr val="tx1"/>
                </a:solidFill>
                <a:latin typeface="Calibri" pitchFamily="34" charset="0"/>
              </a:defRPr>
            </a:lvl8pPr>
            <a:lvl9pPr marL="3945993" indent="-232118"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BB244D6-5FD0-4405-9333-B7AA67279500}" type="slidenum">
              <a:rPr lang="en-US">
                <a:solidFill>
                  <a:srgbClr val="000000"/>
                </a:solidFill>
              </a:rPr>
              <a:pPr fontAlgn="base">
                <a:spcBef>
                  <a:spcPct val="0"/>
                </a:spcBef>
                <a:spcAft>
                  <a:spcPct val="0"/>
                </a:spcAft>
              </a:pPr>
              <a:t>1</a:t>
            </a:fld>
            <a:endParaRPr lang="en-US" dirty="0">
              <a:solidFill>
                <a:srgbClr val="000000"/>
              </a:solidFill>
            </a:endParaRPr>
          </a:p>
        </p:txBody>
      </p:sp>
    </p:spTree>
    <p:extLst>
      <p:ext uri="{BB962C8B-B14F-4D97-AF65-F5344CB8AC3E}">
        <p14:creationId xmlns:p14="http://schemas.microsoft.com/office/powerpoint/2010/main" val="213890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3885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63420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00594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userDrawn="1"/>
        </p:nvSpPr>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900" dirty="0">
                <a:solidFill>
                  <a:srgbClr val="FFFFFF"/>
                </a:solidFill>
                <a:latin typeface="Arial" charset="0"/>
              </a:rPr>
              <a:t>Derived from: Multiple Sources; Declassify on: 25x1-human; Date of Source: 20091007</a:t>
            </a:r>
          </a:p>
        </p:txBody>
      </p:sp>
      <p:sp>
        <p:nvSpPr>
          <p:cNvPr id="4" name="Rectangle 7"/>
          <p:cNvSpPr>
            <a:spLocks noChangeArrowheads="1"/>
          </p:cNvSpPr>
          <p:nvPr userDrawn="1"/>
        </p:nvSpPr>
        <p:spPr bwMode="auto">
          <a:xfrm>
            <a:off x="3896175" y="662940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5" name="Rectangle 8"/>
          <p:cNvSpPr>
            <a:spLocks noChangeArrowheads="1"/>
          </p:cNvSpPr>
          <p:nvPr userDrawn="1"/>
        </p:nvSpPr>
        <p:spPr bwMode="auto">
          <a:xfrm>
            <a:off x="3896175" y="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6" name="Rectangle 5"/>
          <p:cNvSpPr/>
          <p:nvPr userDrawn="1"/>
        </p:nvSpPr>
        <p:spPr>
          <a:xfrm>
            <a:off x="0" y="0"/>
            <a:ext cx="91440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7" name="Rectangle 6"/>
          <p:cNvSpPr/>
          <p:nvPr userDrawn="1"/>
        </p:nvSpPr>
        <p:spPr>
          <a:xfrm>
            <a:off x="0" y="6502400"/>
            <a:ext cx="9144000" cy="14128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8" name="Rectangle 7"/>
          <p:cNvSpPr/>
          <p:nvPr userDrawn="1"/>
        </p:nvSpPr>
        <p:spPr>
          <a:xfrm>
            <a:off x="0" y="6629400"/>
            <a:ext cx="9144000" cy="2286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9" name="TextBox 13"/>
          <p:cNvSpPr txBox="1">
            <a:spLocks noChangeArrowheads="1"/>
          </p:cNvSpPr>
          <p:nvPr userDrawn="1"/>
        </p:nvSpPr>
        <p:spPr bwMode="auto">
          <a:xfrm>
            <a:off x="0" y="379303"/>
            <a:ext cx="914400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595959"/>
                </a:solidFill>
                <a:latin typeface="Arial" charset="0"/>
              </a:rPr>
              <a:t>TRANSPORTATION SECURITY ADMINISTRATION</a:t>
            </a:r>
          </a:p>
          <a:p>
            <a:pPr algn="ctr"/>
            <a:endParaRPr lang="en-US" sz="300" b="1" dirty="0">
              <a:solidFill>
                <a:srgbClr val="595959"/>
              </a:solidFill>
              <a:latin typeface="Arial" charset="0"/>
            </a:endParaRPr>
          </a:p>
        </p:txBody>
      </p:sp>
      <p:grpSp>
        <p:nvGrpSpPr>
          <p:cNvPr id="10" name="Group 16"/>
          <p:cNvGrpSpPr>
            <a:grpSpLocks/>
          </p:cNvGrpSpPr>
          <p:nvPr userDrawn="1"/>
        </p:nvGrpSpPr>
        <p:grpSpPr bwMode="auto">
          <a:xfrm>
            <a:off x="3771900" y="4572000"/>
            <a:ext cx="1600200" cy="76200"/>
            <a:chOff x="3747370" y="5029200"/>
            <a:chExt cx="1600200" cy="76200"/>
          </a:xfrm>
        </p:grpSpPr>
        <p:sp>
          <p:nvSpPr>
            <p:cNvPr id="11" name="5-Point Star 10"/>
            <p:cNvSpPr/>
            <p:nvPr/>
          </p:nvSpPr>
          <p:spPr>
            <a:xfrm>
              <a:off x="3747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2" name="5-Point Star 11"/>
            <p:cNvSpPr/>
            <p:nvPr/>
          </p:nvSpPr>
          <p:spPr>
            <a:xfrm>
              <a:off x="40521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3" name="5-Point Star 12"/>
            <p:cNvSpPr/>
            <p:nvPr/>
          </p:nvSpPr>
          <p:spPr>
            <a:xfrm>
              <a:off x="43569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4" name="5-Point Star 13"/>
            <p:cNvSpPr/>
            <p:nvPr/>
          </p:nvSpPr>
          <p:spPr>
            <a:xfrm>
              <a:off x="46617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5" name="5-Point Star 14"/>
            <p:cNvSpPr/>
            <p:nvPr/>
          </p:nvSpPr>
          <p:spPr>
            <a:xfrm>
              <a:off x="49665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6" name="5-Point Star 15"/>
            <p:cNvSpPr/>
            <p:nvPr/>
          </p:nvSpPr>
          <p:spPr>
            <a:xfrm>
              <a:off x="5271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
        <p:nvSpPr>
          <p:cNvPr id="17" name="Rectangle 16"/>
          <p:cNvSpPr/>
          <p:nvPr userDrawn="1"/>
        </p:nvSpPr>
        <p:spPr>
          <a:xfrm>
            <a:off x="0" y="203200"/>
            <a:ext cx="9144000" cy="4445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Tree>
    <p:extLst>
      <p:ext uri="{BB962C8B-B14F-4D97-AF65-F5344CB8AC3E}">
        <p14:creationId xmlns:p14="http://schemas.microsoft.com/office/powerpoint/2010/main" val="172568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3" name="Rectangle 2"/>
          <p:cNvSpPr/>
          <p:nvPr userDrawn="1"/>
        </p:nvSpPr>
        <p:spPr>
          <a:xfrm>
            <a:off x="0" y="0"/>
            <a:ext cx="9144000" cy="762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4" name="Rectangle 3"/>
          <p:cNvSpPr/>
          <p:nvPr userDrawn="1"/>
        </p:nvSpPr>
        <p:spPr>
          <a:xfrm flipV="1">
            <a:off x="0" y="6477000"/>
            <a:ext cx="9144000" cy="4603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cxnSp>
        <p:nvCxnSpPr>
          <p:cNvPr id="5" name="Straight Connector 4"/>
          <p:cNvCxnSpPr/>
          <p:nvPr userDrawn="1"/>
        </p:nvCxnSpPr>
        <p:spPr>
          <a:xfrm>
            <a:off x="0" y="762000"/>
            <a:ext cx="9144000" cy="1588"/>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10"/>
          <p:cNvSpPr txBox="1">
            <a:spLocks noChangeArrowheads="1"/>
          </p:cNvSpPr>
          <p:nvPr userDrawn="1"/>
        </p:nvSpPr>
        <p:spPr bwMode="auto">
          <a:xfrm>
            <a:off x="8445500" y="6534152"/>
            <a:ext cx="685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fld id="{57CDBD03-A37C-4B58-A83B-2F43E8837BAF}" type="slidenum">
              <a:rPr lang="en-US" sz="1200" b="1">
                <a:solidFill>
                  <a:schemeClr val="bg1">
                    <a:lumMod val="95000"/>
                  </a:schemeClr>
                </a:solidFill>
                <a:latin typeface="Arial" charset="0"/>
              </a:rPr>
              <a:pPr algn="r"/>
              <a:t>‹#›</a:t>
            </a:fld>
            <a:endParaRPr lang="en-US" sz="1200" b="1" dirty="0">
              <a:solidFill>
                <a:schemeClr val="bg1">
                  <a:lumMod val="95000"/>
                </a:schemeClr>
              </a:solidFill>
              <a:latin typeface="Arial" charset="0"/>
            </a:endParaRPr>
          </a:p>
        </p:txBody>
      </p:sp>
    </p:spTree>
    <p:extLst>
      <p:ext uri="{BB962C8B-B14F-4D97-AF65-F5344CB8AC3E}">
        <p14:creationId xmlns:p14="http://schemas.microsoft.com/office/powerpoint/2010/main" val="32500145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70933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0756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3086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2732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91281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61894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52347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1738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9C106-1C00-4155-84FF-60E717F76500}" type="datetimeFigureOut">
              <a:rPr lang="en-US" smtClean="0"/>
              <a:t>5/28/2020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85CC-5279-49F6-B059-C43D3D756E23}" type="slidenum">
              <a:rPr lang="en-US" smtClean="0"/>
              <a:t>‹#›</a:t>
            </a:fld>
            <a:endParaRPr lang="en-US" dirty="0"/>
          </a:p>
        </p:txBody>
      </p:sp>
    </p:spTree>
    <p:extLst>
      <p:ext uri="{BB962C8B-B14F-4D97-AF65-F5344CB8AC3E}">
        <p14:creationId xmlns:p14="http://schemas.microsoft.com/office/powerpoint/2010/main" val="2068611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7"/>
          <p:cNvSpPr>
            <a:spLocks noChangeArrowheads="1"/>
          </p:cNvSpPr>
          <p:nvPr/>
        </p:nvSpPr>
        <p:spPr bwMode="auto">
          <a:xfrm>
            <a:off x="2588906" y="3581400"/>
            <a:ext cx="397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000" b="1" dirty="0">
                <a:solidFill>
                  <a:schemeClr val="tx1">
                    <a:lumMod val="75000"/>
                    <a:lumOff val="25000"/>
                  </a:schemeClr>
                </a:solidFill>
                <a:latin typeface="+mj-lt"/>
              </a:rPr>
              <a:t>TSA </a:t>
            </a:r>
            <a:r>
              <a:rPr lang="en-US" sz="2000" b="1" dirty="0" smtClean="0">
                <a:solidFill>
                  <a:schemeClr val="tx1">
                    <a:lumMod val="75000"/>
                    <a:lumOff val="25000"/>
                  </a:schemeClr>
                </a:solidFill>
                <a:latin typeface="+mj-lt"/>
              </a:rPr>
              <a:t>PreCheck</a:t>
            </a:r>
            <a:r>
              <a:rPr lang="en-US" sz="2000" baseline="30000" dirty="0"/>
              <a:t>TM</a:t>
            </a:r>
            <a:r>
              <a:rPr lang="en-US" sz="2000" b="1" baseline="30000" dirty="0" smtClean="0">
                <a:solidFill>
                  <a:schemeClr val="tx1">
                    <a:lumMod val="75000"/>
                    <a:lumOff val="25000"/>
                  </a:schemeClr>
                </a:solidFill>
                <a:latin typeface="+mj-lt"/>
              </a:rPr>
              <a:t> </a:t>
            </a:r>
            <a:r>
              <a:rPr lang="en-US" sz="2000" b="1" dirty="0">
                <a:solidFill>
                  <a:schemeClr val="tx1">
                    <a:lumMod val="75000"/>
                    <a:lumOff val="25000"/>
                  </a:schemeClr>
                </a:solidFill>
                <a:latin typeface="+mj-lt"/>
              </a:rPr>
              <a:t>Application </a:t>
            </a:r>
            <a:r>
              <a:rPr lang="en-US" sz="2000" b="1" dirty="0" smtClean="0">
                <a:solidFill>
                  <a:schemeClr val="tx1">
                    <a:lumMod val="75000"/>
                    <a:lumOff val="25000"/>
                  </a:schemeClr>
                </a:solidFill>
                <a:latin typeface="+mj-lt"/>
              </a:rPr>
              <a:t>Program</a:t>
            </a:r>
            <a:endParaRPr lang="en-US" sz="2000" b="1" dirty="0">
              <a:solidFill>
                <a:schemeClr val="tx1">
                  <a:lumMod val="75000"/>
                  <a:lumOff val="25000"/>
                </a:schemeClr>
              </a:solidFill>
              <a:latin typeface="+mj-lt"/>
            </a:endParaRPr>
          </a:p>
        </p:txBody>
      </p:sp>
      <p:sp>
        <p:nvSpPr>
          <p:cNvPr id="2" name="Rectangle 1"/>
          <p:cNvSpPr/>
          <p:nvPr/>
        </p:nvSpPr>
        <p:spPr>
          <a:xfrm>
            <a:off x="304800" y="4800602"/>
            <a:ext cx="8534400" cy="646331"/>
          </a:xfrm>
          <a:prstGeom prst="rect">
            <a:avLst/>
          </a:prstGeom>
        </p:spPr>
        <p:txBody>
          <a:bodyPr wrap="square">
            <a:spAutoFit/>
          </a:bodyPr>
          <a:lstStyle/>
          <a:p>
            <a:pPr algn="ctr"/>
            <a:r>
              <a:rPr lang="en-US" dirty="0" smtClean="0">
                <a:latin typeface="+mj-lt"/>
                <a:ea typeface="Verdana" panose="020B0604030504040204" pitchFamily="34" charset="0"/>
                <a:cs typeface="Verdana" panose="020B0604030504040204" pitchFamily="34" charset="0"/>
              </a:rPr>
              <a:t>PRA Mock Ups (Additional Surveys)</a:t>
            </a:r>
            <a:endParaRPr lang="en-US" dirty="0">
              <a:latin typeface="+mj-lt"/>
              <a:ea typeface="Verdana" panose="020B0604030504040204" pitchFamily="34" charset="0"/>
              <a:cs typeface="Verdana" panose="020B0604030504040204" pitchFamily="34" charset="0"/>
            </a:endParaRPr>
          </a:p>
          <a:p>
            <a:pPr algn="ctr"/>
            <a:r>
              <a:rPr lang="en-US" dirty="0" smtClean="0">
                <a:latin typeface="+mj-lt"/>
              </a:rPr>
              <a:t>May 2020</a:t>
            </a:r>
            <a:endParaRPr lang="en-US" dirty="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8811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2" name="TextBox 31"/>
          <p:cNvSpPr txBox="1"/>
          <p:nvPr/>
        </p:nvSpPr>
        <p:spPr>
          <a:xfrm>
            <a:off x="1918446"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824753" y="1345329"/>
            <a:ext cx="7664823" cy="4938929"/>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a:p>
          <a:p>
            <a:pPr lvl="0"/>
            <a:endParaRPr lang="en-US" sz="1600" dirty="0"/>
          </a:p>
        </p:txBody>
      </p:sp>
      <p:sp>
        <p:nvSpPr>
          <p:cNvPr id="55" name="Rounded Rectangle 54"/>
          <p:cNvSpPr/>
          <p:nvPr/>
        </p:nvSpPr>
        <p:spPr>
          <a:xfrm>
            <a:off x="1658471" y="1516554"/>
            <a:ext cx="5925670" cy="536363"/>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ea typeface="Arial Unicode MS" panose="020B0604020202020204" pitchFamily="34" charset="-128"/>
                <a:cs typeface="Arial" panose="020B0604020202020204" pitchFamily="34" charset="0"/>
              </a:rPr>
              <a:t>You will be shown </a:t>
            </a:r>
            <a:r>
              <a:rPr lang="en-US" sz="1400" b="1" dirty="0" smtClean="0">
                <a:solidFill>
                  <a:schemeClr val="tx1"/>
                </a:solidFill>
                <a:ea typeface="Calibri" panose="020F0502020204030204" pitchFamily="34" charset="0"/>
                <a:cs typeface="Arial" panose="020B0604020202020204" pitchFamily="34" charset="0"/>
              </a:rPr>
              <a:t>three TSA PreCheck advertisements and ask to provide your overall opinion of TSA PreCheck</a:t>
            </a:r>
            <a:r>
              <a:rPr lang="en-US" sz="1400" b="1" dirty="0" smtClean="0">
                <a:solidFill>
                  <a:schemeClr val="tx1"/>
                </a:solidFill>
                <a:ea typeface="Calibri" panose="020F0502020204030204" pitchFamily="34" charset="0"/>
                <a:cs typeface="Arial" panose="020B0604020202020204" pitchFamily="34" charset="0"/>
                <a:sym typeface="Wingdings 2" panose="05020102010507070707" pitchFamily="18" charset="2"/>
              </a:rPr>
              <a:t>.</a:t>
            </a:r>
            <a:endParaRPr lang="en-US" sz="1400" b="1" dirty="0">
              <a:solidFill>
                <a:schemeClr val="tx1"/>
              </a:solidFill>
              <a:ea typeface="Arial Unicode MS" panose="020B0604020202020204" pitchFamily="34" charset="-128"/>
              <a:cs typeface="Arial" panose="020B0604020202020204" pitchFamily="34" charset="0"/>
            </a:endParaRPr>
          </a:p>
        </p:txBody>
      </p:sp>
      <p:sp>
        <p:nvSpPr>
          <p:cNvPr id="58" name="Rounded Rectangle 57"/>
          <p:cNvSpPr/>
          <p:nvPr/>
        </p:nvSpPr>
        <p:spPr>
          <a:xfrm>
            <a:off x="1156451" y="2294964"/>
            <a:ext cx="7028329" cy="313614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   					Advertisement 1</a:t>
            </a:r>
            <a:endParaRPr lang="en-US" dirty="0">
              <a:solidFill>
                <a:schemeClr val="tx1"/>
              </a:solidFill>
            </a:endParaRPr>
          </a:p>
        </p:txBody>
      </p:sp>
      <p:sp>
        <p:nvSpPr>
          <p:cNvPr id="59" name="Rounded Rectangle 58"/>
          <p:cNvSpPr/>
          <p:nvPr/>
        </p:nvSpPr>
        <p:spPr>
          <a:xfrm>
            <a:off x="1156452" y="5577603"/>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60" name="Rounded Rectangle 59"/>
          <p:cNvSpPr/>
          <p:nvPr/>
        </p:nvSpPr>
        <p:spPr>
          <a:xfrm>
            <a:off x="1263964" y="5697710"/>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Very Unfavorable </a:t>
            </a:r>
            <a:endParaRPr lang="en-US" sz="800" b="1" dirty="0">
              <a:solidFill>
                <a:schemeClr val="tx1"/>
              </a:solidFill>
            </a:endParaRPr>
          </a:p>
        </p:txBody>
      </p:sp>
      <p:sp>
        <p:nvSpPr>
          <p:cNvPr id="61" name="Rounded Rectangle 60"/>
          <p:cNvSpPr/>
          <p:nvPr/>
        </p:nvSpPr>
        <p:spPr>
          <a:xfrm>
            <a:off x="7279282" y="5697710"/>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Very Favorable </a:t>
            </a:r>
            <a:endParaRPr lang="en-US" sz="800" b="1" dirty="0">
              <a:solidFill>
                <a:schemeClr val="tx1"/>
              </a:solidFill>
            </a:endParaRPr>
          </a:p>
        </p:txBody>
      </p:sp>
      <p:sp>
        <p:nvSpPr>
          <p:cNvPr id="62" name="Rounded Rectangle 61"/>
          <p:cNvSpPr/>
          <p:nvPr/>
        </p:nvSpPr>
        <p:spPr>
          <a:xfrm>
            <a:off x="4316507"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63" name="Rounded Rectangle 62"/>
          <p:cNvSpPr/>
          <p:nvPr/>
        </p:nvSpPr>
        <p:spPr>
          <a:xfrm>
            <a:off x="2286065"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Unfavorable </a:t>
            </a:r>
            <a:endParaRPr lang="en-US" sz="800" b="1" dirty="0">
              <a:solidFill>
                <a:schemeClr val="tx1"/>
              </a:solidFill>
            </a:endParaRPr>
          </a:p>
        </p:txBody>
      </p:sp>
      <p:sp>
        <p:nvSpPr>
          <p:cNvPr id="64" name="Rounded Rectangle 63"/>
          <p:cNvSpPr/>
          <p:nvPr/>
        </p:nvSpPr>
        <p:spPr>
          <a:xfrm>
            <a:off x="3356244"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Unfavorable </a:t>
            </a:r>
            <a:endParaRPr lang="en-US" sz="800" b="1" dirty="0">
              <a:solidFill>
                <a:schemeClr val="tx1"/>
              </a:solidFill>
            </a:endParaRPr>
          </a:p>
        </p:txBody>
      </p:sp>
      <p:sp>
        <p:nvSpPr>
          <p:cNvPr id="65" name="Rounded Rectangle 64"/>
          <p:cNvSpPr/>
          <p:nvPr/>
        </p:nvSpPr>
        <p:spPr>
          <a:xfrm>
            <a:off x="5311759"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F</a:t>
            </a:r>
            <a:r>
              <a:rPr lang="en-US" sz="800" b="1" dirty="0" smtClean="0">
                <a:solidFill>
                  <a:schemeClr val="tx1"/>
                </a:solidFill>
              </a:rPr>
              <a:t>avorable </a:t>
            </a:r>
            <a:endParaRPr lang="en-US" sz="800" b="1" dirty="0">
              <a:solidFill>
                <a:schemeClr val="tx1"/>
              </a:solidFill>
            </a:endParaRPr>
          </a:p>
        </p:txBody>
      </p:sp>
      <p:sp>
        <p:nvSpPr>
          <p:cNvPr id="66" name="Rounded Rectangle 65"/>
          <p:cNvSpPr/>
          <p:nvPr/>
        </p:nvSpPr>
        <p:spPr>
          <a:xfrm>
            <a:off x="6297882"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Favorable </a:t>
            </a:r>
            <a:endParaRPr lang="en-US" sz="800" b="1" dirty="0">
              <a:solidFill>
                <a:schemeClr val="tx1"/>
              </a:solidFill>
            </a:endParaRPr>
          </a:p>
        </p:txBody>
      </p:sp>
    </p:spTree>
    <p:extLst>
      <p:ext uri="{BB962C8B-B14F-4D97-AF65-F5344CB8AC3E}">
        <p14:creationId xmlns:p14="http://schemas.microsoft.com/office/powerpoint/2010/main" val="14997876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2" name="TextBox 31"/>
          <p:cNvSpPr txBox="1"/>
          <p:nvPr/>
        </p:nvSpPr>
        <p:spPr>
          <a:xfrm>
            <a:off x="1918446"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824753" y="1345329"/>
            <a:ext cx="7664823" cy="4938929"/>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a:p>
          <a:p>
            <a:pPr lvl="0"/>
            <a:endParaRPr lang="en-US" sz="1600" dirty="0"/>
          </a:p>
        </p:txBody>
      </p:sp>
      <p:sp>
        <p:nvSpPr>
          <p:cNvPr id="55" name="Rounded Rectangle 54"/>
          <p:cNvSpPr/>
          <p:nvPr/>
        </p:nvSpPr>
        <p:spPr>
          <a:xfrm>
            <a:off x="1658471" y="1516554"/>
            <a:ext cx="5925670" cy="536363"/>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tx1"/>
                </a:solidFill>
                <a:ea typeface="Arial Unicode MS" panose="020B0604020202020204" pitchFamily="34" charset="-128"/>
                <a:cs typeface="Arial" panose="020B0604020202020204" pitchFamily="34" charset="0"/>
              </a:rPr>
              <a:t>You will be shown </a:t>
            </a:r>
            <a:r>
              <a:rPr lang="en-US" sz="1400" b="1" dirty="0">
                <a:solidFill>
                  <a:schemeClr val="tx1"/>
                </a:solidFill>
                <a:ea typeface="Calibri" panose="020F0502020204030204" pitchFamily="34" charset="0"/>
                <a:cs typeface="Arial" panose="020B0604020202020204" pitchFamily="34" charset="0"/>
              </a:rPr>
              <a:t>three TSA PreCheck advertisements and ask to provide your overall opinion of TSA PreCheck</a:t>
            </a:r>
            <a:r>
              <a:rPr lang="en-US" sz="1400" b="1" dirty="0">
                <a:solidFill>
                  <a:schemeClr val="tx1"/>
                </a:solidFill>
                <a:ea typeface="Calibri" panose="020F0502020204030204" pitchFamily="34" charset="0"/>
                <a:cs typeface="Arial" panose="020B0604020202020204" pitchFamily="34" charset="0"/>
                <a:sym typeface="Wingdings 2" panose="05020102010507070707" pitchFamily="18" charset="2"/>
              </a:rPr>
              <a:t>.</a:t>
            </a:r>
            <a:endParaRPr lang="en-US" sz="1400" b="1" dirty="0">
              <a:solidFill>
                <a:schemeClr val="tx1"/>
              </a:solidFill>
              <a:ea typeface="Arial Unicode MS" panose="020B0604020202020204" pitchFamily="34" charset="-128"/>
              <a:cs typeface="Arial" panose="020B0604020202020204" pitchFamily="34" charset="0"/>
            </a:endParaRPr>
          </a:p>
        </p:txBody>
      </p:sp>
      <p:sp>
        <p:nvSpPr>
          <p:cNvPr id="56" name="Rounded Rectangle 55"/>
          <p:cNvSpPr/>
          <p:nvPr/>
        </p:nvSpPr>
        <p:spPr>
          <a:xfrm>
            <a:off x="1156452" y="2302614"/>
            <a:ext cx="6911844" cy="313614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  					Advertisement 2</a:t>
            </a:r>
            <a:endParaRPr lang="en-US" dirty="0">
              <a:solidFill>
                <a:schemeClr val="tx1"/>
              </a:solidFill>
            </a:endParaRPr>
          </a:p>
        </p:txBody>
      </p:sp>
      <p:sp>
        <p:nvSpPr>
          <p:cNvPr id="59" name="Rounded Rectangle 58"/>
          <p:cNvSpPr/>
          <p:nvPr/>
        </p:nvSpPr>
        <p:spPr>
          <a:xfrm>
            <a:off x="1156452" y="5577603"/>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60" name="Rounded Rectangle 59"/>
          <p:cNvSpPr/>
          <p:nvPr/>
        </p:nvSpPr>
        <p:spPr>
          <a:xfrm>
            <a:off x="1263964" y="5697710"/>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Very Unfavorable </a:t>
            </a:r>
            <a:endParaRPr lang="en-US" sz="800" b="1" dirty="0">
              <a:solidFill>
                <a:schemeClr val="tx1"/>
              </a:solidFill>
            </a:endParaRPr>
          </a:p>
        </p:txBody>
      </p:sp>
      <p:sp>
        <p:nvSpPr>
          <p:cNvPr id="61" name="Rounded Rectangle 60"/>
          <p:cNvSpPr/>
          <p:nvPr/>
        </p:nvSpPr>
        <p:spPr>
          <a:xfrm>
            <a:off x="7279282" y="5697710"/>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Very Favorable </a:t>
            </a:r>
            <a:endParaRPr lang="en-US" sz="800" b="1" dirty="0">
              <a:solidFill>
                <a:schemeClr val="tx1"/>
              </a:solidFill>
            </a:endParaRPr>
          </a:p>
        </p:txBody>
      </p:sp>
      <p:sp>
        <p:nvSpPr>
          <p:cNvPr id="62" name="Rounded Rectangle 61"/>
          <p:cNvSpPr/>
          <p:nvPr/>
        </p:nvSpPr>
        <p:spPr>
          <a:xfrm>
            <a:off x="4316507"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63" name="Rounded Rectangle 62"/>
          <p:cNvSpPr/>
          <p:nvPr/>
        </p:nvSpPr>
        <p:spPr>
          <a:xfrm>
            <a:off x="2286065"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Unfavorable </a:t>
            </a:r>
            <a:endParaRPr lang="en-US" sz="800" b="1" dirty="0">
              <a:solidFill>
                <a:schemeClr val="tx1"/>
              </a:solidFill>
            </a:endParaRPr>
          </a:p>
        </p:txBody>
      </p:sp>
      <p:sp>
        <p:nvSpPr>
          <p:cNvPr id="64" name="Rounded Rectangle 63"/>
          <p:cNvSpPr/>
          <p:nvPr/>
        </p:nvSpPr>
        <p:spPr>
          <a:xfrm>
            <a:off x="3356244"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Unfavorable </a:t>
            </a:r>
            <a:endParaRPr lang="en-US" sz="800" b="1" dirty="0">
              <a:solidFill>
                <a:schemeClr val="tx1"/>
              </a:solidFill>
            </a:endParaRPr>
          </a:p>
        </p:txBody>
      </p:sp>
      <p:sp>
        <p:nvSpPr>
          <p:cNvPr id="65" name="Rounded Rectangle 64"/>
          <p:cNvSpPr/>
          <p:nvPr/>
        </p:nvSpPr>
        <p:spPr>
          <a:xfrm>
            <a:off x="5311759"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F</a:t>
            </a:r>
            <a:r>
              <a:rPr lang="en-US" sz="800" b="1" dirty="0" smtClean="0">
                <a:solidFill>
                  <a:schemeClr val="tx1"/>
                </a:solidFill>
              </a:rPr>
              <a:t>avorable </a:t>
            </a:r>
            <a:endParaRPr lang="en-US" sz="800" b="1" dirty="0">
              <a:solidFill>
                <a:schemeClr val="tx1"/>
              </a:solidFill>
            </a:endParaRPr>
          </a:p>
        </p:txBody>
      </p:sp>
      <p:sp>
        <p:nvSpPr>
          <p:cNvPr id="66" name="Rounded Rectangle 65"/>
          <p:cNvSpPr/>
          <p:nvPr/>
        </p:nvSpPr>
        <p:spPr>
          <a:xfrm>
            <a:off x="6297882"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Favorable </a:t>
            </a:r>
            <a:endParaRPr lang="en-US" sz="800" b="1" dirty="0">
              <a:solidFill>
                <a:schemeClr val="tx1"/>
              </a:solidFill>
            </a:endParaRPr>
          </a:p>
        </p:txBody>
      </p:sp>
    </p:spTree>
    <p:extLst>
      <p:ext uri="{BB962C8B-B14F-4D97-AF65-F5344CB8AC3E}">
        <p14:creationId xmlns:p14="http://schemas.microsoft.com/office/powerpoint/2010/main" val="34360517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2" name="TextBox 31"/>
          <p:cNvSpPr txBox="1"/>
          <p:nvPr/>
        </p:nvSpPr>
        <p:spPr>
          <a:xfrm>
            <a:off x="1918446"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824753" y="1345329"/>
            <a:ext cx="7664823" cy="4938929"/>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a:p>
          <a:p>
            <a:pPr lvl="0"/>
            <a:endParaRPr lang="en-US" sz="1600" dirty="0"/>
          </a:p>
        </p:txBody>
      </p:sp>
      <p:sp>
        <p:nvSpPr>
          <p:cNvPr id="55" name="Rounded Rectangle 54"/>
          <p:cNvSpPr/>
          <p:nvPr/>
        </p:nvSpPr>
        <p:spPr>
          <a:xfrm>
            <a:off x="1658471" y="1516554"/>
            <a:ext cx="5925670" cy="536363"/>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tx1"/>
                </a:solidFill>
                <a:ea typeface="Arial Unicode MS" panose="020B0604020202020204" pitchFamily="34" charset="-128"/>
                <a:cs typeface="Arial" panose="020B0604020202020204" pitchFamily="34" charset="0"/>
              </a:rPr>
              <a:t>You will be shown </a:t>
            </a:r>
            <a:r>
              <a:rPr lang="en-US" sz="1400" b="1" dirty="0">
                <a:solidFill>
                  <a:schemeClr val="tx1"/>
                </a:solidFill>
                <a:ea typeface="Calibri" panose="020F0502020204030204" pitchFamily="34" charset="0"/>
                <a:cs typeface="Arial" panose="020B0604020202020204" pitchFamily="34" charset="0"/>
              </a:rPr>
              <a:t>three TSA PreCheck advertisements and ask to provide your overall opinion of TSA PreCheck</a:t>
            </a:r>
            <a:r>
              <a:rPr lang="en-US" sz="1400" b="1" dirty="0">
                <a:solidFill>
                  <a:schemeClr val="tx1"/>
                </a:solidFill>
                <a:ea typeface="Calibri" panose="020F0502020204030204" pitchFamily="34" charset="0"/>
                <a:cs typeface="Arial" panose="020B0604020202020204" pitchFamily="34" charset="0"/>
                <a:sym typeface="Wingdings 2" panose="05020102010507070707" pitchFamily="18" charset="2"/>
              </a:rPr>
              <a:t>.</a:t>
            </a:r>
            <a:endParaRPr lang="en-US" sz="1400" b="1" dirty="0">
              <a:solidFill>
                <a:schemeClr val="tx1"/>
              </a:solidFill>
              <a:ea typeface="Arial Unicode MS" panose="020B0604020202020204" pitchFamily="34" charset="-128"/>
              <a:cs typeface="Arial" panose="020B0604020202020204" pitchFamily="34" charset="0"/>
            </a:endParaRPr>
          </a:p>
        </p:txBody>
      </p:sp>
      <p:sp>
        <p:nvSpPr>
          <p:cNvPr id="57" name="Rounded Rectangle 56"/>
          <p:cNvSpPr/>
          <p:nvPr/>
        </p:nvSpPr>
        <p:spPr>
          <a:xfrm>
            <a:off x="1263964" y="2294964"/>
            <a:ext cx="6920817" cy="313614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  					Advertisement 3</a:t>
            </a:r>
            <a:endParaRPr lang="en-US" dirty="0">
              <a:solidFill>
                <a:schemeClr val="tx1"/>
              </a:solidFill>
            </a:endParaRPr>
          </a:p>
        </p:txBody>
      </p:sp>
      <p:sp>
        <p:nvSpPr>
          <p:cNvPr id="59" name="Rounded Rectangle 58"/>
          <p:cNvSpPr/>
          <p:nvPr/>
        </p:nvSpPr>
        <p:spPr>
          <a:xfrm>
            <a:off x="1156452" y="5577603"/>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60" name="Rounded Rectangle 59"/>
          <p:cNvSpPr/>
          <p:nvPr/>
        </p:nvSpPr>
        <p:spPr>
          <a:xfrm>
            <a:off x="1263964" y="5697710"/>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Very Unfavorable </a:t>
            </a:r>
            <a:endParaRPr lang="en-US" sz="800" b="1" dirty="0">
              <a:solidFill>
                <a:schemeClr val="tx1"/>
              </a:solidFill>
            </a:endParaRPr>
          </a:p>
        </p:txBody>
      </p:sp>
      <p:sp>
        <p:nvSpPr>
          <p:cNvPr id="61" name="Rounded Rectangle 60"/>
          <p:cNvSpPr/>
          <p:nvPr/>
        </p:nvSpPr>
        <p:spPr>
          <a:xfrm>
            <a:off x="7279282" y="5697710"/>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Very Favorable </a:t>
            </a:r>
            <a:endParaRPr lang="en-US" sz="800" b="1" dirty="0">
              <a:solidFill>
                <a:schemeClr val="tx1"/>
              </a:solidFill>
            </a:endParaRPr>
          </a:p>
        </p:txBody>
      </p:sp>
      <p:sp>
        <p:nvSpPr>
          <p:cNvPr id="62" name="Rounded Rectangle 61"/>
          <p:cNvSpPr/>
          <p:nvPr/>
        </p:nvSpPr>
        <p:spPr>
          <a:xfrm>
            <a:off x="4316507"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63" name="Rounded Rectangle 62"/>
          <p:cNvSpPr/>
          <p:nvPr/>
        </p:nvSpPr>
        <p:spPr>
          <a:xfrm>
            <a:off x="2286065"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Unfavorable </a:t>
            </a:r>
            <a:endParaRPr lang="en-US" sz="800" b="1" dirty="0">
              <a:solidFill>
                <a:schemeClr val="tx1"/>
              </a:solidFill>
            </a:endParaRPr>
          </a:p>
        </p:txBody>
      </p:sp>
      <p:sp>
        <p:nvSpPr>
          <p:cNvPr id="64" name="Rounded Rectangle 63"/>
          <p:cNvSpPr/>
          <p:nvPr/>
        </p:nvSpPr>
        <p:spPr>
          <a:xfrm>
            <a:off x="3356244"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Unfavorable </a:t>
            </a:r>
            <a:endParaRPr lang="en-US" sz="800" b="1" dirty="0">
              <a:solidFill>
                <a:schemeClr val="tx1"/>
              </a:solidFill>
            </a:endParaRPr>
          </a:p>
        </p:txBody>
      </p:sp>
      <p:sp>
        <p:nvSpPr>
          <p:cNvPr id="65" name="Rounded Rectangle 64"/>
          <p:cNvSpPr/>
          <p:nvPr/>
        </p:nvSpPr>
        <p:spPr>
          <a:xfrm>
            <a:off x="5311759"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F</a:t>
            </a:r>
            <a:r>
              <a:rPr lang="en-US" sz="800" b="1" dirty="0" smtClean="0">
                <a:solidFill>
                  <a:schemeClr val="tx1"/>
                </a:solidFill>
              </a:rPr>
              <a:t>avorable </a:t>
            </a:r>
            <a:endParaRPr lang="en-US" sz="800" b="1" dirty="0">
              <a:solidFill>
                <a:schemeClr val="tx1"/>
              </a:solidFill>
            </a:endParaRPr>
          </a:p>
        </p:txBody>
      </p:sp>
      <p:sp>
        <p:nvSpPr>
          <p:cNvPr id="66" name="Rounded Rectangle 65"/>
          <p:cNvSpPr/>
          <p:nvPr/>
        </p:nvSpPr>
        <p:spPr>
          <a:xfrm>
            <a:off x="6297882" y="5694615"/>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Favorable </a:t>
            </a:r>
            <a:endParaRPr lang="en-US" sz="800" b="1" dirty="0">
              <a:solidFill>
                <a:schemeClr val="tx1"/>
              </a:solidFill>
            </a:endParaRPr>
          </a:p>
        </p:txBody>
      </p:sp>
    </p:spTree>
    <p:extLst>
      <p:ext uri="{BB962C8B-B14F-4D97-AF65-F5344CB8AC3E}">
        <p14:creationId xmlns:p14="http://schemas.microsoft.com/office/powerpoint/2010/main" val="156183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2" name="TextBox 31"/>
          <p:cNvSpPr txBox="1"/>
          <p:nvPr/>
        </p:nvSpPr>
        <p:spPr>
          <a:xfrm>
            <a:off x="1918446"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1228163" y="1345330"/>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6. </a:t>
            </a:r>
            <a:r>
              <a:rPr lang="en-US" sz="1600" dirty="0"/>
              <a:t>In your own words, what is the one thing that resonates most with you about TSA </a:t>
            </a:r>
            <a:r>
              <a:rPr lang="en-US" sz="1600" dirty="0" smtClean="0"/>
              <a:t>PreCheck, </a:t>
            </a:r>
            <a:r>
              <a:rPr lang="en-US" sz="1600" dirty="0"/>
              <a:t>and why?  Please be as specific as possible.  If unsure or you </a:t>
            </a:r>
            <a:r>
              <a:rPr lang="en-US" sz="1600" dirty="0" smtClean="0"/>
              <a:t>do not </a:t>
            </a:r>
            <a:r>
              <a:rPr lang="en-US" sz="1600" dirty="0"/>
              <a:t>know, please check below the text box</a:t>
            </a:r>
            <a:r>
              <a:rPr lang="en-US" sz="1600" dirty="0" smtClean="0"/>
              <a:t>.</a:t>
            </a:r>
          </a:p>
          <a:p>
            <a:endParaRPr lang="en-US" sz="1600" dirty="0"/>
          </a:p>
          <a:p>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a:p>
          <a:p>
            <a:pPr marL="2114550" lvl="4" indent="-285750">
              <a:buFont typeface="Courier New" panose="02070309020205020404" pitchFamily="49" charset="0"/>
              <a:buChar char="o"/>
            </a:pPr>
            <a:r>
              <a:rPr lang="en-US" sz="1600" dirty="0" smtClean="0"/>
              <a:t>Unsure/I do not know</a:t>
            </a:r>
            <a:endParaRPr lang="en-US" sz="1600" dirty="0"/>
          </a:p>
        </p:txBody>
      </p:sp>
      <p:sp>
        <p:nvSpPr>
          <p:cNvPr id="55" name="Rounded Rectangle 54"/>
          <p:cNvSpPr/>
          <p:nvPr/>
        </p:nvSpPr>
        <p:spPr>
          <a:xfrm>
            <a:off x="1544219" y="2747441"/>
            <a:ext cx="6203577" cy="219211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9138271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2" name="TextBox 31"/>
          <p:cNvSpPr txBox="1"/>
          <p:nvPr/>
        </p:nvSpPr>
        <p:spPr>
          <a:xfrm>
            <a:off x="1918446" y="87166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717177" y="1240992"/>
            <a:ext cx="7853082" cy="501184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7. Now that you have seen some advertising about TSA PreCheck, to what extent do you agree or disagree with each of the following statements?</a:t>
            </a:r>
          </a:p>
          <a:p>
            <a:endParaRPr lang="en-US" sz="1600" dirty="0" smtClean="0"/>
          </a:p>
          <a:p>
            <a:pPr marL="2114550" lvl="4" indent="-285750">
              <a:buFont typeface="Arial" panose="020B0604020202020204" pitchFamily="34" charset="0"/>
              <a:buChar char="•"/>
            </a:pPr>
            <a:r>
              <a:rPr lang="en-US" sz="1600" dirty="0" smtClean="0"/>
              <a:t>TSA PreCheck  has an easy enrollment process</a:t>
            </a:r>
          </a:p>
          <a:p>
            <a:endParaRPr lang="en-US" sz="1600" dirty="0" smtClean="0"/>
          </a:p>
          <a:p>
            <a:pPr lvl="0"/>
            <a:endParaRPr lang="en-US" sz="1600" dirty="0" smtClean="0"/>
          </a:p>
          <a:p>
            <a:pPr lvl="0"/>
            <a:endParaRPr lang="en-US" sz="1600" dirty="0" smtClean="0"/>
          </a:p>
          <a:p>
            <a:pPr marL="2114550" lvl="4" indent="-285750">
              <a:buFont typeface="Arial" panose="020B0604020202020204" pitchFamily="34" charset="0"/>
              <a:buChar char="•"/>
            </a:pPr>
            <a:r>
              <a:rPr lang="en-US" sz="1600" dirty="0" smtClean="0"/>
              <a:t>TSA PreCheck is convenient</a:t>
            </a:r>
          </a:p>
          <a:p>
            <a:pPr lvl="0"/>
            <a:endParaRPr lang="en-US" sz="1600" dirty="0" smtClean="0"/>
          </a:p>
          <a:p>
            <a:pPr lvl="0"/>
            <a:endParaRPr lang="en-US" sz="1600" dirty="0" smtClean="0"/>
          </a:p>
          <a:p>
            <a:pPr lvl="0"/>
            <a:endParaRPr lang="en-US" sz="1600" dirty="0" smtClean="0"/>
          </a:p>
          <a:p>
            <a:pPr marL="2114550" lvl="4" indent="-285750">
              <a:buFont typeface="Arial" panose="020B0604020202020204" pitchFamily="34" charset="0"/>
              <a:buChar char="•"/>
            </a:pPr>
            <a:r>
              <a:rPr lang="en-US" sz="1600" dirty="0" smtClean="0"/>
              <a:t>TSA PreCheck enhances my security</a:t>
            </a:r>
          </a:p>
          <a:p>
            <a:pPr marL="2114550" lvl="4" indent="-285750">
              <a:buFont typeface="Arial" panose="020B0604020202020204" pitchFamily="34" charset="0"/>
              <a:buChar char="•"/>
            </a:pPr>
            <a:endParaRPr lang="en-US" sz="1600" dirty="0" smtClean="0"/>
          </a:p>
          <a:p>
            <a:pPr marL="2114550" lvl="4" indent="-285750">
              <a:buFont typeface="Arial" panose="020B0604020202020204" pitchFamily="34" charset="0"/>
              <a:buChar char="•"/>
            </a:pPr>
            <a:endParaRPr lang="en-US" sz="1600" dirty="0"/>
          </a:p>
          <a:p>
            <a:pPr marL="2114550" lvl="4" indent="-285750">
              <a:buFont typeface="Arial" panose="020B0604020202020204" pitchFamily="34" charset="0"/>
              <a:buChar char="•"/>
            </a:pPr>
            <a:endParaRPr lang="en-US" sz="1600" dirty="0" smtClean="0"/>
          </a:p>
          <a:p>
            <a:pPr marL="2114550" lvl="4" indent="-285750">
              <a:buFont typeface="Arial" panose="020B0604020202020204" pitchFamily="34" charset="0"/>
              <a:buChar char="•"/>
            </a:pPr>
            <a:r>
              <a:rPr lang="en-US" sz="1600" dirty="0" smtClean="0"/>
              <a:t>TSA PreCheck </a:t>
            </a:r>
            <a:r>
              <a:rPr lang="en-US" sz="1600" dirty="0"/>
              <a:t>saves time</a:t>
            </a:r>
            <a:endParaRPr lang="en-US" sz="1600" dirty="0" smtClean="0"/>
          </a:p>
          <a:p>
            <a:pPr lvl="0"/>
            <a:endParaRPr lang="en-US" sz="1600" dirty="0"/>
          </a:p>
        </p:txBody>
      </p:sp>
      <p:sp>
        <p:nvSpPr>
          <p:cNvPr id="8" name="Rounded Rectangle 7"/>
          <p:cNvSpPr/>
          <p:nvPr/>
        </p:nvSpPr>
        <p:spPr>
          <a:xfrm>
            <a:off x="1138522" y="2779152"/>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9" name="Rounded Rectangle 8"/>
          <p:cNvSpPr/>
          <p:nvPr/>
        </p:nvSpPr>
        <p:spPr>
          <a:xfrm>
            <a:off x="1246034" y="2899259"/>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Completely</a:t>
            </a:r>
            <a:endParaRPr lang="en-US" sz="800" b="1" dirty="0">
              <a:solidFill>
                <a:schemeClr val="tx1"/>
              </a:solidFill>
            </a:endParaRPr>
          </a:p>
        </p:txBody>
      </p:sp>
      <p:sp>
        <p:nvSpPr>
          <p:cNvPr id="10" name="Rounded Rectangle 9"/>
          <p:cNvSpPr/>
          <p:nvPr/>
        </p:nvSpPr>
        <p:spPr>
          <a:xfrm>
            <a:off x="7261352" y="2899259"/>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A</a:t>
            </a:r>
            <a:r>
              <a:rPr lang="en-US" sz="800" b="1" dirty="0" smtClean="0">
                <a:solidFill>
                  <a:schemeClr val="tx1"/>
                </a:solidFill>
              </a:rPr>
              <a:t>gree </a:t>
            </a:r>
            <a:r>
              <a:rPr lang="en-US" sz="800" b="1" dirty="0">
                <a:solidFill>
                  <a:schemeClr val="tx1"/>
                </a:solidFill>
              </a:rPr>
              <a:t>Completely</a:t>
            </a:r>
          </a:p>
        </p:txBody>
      </p:sp>
      <p:sp>
        <p:nvSpPr>
          <p:cNvPr id="11" name="Rounded Rectangle 10"/>
          <p:cNvSpPr/>
          <p:nvPr/>
        </p:nvSpPr>
        <p:spPr>
          <a:xfrm>
            <a:off x="4298577" y="289616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12" name="Rounded Rectangle 11"/>
          <p:cNvSpPr/>
          <p:nvPr/>
        </p:nvSpPr>
        <p:spPr>
          <a:xfrm>
            <a:off x="2268135" y="289616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Disagree </a:t>
            </a:r>
            <a:endParaRPr lang="en-US" sz="800" b="1" dirty="0">
              <a:solidFill>
                <a:schemeClr val="tx1"/>
              </a:solidFill>
            </a:endParaRPr>
          </a:p>
        </p:txBody>
      </p:sp>
      <p:sp>
        <p:nvSpPr>
          <p:cNvPr id="13" name="Rounded Rectangle 12"/>
          <p:cNvSpPr/>
          <p:nvPr/>
        </p:nvSpPr>
        <p:spPr>
          <a:xfrm>
            <a:off x="3338314" y="289616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a:t>
            </a:r>
            <a:endParaRPr lang="en-US" sz="800" b="1" dirty="0">
              <a:solidFill>
                <a:schemeClr val="tx1"/>
              </a:solidFill>
            </a:endParaRPr>
          </a:p>
        </p:txBody>
      </p:sp>
      <p:sp>
        <p:nvSpPr>
          <p:cNvPr id="14" name="Rounded Rectangle 13"/>
          <p:cNvSpPr/>
          <p:nvPr/>
        </p:nvSpPr>
        <p:spPr>
          <a:xfrm>
            <a:off x="5293829" y="289616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Agree </a:t>
            </a:r>
            <a:endParaRPr lang="en-US" sz="800" b="1" dirty="0">
              <a:solidFill>
                <a:schemeClr val="tx1"/>
              </a:solidFill>
            </a:endParaRPr>
          </a:p>
        </p:txBody>
      </p:sp>
      <p:sp>
        <p:nvSpPr>
          <p:cNvPr id="15" name="Rounded Rectangle 14"/>
          <p:cNvSpPr/>
          <p:nvPr/>
        </p:nvSpPr>
        <p:spPr>
          <a:xfrm>
            <a:off x="6279952" y="289616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Agree </a:t>
            </a:r>
            <a:endParaRPr lang="en-US" sz="800" b="1" dirty="0">
              <a:solidFill>
                <a:schemeClr val="tx1"/>
              </a:solidFill>
            </a:endParaRPr>
          </a:p>
        </p:txBody>
      </p:sp>
      <p:sp>
        <p:nvSpPr>
          <p:cNvPr id="16" name="Rounded Rectangle 15"/>
          <p:cNvSpPr/>
          <p:nvPr/>
        </p:nvSpPr>
        <p:spPr>
          <a:xfrm>
            <a:off x="1138522" y="3781735"/>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17" name="Rounded Rectangle 16"/>
          <p:cNvSpPr/>
          <p:nvPr/>
        </p:nvSpPr>
        <p:spPr>
          <a:xfrm>
            <a:off x="1246034" y="39018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Completely</a:t>
            </a:r>
            <a:endParaRPr lang="en-US" sz="800" b="1" dirty="0">
              <a:solidFill>
                <a:schemeClr val="tx1"/>
              </a:solidFill>
            </a:endParaRPr>
          </a:p>
        </p:txBody>
      </p:sp>
      <p:sp>
        <p:nvSpPr>
          <p:cNvPr id="18" name="Rounded Rectangle 17"/>
          <p:cNvSpPr/>
          <p:nvPr/>
        </p:nvSpPr>
        <p:spPr>
          <a:xfrm>
            <a:off x="7261352" y="39018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A</a:t>
            </a:r>
            <a:r>
              <a:rPr lang="en-US" sz="800" b="1" dirty="0" smtClean="0">
                <a:solidFill>
                  <a:schemeClr val="tx1"/>
                </a:solidFill>
              </a:rPr>
              <a:t>gree </a:t>
            </a:r>
            <a:r>
              <a:rPr lang="en-US" sz="800" b="1" dirty="0">
                <a:solidFill>
                  <a:schemeClr val="tx1"/>
                </a:solidFill>
              </a:rPr>
              <a:t>Completely</a:t>
            </a:r>
          </a:p>
        </p:txBody>
      </p:sp>
      <p:sp>
        <p:nvSpPr>
          <p:cNvPr id="19" name="Rounded Rectangle 18"/>
          <p:cNvSpPr/>
          <p:nvPr/>
        </p:nvSpPr>
        <p:spPr>
          <a:xfrm>
            <a:off x="4298577" y="389874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20" name="Rounded Rectangle 19"/>
          <p:cNvSpPr/>
          <p:nvPr/>
        </p:nvSpPr>
        <p:spPr>
          <a:xfrm>
            <a:off x="2268135" y="389874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Disagree </a:t>
            </a:r>
            <a:endParaRPr lang="en-US" sz="800" b="1" dirty="0">
              <a:solidFill>
                <a:schemeClr val="tx1"/>
              </a:solidFill>
            </a:endParaRPr>
          </a:p>
        </p:txBody>
      </p:sp>
      <p:sp>
        <p:nvSpPr>
          <p:cNvPr id="21" name="Rounded Rectangle 20"/>
          <p:cNvSpPr/>
          <p:nvPr/>
        </p:nvSpPr>
        <p:spPr>
          <a:xfrm>
            <a:off x="3338314" y="389874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a:t>
            </a:r>
            <a:endParaRPr lang="en-US" sz="800" b="1" dirty="0">
              <a:solidFill>
                <a:schemeClr val="tx1"/>
              </a:solidFill>
            </a:endParaRPr>
          </a:p>
        </p:txBody>
      </p:sp>
      <p:sp>
        <p:nvSpPr>
          <p:cNvPr id="22" name="Rounded Rectangle 21"/>
          <p:cNvSpPr/>
          <p:nvPr/>
        </p:nvSpPr>
        <p:spPr>
          <a:xfrm>
            <a:off x="5293829" y="389874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Agree </a:t>
            </a:r>
            <a:endParaRPr lang="en-US" sz="800" b="1" dirty="0">
              <a:solidFill>
                <a:schemeClr val="tx1"/>
              </a:solidFill>
            </a:endParaRPr>
          </a:p>
        </p:txBody>
      </p:sp>
      <p:sp>
        <p:nvSpPr>
          <p:cNvPr id="23" name="Rounded Rectangle 22"/>
          <p:cNvSpPr/>
          <p:nvPr/>
        </p:nvSpPr>
        <p:spPr>
          <a:xfrm>
            <a:off x="6279952" y="389874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Agree </a:t>
            </a:r>
            <a:endParaRPr lang="en-US" sz="800" b="1" dirty="0">
              <a:solidFill>
                <a:schemeClr val="tx1"/>
              </a:solidFill>
            </a:endParaRPr>
          </a:p>
        </p:txBody>
      </p:sp>
      <p:sp>
        <p:nvSpPr>
          <p:cNvPr id="25" name="Rounded Rectangle 24"/>
          <p:cNvSpPr/>
          <p:nvPr/>
        </p:nvSpPr>
        <p:spPr>
          <a:xfrm>
            <a:off x="1138522" y="4761630"/>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26" name="Rounded Rectangle 25"/>
          <p:cNvSpPr/>
          <p:nvPr/>
        </p:nvSpPr>
        <p:spPr>
          <a:xfrm>
            <a:off x="1246034" y="488173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Completely</a:t>
            </a:r>
            <a:endParaRPr lang="en-US" sz="800" b="1" dirty="0">
              <a:solidFill>
                <a:schemeClr val="tx1"/>
              </a:solidFill>
            </a:endParaRPr>
          </a:p>
        </p:txBody>
      </p:sp>
      <p:sp>
        <p:nvSpPr>
          <p:cNvPr id="27" name="Rounded Rectangle 26"/>
          <p:cNvSpPr/>
          <p:nvPr/>
        </p:nvSpPr>
        <p:spPr>
          <a:xfrm>
            <a:off x="7261352" y="4881737"/>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A</a:t>
            </a:r>
            <a:r>
              <a:rPr lang="en-US" sz="800" b="1" dirty="0" smtClean="0">
                <a:solidFill>
                  <a:schemeClr val="tx1"/>
                </a:solidFill>
              </a:rPr>
              <a:t>gree </a:t>
            </a:r>
            <a:r>
              <a:rPr lang="en-US" sz="800" b="1" dirty="0">
                <a:solidFill>
                  <a:schemeClr val="tx1"/>
                </a:solidFill>
              </a:rPr>
              <a:t>Completely</a:t>
            </a:r>
          </a:p>
        </p:txBody>
      </p:sp>
      <p:sp>
        <p:nvSpPr>
          <p:cNvPr id="28" name="Rounded Rectangle 27"/>
          <p:cNvSpPr/>
          <p:nvPr/>
        </p:nvSpPr>
        <p:spPr>
          <a:xfrm>
            <a:off x="4298577" y="48786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29" name="Rounded Rectangle 28"/>
          <p:cNvSpPr/>
          <p:nvPr/>
        </p:nvSpPr>
        <p:spPr>
          <a:xfrm>
            <a:off x="2268135" y="48786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Disagree </a:t>
            </a:r>
            <a:endParaRPr lang="en-US" sz="800" b="1" dirty="0">
              <a:solidFill>
                <a:schemeClr val="tx1"/>
              </a:solidFill>
            </a:endParaRPr>
          </a:p>
        </p:txBody>
      </p:sp>
      <p:sp>
        <p:nvSpPr>
          <p:cNvPr id="31" name="Rounded Rectangle 30"/>
          <p:cNvSpPr/>
          <p:nvPr/>
        </p:nvSpPr>
        <p:spPr>
          <a:xfrm>
            <a:off x="3338314" y="48786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a:t>
            </a:r>
            <a:endParaRPr lang="en-US" sz="800" b="1" dirty="0">
              <a:solidFill>
                <a:schemeClr val="tx1"/>
              </a:solidFill>
            </a:endParaRPr>
          </a:p>
        </p:txBody>
      </p:sp>
      <p:sp>
        <p:nvSpPr>
          <p:cNvPr id="34" name="Rounded Rectangle 33"/>
          <p:cNvSpPr/>
          <p:nvPr/>
        </p:nvSpPr>
        <p:spPr>
          <a:xfrm>
            <a:off x="5293829" y="48786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Agree </a:t>
            </a:r>
            <a:endParaRPr lang="en-US" sz="800" b="1" dirty="0">
              <a:solidFill>
                <a:schemeClr val="tx1"/>
              </a:solidFill>
            </a:endParaRPr>
          </a:p>
        </p:txBody>
      </p:sp>
      <p:sp>
        <p:nvSpPr>
          <p:cNvPr id="35" name="Rounded Rectangle 34"/>
          <p:cNvSpPr/>
          <p:nvPr/>
        </p:nvSpPr>
        <p:spPr>
          <a:xfrm>
            <a:off x="6279952" y="4878642"/>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Agree </a:t>
            </a:r>
            <a:endParaRPr lang="en-US" sz="800" b="1" dirty="0">
              <a:solidFill>
                <a:schemeClr val="tx1"/>
              </a:solidFill>
            </a:endParaRPr>
          </a:p>
        </p:txBody>
      </p:sp>
      <p:sp>
        <p:nvSpPr>
          <p:cNvPr id="36" name="Rounded Rectangle 35"/>
          <p:cNvSpPr/>
          <p:nvPr/>
        </p:nvSpPr>
        <p:spPr>
          <a:xfrm>
            <a:off x="1138522" y="5637392"/>
            <a:ext cx="7028329" cy="482541"/>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37" name="Rounded Rectangle 36"/>
          <p:cNvSpPr/>
          <p:nvPr/>
        </p:nvSpPr>
        <p:spPr>
          <a:xfrm>
            <a:off x="1246034" y="5757499"/>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Completely</a:t>
            </a:r>
            <a:endParaRPr lang="en-US" sz="800" b="1" dirty="0">
              <a:solidFill>
                <a:schemeClr val="tx1"/>
              </a:solidFill>
            </a:endParaRPr>
          </a:p>
        </p:txBody>
      </p:sp>
      <p:sp>
        <p:nvSpPr>
          <p:cNvPr id="38" name="Rounded Rectangle 37"/>
          <p:cNvSpPr/>
          <p:nvPr/>
        </p:nvSpPr>
        <p:spPr>
          <a:xfrm>
            <a:off x="7261352" y="5757499"/>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A</a:t>
            </a:r>
            <a:r>
              <a:rPr lang="en-US" sz="800" b="1" dirty="0" smtClean="0">
                <a:solidFill>
                  <a:schemeClr val="tx1"/>
                </a:solidFill>
              </a:rPr>
              <a:t>gree </a:t>
            </a:r>
            <a:r>
              <a:rPr lang="en-US" sz="800" b="1" dirty="0">
                <a:solidFill>
                  <a:schemeClr val="tx1"/>
                </a:solidFill>
              </a:rPr>
              <a:t>Completely</a:t>
            </a:r>
          </a:p>
        </p:txBody>
      </p:sp>
      <p:sp>
        <p:nvSpPr>
          <p:cNvPr id="39" name="Rounded Rectangle 38"/>
          <p:cNvSpPr/>
          <p:nvPr/>
        </p:nvSpPr>
        <p:spPr>
          <a:xfrm>
            <a:off x="4298577" y="575440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40" name="Rounded Rectangle 39"/>
          <p:cNvSpPr/>
          <p:nvPr/>
        </p:nvSpPr>
        <p:spPr>
          <a:xfrm>
            <a:off x="2268135" y="575440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Disagree </a:t>
            </a:r>
            <a:endParaRPr lang="en-US" sz="800" b="1" dirty="0">
              <a:solidFill>
                <a:schemeClr val="tx1"/>
              </a:solidFill>
            </a:endParaRPr>
          </a:p>
        </p:txBody>
      </p:sp>
      <p:sp>
        <p:nvSpPr>
          <p:cNvPr id="41" name="Rounded Rectangle 40"/>
          <p:cNvSpPr/>
          <p:nvPr/>
        </p:nvSpPr>
        <p:spPr>
          <a:xfrm>
            <a:off x="3338314" y="575440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Disagree </a:t>
            </a:r>
            <a:endParaRPr lang="en-US" sz="800" b="1" dirty="0">
              <a:solidFill>
                <a:schemeClr val="tx1"/>
              </a:solidFill>
            </a:endParaRPr>
          </a:p>
        </p:txBody>
      </p:sp>
      <p:sp>
        <p:nvSpPr>
          <p:cNvPr id="42" name="Rounded Rectangle 41"/>
          <p:cNvSpPr/>
          <p:nvPr/>
        </p:nvSpPr>
        <p:spPr>
          <a:xfrm>
            <a:off x="5293829" y="575440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Agree </a:t>
            </a:r>
            <a:endParaRPr lang="en-US" sz="800" b="1" dirty="0">
              <a:solidFill>
                <a:schemeClr val="tx1"/>
              </a:solidFill>
            </a:endParaRPr>
          </a:p>
        </p:txBody>
      </p:sp>
      <p:sp>
        <p:nvSpPr>
          <p:cNvPr id="43" name="Rounded Rectangle 42"/>
          <p:cNvSpPr/>
          <p:nvPr/>
        </p:nvSpPr>
        <p:spPr>
          <a:xfrm>
            <a:off x="6279952" y="5754404"/>
            <a:ext cx="789014" cy="2345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smtClean="0">
                <a:solidFill>
                  <a:schemeClr val="tx1"/>
                </a:solidFill>
              </a:rPr>
              <a:t>Agree </a:t>
            </a:r>
            <a:endParaRPr lang="en-US" sz="800" b="1" dirty="0">
              <a:solidFill>
                <a:schemeClr val="tx1"/>
              </a:solidFill>
            </a:endParaRPr>
          </a:p>
        </p:txBody>
      </p:sp>
    </p:spTree>
    <p:extLst>
      <p:ext uri="{BB962C8B-B14F-4D97-AF65-F5344CB8AC3E}">
        <p14:creationId xmlns:p14="http://schemas.microsoft.com/office/powerpoint/2010/main" val="24460813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0" name="Rectangle 29"/>
          <p:cNvSpPr/>
          <p:nvPr/>
        </p:nvSpPr>
        <p:spPr>
          <a:xfrm>
            <a:off x="543588" y="860662"/>
            <a:ext cx="8205963" cy="5506625"/>
          </a:xfrm>
          <a:prstGeom prst="rect">
            <a:avLst/>
          </a:prstGeom>
          <a:solidFill>
            <a:schemeClr val="bg1">
              <a:alpha val="85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b="1" dirty="0"/>
          </a:p>
        </p:txBody>
      </p:sp>
      <p:sp>
        <p:nvSpPr>
          <p:cNvPr id="32" name="TextBox 31"/>
          <p:cNvSpPr txBox="1"/>
          <p:nvPr/>
        </p:nvSpPr>
        <p:spPr>
          <a:xfrm>
            <a:off x="1918446" y="87166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717177" y="1240992"/>
            <a:ext cx="7853082" cy="501184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8</a:t>
            </a:r>
            <a:r>
              <a:rPr lang="en-US" sz="1600" dirty="0" smtClean="0"/>
              <a:t>. </a:t>
            </a:r>
            <a:r>
              <a:rPr lang="en-US" sz="1600" dirty="0"/>
              <a:t>Based on everything you just saw, how likely are you to renew your TSA </a:t>
            </a:r>
            <a:r>
              <a:rPr lang="en-US" sz="1600" dirty="0" smtClean="0"/>
              <a:t>PreCheck </a:t>
            </a:r>
            <a:r>
              <a:rPr lang="en-US" sz="1600" dirty="0"/>
              <a:t>membership when it expires?</a:t>
            </a:r>
          </a:p>
          <a:p>
            <a:endParaRPr lang="en-US" sz="1600" dirty="0" smtClean="0"/>
          </a:p>
          <a:p>
            <a:pPr lvl="0"/>
            <a:endParaRPr lang="en-US" sz="1600" dirty="0"/>
          </a:p>
        </p:txBody>
      </p:sp>
      <p:sp>
        <p:nvSpPr>
          <p:cNvPr id="36" name="Rounded Rectangle 35"/>
          <p:cNvSpPr/>
          <p:nvPr/>
        </p:nvSpPr>
        <p:spPr>
          <a:xfrm>
            <a:off x="1138522" y="3908614"/>
            <a:ext cx="7028329" cy="714215"/>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endParaRPr lang="en-US" sz="1600" dirty="0"/>
          </a:p>
        </p:txBody>
      </p:sp>
      <p:sp>
        <p:nvSpPr>
          <p:cNvPr id="37" name="Rounded Rectangle 36"/>
          <p:cNvSpPr/>
          <p:nvPr/>
        </p:nvSpPr>
        <p:spPr>
          <a:xfrm>
            <a:off x="1246034" y="4043084"/>
            <a:ext cx="789014" cy="45189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Extremely Unlikely to Consider</a:t>
            </a:r>
          </a:p>
        </p:txBody>
      </p:sp>
      <p:sp>
        <p:nvSpPr>
          <p:cNvPr id="38" name="Rounded Rectangle 37"/>
          <p:cNvSpPr/>
          <p:nvPr/>
        </p:nvSpPr>
        <p:spPr>
          <a:xfrm>
            <a:off x="7261352" y="4043084"/>
            <a:ext cx="789014" cy="45189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Extremely L</a:t>
            </a:r>
            <a:r>
              <a:rPr lang="en-US" sz="800" b="1" dirty="0" smtClean="0">
                <a:solidFill>
                  <a:schemeClr val="tx1"/>
                </a:solidFill>
              </a:rPr>
              <a:t>ikely </a:t>
            </a:r>
            <a:r>
              <a:rPr lang="en-US" sz="800" b="1" dirty="0">
                <a:solidFill>
                  <a:schemeClr val="tx1"/>
                </a:solidFill>
              </a:rPr>
              <a:t>to Consider</a:t>
            </a:r>
          </a:p>
        </p:txBody>
      </p:sp>
      <p:sp>
        <p:nvSpPr>
          <p:cNvPr id="39" name="Rounded Rectangle 38"/>
          <p:cNvSpPr/>
          <p:nvPr/>
        </p:nvSpPr>
        <p:spPr>
          <a:xfrm>
            <a:off x="4298577" y="4043084"/>
            <a:ext cx="789014" cy="44879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Neutral</a:t>
            </a:r>
            <a:endParaRPr lang="en-US" sz="800" b="1" dirty="0">
              <a:solidFill>
                <a:schemeClr val="tx1"/>
              </a:solidFill>
            </a:endParaRPr>
          </a:p>
        </p:txBody>
      </p:sp>
      <p:sp>
        <p:nvSpPr>
          <p:cNvPr id="40" name="Rounded Rectangle 39"/>
          <p:cNvSpPr/>
          <p:nvPr/>
        </p:nvSpPr>
        <p:spPr>
          <a:xfrm>
            <a:off x="2268135" y="4043084"/>
            <a:ext cx="789014" cy="44879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a:solidFill>
                  <a:schemeClr val="tx1"/>
                </a:solidFill>
              </a:rPr>
              <a:t>Unlikely to Consider</a:t>
            </a:r>
          </a:p>
        </p:txBody>
      </p:sp>
      <p:sp>
        <p:nvSpPr>
          <p:cNvPr id="41" name="Rounded Rectangle 40"/>
          <p:cNvSpPr/>
          <p:nvPr/>
        </p:nvSpPr>
        <p:spPr>
          <a:xfrm>
            <a:off x="3303325" y="4043084"/>
            <a:ext cx="789014" cy="44879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Unlikely to Consider</a:t>
            </a:r>
            <a:r>
              <a:rPr lang="en-US" sz="800" b="1" dirty="0" smtClean="0">
                <a:solidFill>
                  <a:schemeClr val="tx1"/>
                </a:solidFill>
              </a:rPr>
              <a:t> </a:t>
            </a:r>
            <a:endParaRPr lang="en-US" sz="800" b="1" dirty="0">
              <a:solidFill>
                <a:schemeClr val="tx1"/>
              </a:solidFill>
            </a:endParaRPr>
          </a:p>
        </p:txBody>
      </p:sp>
      <p:sp>
        <p:nvSpPr>
          <p:cNvPr id="42" name="Rounded Rectangle 41"/>
          <p:cNvSpPr/>
          <p:nvPr/>
        </p:nvSpPr>
        <p:spPr>
          <a:xfrm>
            <a:off x="5293829" y="4043084"/>
            <a:ext cx="789014" cy="44879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rPr>
              <a:t>Likely to </a:t>
            </a:r>
            <a:r>
              <a:rPr lang="en-US" sz="800" b="1" dirty="0" smtClean="0">
                <a:solidFill>
                  <a:schemeClr val="tx1"/>
                </a:solidFill>
              </a:rPr>
              <a:t>Consider </a:t>
            </a:r>
            <a:endParaRPr lang="en-US" sz="800" b="1" dirty="0">
              <a:solidFill>
                <a:schemeClr val="tx1"/>
              </a:solidFill>
            </a:endParaRPr>
          </a:p>
        </p:txBody>
      </p:sp>
      <p:sp>
        <p:nvSpPr>
          <p:cNvPr id="43" name="Rounded Rectangle 42"/>
          <p:cNvSpPr/>
          <p:nvPr/>
        </p:nvSpPr>
        <p:spPr>
          <a:xfrm>
            <a:off x="6279952" y="4043084"/>
            <a:ext cx="789014" cy="44879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Moderately</a:t>
            </a:r>
          </a:p>
          <a:p>
            <a:pPr algn="ctr"/>
            <a:r>
              <a:rPr lang="en-US" sz="800" b="1" dirty="0">
                <a:solidFill>
                  <a:schemeClr val="tx1"/>
                </a:solidFill>
              </a:rPr>
              <a:t>Likely to </a:t>
            </a:r>
            <a:r>
              <a:rPr lang="en-US" sz="800" b="1" dirty="0" smtClean="0">
                <a:solidFill>
                  <a:schemeClr val="tx1"/>
                </a:solidFill>
              </a:rPr>
              <a:t>Consider </a:t>
            </a:r>
            <a:endParaRPr lang="en-US" sz="800" b="1" dirty="0">
              <a:solidFill>
                <a:schemeClr val="tx1"/>
              </a:solidFill>
            </a:endParaRPr>
          </a:p>
        </p:txBody>
      </p:sp>
    </p:spTree>
    <p:extLst>
      <p:ext uri="{BB962C8B-B14F-4D97-AF65-F5344CB8AC3E}">
        <p14:creationId xmlns:p14="http://schemas.microsoft.com/office/powerpoint/2010/main" val="33517532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2" name="Rectangle 7"/>
          <p:cNvSpPr>
            <a:spLocks noChangeArrowheads="1"/>
          </p:cNvSpPr>
          <p:nvPr/>
        </p:nvSpPr>
        <p:spPr bwMode="auto">
          <a:xfrm>
            <a:off x="96059" y="77638"/>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Paperwork Reduction Act </a:t>
            </a:r>
          </a:p>
        </p:txBody>
      </p:sp>
      <p:sp>
        <p:nvSpPr>
          <p:cNvPr id="17" name="Rounded Rectangle 16"/>
          <p:cNvSpPr/>
          <p:nvPr/>
        </p:nvSpPr>
        <p:spPr>
          <a:xfrm>
            <a:off x="129063" y="1855695"/>
            <a:ext cx="8884022" cy="319768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600" b="1" u="sng" dirty="0">
              <a:ea typeface="Arial Unicode MS" panose="020B0604020202020204" pitchFamily="34" charset="-128"/>
              <a:cs typeface="Arial Unicode MS" panose="020B0604020202020204" pitchFamily="34" charset="-128"/>
            </a:endParaRPr>
          </a:p>
          <a:p>
            <a:r>
              <a:rPr lang="en-US" sz="1600" b="1" u="sng" dirty="0" smtClean="0">
                <a:ea typeface="Arial Unicode MS" panose="020B0604020202020204" pitchFamily="34" charset="-128"/>
                <a:cs typeface="Arial Unicode MS" panose="020B0604020202020204" pitchFamily="34" charset="-128"/>
              </a:rPr>
              <a:t>PAPERWORK </a:t>
            </a:r>
            <a:r>
              <a:rPr lang="en-US" sz="1600" b="1" u="sng" dirty="0">
                <a:ea typeface="Arial Unicode MS" panose="020B0604020202020204" pitchFamily="34" charset="-128"/>
                <a:cs typeface="Arial Unicode MS" panose="020B0604020202020204" pitchFamily="34" charset="-128"/>
              </a:rPr>
              <a:t>REDUCTION ACT STATEMENT:</a:t>
            </a:r>
          </a:p>
          <a:p>
            <a:endParaRPr lang="en-US" sz="1600" dirty="0">
              <a:ea typeface="Arial Unicode MS" panose="020B0604020202020204" pitchFamily="34" charset="-128"/>
              <a:cs typeface="Arial Unicode MS" panose="020B0604020202020204" pitchFamily="34" charset="-128"/>
            </a:endParaRPr>
          </a:p>
          <a:p>
            <a:r>
              <a:rPr lang="en-US" sz="1600" b="1" dirty="0">
                <a:ea typeface="Arial Unicode MS" panose="020B0604020202020204" pitchFamily="34" charset="-128"/>
                <a:cs typeface="Arial Unicode MS" panose="020B0604020202020204" pitchFamily="34" charset="-128"/>
              </a:rPr>
              <a:t>Statement of Public Burden: </a:t>
            </a:r>
            <a:r>
              <a:rPr lang="en-US" sz="1600" dirty="0">
                <a:ea typeface="Arial Unicode MS" panose="020B0604020202020204" pitchFamily="34" charset="-128"/>
                <a:cs typeface="Arial Unicode MS" panose="020B0604020202020204" pitchFamily="34" charset="-128"/>
              </a:rPr>
              <a:t>This is a voluntary collection of information, but failure to provide the information may result in an inability to approve your eligibility for the requested TSA program or benefit. TSA estimates that the total average burden per response associated with this collection for </a:t>
            </a:r>
            <a:r>
              <a:rPr lang="en-US" sz="1600" dirty="0" smtClean="0">
                <a:ea typeface="Arial Unicode MS" panose="020B0604020202020204" pitchFamily="34" charset="-128"/>
                <a:cs typeface="Arial Unicode MS" panose="020B0604020202020204" pitchFamily="34" charset="-128"/>
              </a:rPr>
              <a:t>surveys </a:t>
            </a:r>
            <a:r>
              <a:rPr lang="en-US" sz="1600" dirty="0">
                <a:ea typeface="Arial Unicode MS" panose="020B0604020202020204" pitchFamily="34" charset="-128"/>
                <a:cs typeface="Arial Unicode MS" panose="020B0604020202020204" pitchFamily="34" charset="-128"/>
              </a:rPr>
              <a:t>is approximately </a:t>
            </a:r>
            <a:r>
              <a:rPr lang="en-US" sz="1600" dirty="0" smtClean="0">
                <a:ea typeface="Arial Unicode MS" panose="020B0604020202020204" pitchFamily="34" charset="-128"/>
                <a:cs typeface="Arial Unicode MS" panose="020B0604020202020204" pitchFamily="34" charset="-128"/>
              </a:rPr>
              <a:t>5 </a:t>
            </a:r>
            <a:r>
              <a:rPr lang="en-US" sz="1600" dirty="0">
                <a:ea typeface="Arial Unicode MS" panose="020B0604020202020204" pitchFamily="34" charset="-128"/>
                <a:cs typeface="Arial Unicode MS" panose="020B0604020202020204" pitchFamily="34" charset="-128"/>
              </a:rPr>
              <a:t>minutes. An agency may not conduct or sponsor, and a person is not required to respond to, a collection of information unless it displays a valid OMB control number. The control number for this collection is OMB 1652-0059, which </a:t>
            </a:r>
            <a:r>
              <a:rPr lang="en-US" sz="1600" dirty="0" smtClean="0">
                <a:ea typeface="Arial Unicode MS" panose="020B0604020202020204" pitchFamily="34" charset="-128"/>
                <a:cs typeface="Arial Unicode MS" panose="020B0604020202020204" pitchFamily="34" charset="-128"/>
              </a:rPr>
              <a:t>expires Month XX, 20XX.</a:t>
            </a:r>
            <a:endParaRPr lang="en-US" sz="1600" b="1"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623338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Non-Renewal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 name="Picture 5"/>
          <p:cNvPicPr/>
          <p:nvPr/>
        </p:nvPicPr>
        <p:blipFill>
          <a:blip r:embed="rId2"/>
          <a:stretch>
            <a:fillRect/>
          </a:stretch>
        </p:blipFill>
        <p:spPr>
          <a:xfrm>
            <a:off x="2962837" y="3071633"/>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8" name="Picture 7"/>
          <p:cNvPicPr/>
          <p:nvPr/>
        </p:nvPicPr>
        <p:blipFill>
          <a:blip r:embed="rId2"/>
          <a:stretch>
            <a:fillRect/>
          </a:stretch>
        </p:blipFill>
        <p:spPr>
          <a:xfrm>
            <a:off x="2962837" y="3071633"/>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11" name="TextBox 10"/>
          <p:cNvSpPr txBox="1"/>
          <p:nvPr/>
        </p:nvSpPr>
        <p:spPr>
          <a:xfrm>
            <a:off x="1757082"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Non-Renewal Survey</a:t>
            </a:r>
            <a:endParaRPr lang="en-US" dirty="0"/>
          </a:p>
        </p:txBody>
      </p:sp>
      <p:sp>
        <p:nvSpPr>
          <p:cNvPr id="12" name="Rounded Rectangle 11"/>
          <p:cNvSpPr/>
          <p:nvPr/>
        </p:nvSpPr>
        <p:spPr>
          <a:xfrm>
            <a:off x="1216653" y="1550222"/>
            <a:ext cx="6866965" cy="443958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AutoNum type="arabicPeriod"/>
            </a:pPr>
            <a:r>
              <a:rPr lang="en-US" sz="1600" dirty="0" smtClean="0"/>
              <a:t>What </a:t>
            </a:r>
            <a:r>
              <a:rPr lang="en-US" sz="1600" dirty="0"/>
              <a:t>is the primary reason you have not re-enrolled in TSA PreCheck</a:t>
            </a:r>
            <a:r>
              <a:rPr lang="en-US" sz="1600" dirty="0" smtClean="0"/>
              <a:t>?</a:t>
            </a:r>
          </a:p>
          <a:p>
            <a:pPr marL="342900" lvl="0" indent="-342900">
              <a:buAutoNum type="arabicPeriod"/>
            </a:pPr>
            <a:endParaRPr lang="en-US" sz="1600" dirty="0"/>
          </a:p>
          <a:p>
            <a:pPr marL="742950" lvl="1" indent="-285750">
              <a:buFont typeface="Courier New" panose="02070309020205020404" pitchFamily="49" charset="0"/>
              <a:buChar char="o"/>
            </a:pPr>
            <a:r>
              <a:rPr lang="en-US" sz="1600" dirty="0" smtClean="0"/>
              <a:t>I </a:t>
            </a:r>
            <a:r>
              <a:rPr lang="en-US" sz="1600" dirty="0"/>
              <a:t>did not fly often enough to make effective use of TSA </a:t>
            </a:r>
            <a:r>
              <a:rPr lang="en-US" sz="1600" dirty="0" smtClean="0"/>
              <a:t>PreCheck.</a:t>
            </a:r>
            <a:endParaRPr lang="en-US" sz="1600" dirty="0"/>
          </a:p>
          <a:p>
            <a:pPr marL="742950" lvl="1" indent="-285750">
              <a:buFont typeface="Courier New" panose="02070309020205020404" pitchFamily="49" charset="0"/>
              <a:buChar char="o"/>
            </a:pPr>
            <a:r>
              <a:rPr lang="en-US" sz="1600" dirty="0" smtClean="0"/>
              <a:t>I </a:t>
            </a:r>
            <a:r>
              <a:rPr lang="en-US" sz="1600" dirty="0"/>
              <a:t>switched to a different Trusted Traveler Program (e.g., Global Entry) and I am eligible for TSA </a:t>
            </a:r>
            <a:r>
              <a:rPr lang="en-US" sz="1600" dirty="0" smtClean="0"/>
              <a:t>PreCheck </a:t>
            </a:r>
            <a:r>
              <a:rPr lang="en-US" sz="1600" dirty="0"/>
              <a:t>through that program.</a:t>
            </a:r>
          </a:p>
          <a:p>
            <a:pPr marL="742950" lvl="1" indent="-285750">
              <a:buFont typeface="Courier New" panose="02070309020205020404" pitchFamily="49" charset="0"/>
              <a:buChar char="o"/>
            </a:pPr>
            <a:r>
              <a:rPr lang="en-US" sz="1600" dirty="0" smtClean="0"/>
              <a:t>I </a:t>
            </a:r>
            <a:r>
              <a:rPr lang="en-US" sz="1600" dirty="0"/>
              <a:t>use a premium lane (e.g., Clear, Airline Frequent Flier) and do not want TSA </a:t>
            </a:r>
            <a:r>
              <a:rPr lang="en-US" sz="1600" dirty="0" smtClean="0"/>
              <a:t>PreCheck.</a:t>
            </a:r>
            <a:endParaRPr lang="en-US" sz="1600" dirty="0"/>
          </a:p>
          <a:p>
            <a:pPr marL="742950" lvl="1" indent="-285750">
              <a:buFont typeface="Courier New" panose="02070309020205020404" pitchFamily="49" charset="0"/>
              <a:buChar char="o"/>
            </a:pPr>
            <a:r>
              <a:rPr lang="en-US" sz="1600" dirty="0" smtClean="0"/>
              <a:t>I </a:t>
            </a:r>
            <a:r>
              <a:rPr lang="en-US" sz="1600" dirty="0"/>
              <a:t>did not notice a significant difference in wait times between the standard lanes and TSA </a:t>
            </a:r>
            <a:r>
              <a:rPr lang="en-US" sz="1600" dirty="0" smtClean="0"/>
              <a:t>PreCheck </a:t>
            </a:r>
            <a:r>
              <a:rPr lang="en-US" sz="1600" dirty="0"/>
              <a:t>lanes.</a:t>
            </a:r>
          </a:p>
          <a:p>
            <a:pPr marL="742950" lvl="1" indent="-285750">
              <a:buFont typeface="Courier New" panose="02070309020205020404" pitchFamily="49" charset="0"/>
              <a:buChar char="o"/>
            </a:pPr>
            <a:r>
              <a:rPr lang="en-US" sz="1600" dirty="0" smtClean="0"/>
              <a:t>I </a:t>
            </a:r>
            <a:r>
              <a:rPr lang="en-US" sz="1600" dirty="0"/>
              <a:t>think TSA </a:t>
            </a:r>
            <a:r>
              <a:rPr lang="en-US" sz="1600" dirty="0" smtClean="0"/>
              <a:t>PreCheck </a:t>
            </a:r>
            <a:r>
              <a:rPr lang="en-US" sz="1600" dirty="0"/>
              <a:t>is too expensive.</a:t>
            </a:r>
          </a:p>
          <a:p>
            <a:pPr marL="742950" lvl="1" indent="-285750">
              <a:buFont typeface="Courier New" panose="02070309020205020404" pitchFamily="49" charset="0"/>
              <a:buChar char="o"/>
            </a:pPr>
            <a:r>
              <a:rPr lang="en-US" sz="1600" dirty="0" smtClean="0"/>
              <a:t>I </a:t>
            </a:r>
            <a:r>
              <a:rPr lang="en-US" sz="1600" dirty="0"/>
              <a:t>did not know how to renew TSA </a:t>
            </a:r>
            <a:r>
              <a:rPr lang="en-US" sz="1600" dirty="0" smtClean="0"/>
              <a:t>PreCheck.</a:t>
            </a:r>
            <a:endParaRPr lang="en-US" sz="1600" dirty="0"/>
          </a:p>
          <a:p>
            <a:pPr marL="742950" lvl="1" indent="-285750">
              <a:buFont typeface="Courier New" panose="02070309020205020404" pitchFamily="49" charset="0"/>
              <a:buChar char="o"/>
            </a:pPr>
            <a:r>
              <a:rPr lang="en-US" sz="1600" dirty="0" smtClean="0"/>
              <a:t>I </a:t>
            </a:r>
            <a:r>
              <a:rPr lang="en-US" sz="1600" dirty="0"/>
              <a:t>did not know my TSA </a:t>
            </a:r>
            <a:r>
              <a:rPr lang="en-US" sz="1600" dirty="0" smtClean="0"/>
              <a:t>PreCheck </a:t>
            </a:r>
            <a:r>
              <a:rPr lang="en-US" sz="1600" dirty="0"/>
              <a:t>status expired.</a:t>
            </a:r>
          </a:p>
          <a:p>
            <a:pPr marL="742950" lvl="1" indent="-285750">
              <a:buFont typeface="Courier New" panose="02070309020205020404" pitchFamily="49" charset="0"/>
              <a:buChar char="o"/>
            </a:pPr>
            <a:r>
              <a:rPr lang="en-US" sz="1600" dirty="0" smtClean="0"/>
              <a:t>TSA PreCheck </a:t>
            </a:r>
            <a:r>
              <a:rPr lang="en-US" sz="1600" dirty="0"/>
              <a:t>lanes are often closed or unavailable at my usual airport.</a:t>
            </a:r>
          </a:p>
          <a:p>
            <a:pPr marL="742950" lvl="1" indent="-285750">
              <a:buFont typeface="Courier New" panose="02070309020205020404" pitchFamily="49" charset="0"/>
              <a:buChar char="o"/>
            </a:pPr>
            <a:r>
              <a:rPr lang="en-US" sz="1600" dirty="0" smtClean="0"/>
              <a:t>Other </a:t>
            </a:r>
            <a:r>
              <a:rPr lang="en-US" sz="1600" dirty="0"/>
              <a:t>(please specify</a:t>
            </a:r>
            <a:r>
              <a:rPr lang="en-US" sz="1600" dirty="0" smtClean="0"/>
              <a:t>):</a:t>
            </a:r>
          </a:p>
          <a:p>
            <a:pPr marL="742950" lvl="1" indent="-285750">
              <a:buFont typeface="Courier New" panose="02070309020205020404" pitchFamily="49" charset="0"/>
              <a:buChar char="o"/>
            </a:pPr>
            <a:endParaRPr lang="en-US" sz="1600" dirty="0"/>
          </a:p>
        </p:txBody>
      </p:sp>
      <p:sp>
        <p:nvSpPr>
          <p:cNvPr id="14" name="Rounded Rectangle 13"/>
          <p:cNvSpPr/>
          <p:nvPr/>
        </p:nvSpPr>
        <p:spPr>
          <a:xfrm>
            <a:off x="4146583" y="5223116"/>
            <a:ext cx="3589958"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1887141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Experience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11" name="TextBox 10"/>
          <p:cNvSpPr txBox="1"/>
          <p:nvPr/>
        </p:nvSpPr>
        <p:spPr>
          <a:xfrm>
            <a:off x="1757082" y="79994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Experience Survey</a:t>
            </a:r>
            <a:endParaRPr lang="en-US" dirty="0"/>
          </a:p>
        </p:txBody>
      </p:sp>
      <p:sp>
        <p:nvSpPr>
          <p:cNvPr id="12" name="Rounded Rectangle 11"/>
          <p:cNvSpPr/>
          <p:nvPr/>
        </p:nvSpPr>
        <p:spPr>
          <a:xfrm>
            <a:off x="1216653" y="1285060"/>
            <a:ext cx="6866965" cy="486472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200" dirty="0" smtClean="0"/>
          </a:p>
          <a:p>
            <a:pPr lvl="0"/>
            <a:endParaRPr lang="en-US" sz="1200" dirty="0"/>
          </a:p>
          <a:p>
            <a:pPr lvl="0"/>
            <a:r>
              <a:rPr lang="en-US" sz="1400" dirty="0" smtClean="0"/>
              <a:t>1. Overall</a:t>
            </a:r>
            <a:r>
              <a:rPr lang="en-US" sz="1400" dirty="0"/>
              <a:t>, how satisfied are you with your decision to enroll in TSA PreCheck?</a:t>
            </a:r>
          </a:p>
          <a:p>
            <a:pPr marL="628650" lvl="1" indent="-171450">
              <a:buFont typeface="Courier New" panose="02070309020205020404" pitchFamily="49" charset="0"/>
              <a:buChar char="o"/>
            </a:pPr>
            <a:r>
              <a:rPr lang="en-US" sz="1400" dirty="0"/>
              <a:t>Very satisfied</a:t>
            </a:r>
          </a:p>
          <a:p>
            <a:pPr marL="628650" lvl="1" indent="-171450">
              <a:buFont typeface="Courier New" panose="02070309020205020404" pitchFamily="49" charset="0"/>
              <a:buChar char="o"/>
            </a:pPr>
            <a:r>
              <a:rPr lang="en-US" sz="1400" dirty="0"/>
              <a:t>Satisfied</a:t>
            </a:r>
          </a:p>
          <a:p>
            <a:pPr marL="628650" lvl="1" indent="-171450">
              <a:buFont typeface="Courier New" panose="02070309020205020404" pitchFamily="49" charset="0"/>
              <a:buChar char="o"/>
            </a:pPr>
            <a:r>
              <a:rPr lang="en-US" sz="1400" dirty="0"/>
              <a:t>Neither satisfied or dissatisfied</a:t>
            </a:r>
          </a:p>
          <a:p>
            <a:pPr marL="628650" lvl="1" indent="-171450">
              <a:buFont typeface="Courier New" panose="02070309020205020404" pitchFamily="49" charset="0"/>
              <a:buChar char="o"/>
            </a:pPr>
            <a:r>
              <a:rPr lang="en-US" sz="1400" dirty="0"/>
              <a:t>Dissatisfied</a:t>
            </a:r>
          </a:p>
          <a:p>
            <a:pPr marL="628650" lvl="1" indent="-171450">
              <a:buFont typeface="Courier New" panose="02070309020205020404" pitchFamily="49" charset="0"/>
              <a:buChar char="o"/>
            </a:pPr>
            <a:r>
              <a:rPr lang="en-US" sz="1400" dirty="0"/>
              <a:t>Very dissatisfied</a:t>
            </a:r>
          </a:p>
          <a:p>
            <a:r>
              <a:rPr lang="en-US" sz="1400" dirty="0"/>
              <a:t> </a:t>
            </a:r>
          </a:p>
          <a:p>
            <a:pPr lvl="0"/>
            <a:r>
              <a:rPr lang="en-US" sz="1400" dirty="0" smtClean="0"/>
              <a:t>2. Based </a:t>
            </a:r>
            <a:r>
              <a:rPr lang="en-US" sz="1400" dirty="0"/>
              <a:t>on your experience with TSA PreCheck, how likely are you to renew when your enrollment expires?</a:t>
            </a:r>
          </a:p>
          <a:p>
            <a:pPr marL="628650" lvl="1" indent="-171450">
              <a:buFont typeface="Courier New" panose="02070309020205020404" pitchFamily="49" charset="0"/>
              <a:buChar char="o"/>
            </a:pPr>
            <a:r>
              <a:rPr lang="en-US" sz="1400" dirty="0"/>
              <a:t>Very likely</a:t>
            </a:r>
          </a:p>
          <a:p>
            <a:pPr marL="628650" lvl="1" indent="-171450">
              <a:buFont typeface="Courier New" panose="02070309020205020404" pitchFamily="49" charset="0"/>
              <a:buChar char="o"/>
            </a:pPr>
            <a:r>
              <a:rPr lang="en-US" sz="1400" dirty="0"/>
              <a:t>Somewhat likely</a:t>
            </a:r>
          </a:p>
          <a:p>
            <a:pPr marL="628650" lvl="1" indent="-171450">
              <a:buFont typeface="Courier New" panose="02070309020205020404" pitchFamily="49" charset="0"/>
              <a:buChar char="o"/>
            </a:pPr>
            <a:r>
              <a:rPr lang="en-US" sz="1400" dirty="0"/>
              <a:t>Somewhat unlikely</a:t>
            </a:r>
          </a:p>
          <a:p>
            <a:pPr marL="628650" lvl="1" indent="-171450">
              <a:buFont typeface="Courier New" panose="02070309020205020404" pitchFamily="49" charset="0"/>
              <a:buChar char="o"/>
            </a:pPr>
            <a:r>
              <a:rPr lang="en-US" sz="1400" dirty="0"/>
              <a:t>Very unlikely</a:t>
            </a:r>
          </a:p>
          <a:p>
            <a:pPr marL="628650" lvl="1" indent="-171450">
              <a:buFont typeface="Courier New" panose="02070309020205020404" pitchFamily="49" charset="0"/>
              <a:buChar char="o"/>
            </a:pPr>
            <a:r>
              <a:rPr lang="en-US" sz="1400" dirty="0"/>
              <a:t>Don’t know</a:t>
            </a:r>
          </a:p>
          <a:p>
            <a:pPr marL="628650" lvl="1" indent="-171450">
              <a:buFont typeface="Courier New" panose="02070309020205020404" pitchFamily="49" charset="0"/>
              <a:buChar char="o"/>
            </a:pPr>
            <a:r>
              <a:rPr lang="en-US" sz="1400" dirty="0"/>
              <a:t>I will not re-enroll</a:t>
            </a:r>
          </a:p>
          <a:p>
            <a:r>
              <a:rPr lang="en-US" sz="1400" dirty="0"/>
              <a:t> </a:t>
            </a:r>
          </a:p>
          <a:p>
            <a:pPr lvl="0"/>
            <a:r>
              <a:rPr lang="en-US" sz="1400" dirty="0" smtClean="0"/>
              <a:t>3. How </a:t>
            </a:r>
            <a:r>
              <a:rPr lang="en-US" sz="1400" dirty="0"/>
              <a:t>likely are you to recommend signing up for TSA PreCheck to others? </a:t>
            </a:r>
          </a:p>
          <a:p>
            <a:pPr marL="628650" lvl="1" indent="-171450">
              <a:buFont typeface="Courier New" panose="02070309020205020404" pitchFamily="49" charset="0"/>
              <a:buChar char="o"/>
            </a:pPr>
            <a:r>
              <a:rPr lang="en-US" sz="1400" dirty="0"/>
              <a:t>Highly likely</a:t>
            </a:r>
          </a:p>
          <a:p>
            <a:pPr marL="628650" lvl="1" indent="-171450">
              <a:buFont typeface="Courier New" panose="02070309020205020404" pitchFamily="49" charset="0"/>
              <a:buChar char="o"/>
            </a:pPr>
            <a:r>
              <a:rPr lang="en-US" sz="1400" dirty="0"/>
              <a:t>Somewhat likely</a:t>
            </a:r>
          </a:p>
          <a:p>
            <a:pPr marL="628650" lvl="1" indent="-171450">
              <a:buFont typeface="Courier New" panose="02070309020205020404" pitchFamily="49" charset="0"/>
              <a:buChar char="o"/>
            </a:pPr>
            <a:r>
              <a:rPr lang="en-US" sz="1400" dirty="0"/>
              <a:t>Neutral</a:t>
            </a:r>
          </a:p>
          <a:p>
            <a:pPr marL="628650" lvl="1" indent="-171450">
              <a:buFont typeface="Courier New" panose="02070309020205020404" pitchFamily="49" charset="0"/>
              <a:buChar char="o"/>
            </a:pPr>
            <a:r>
              <a:rPr lang="en-US" sz="1400" dirty="0"/>
              <a:t>Somewhat unlikely</a:t>
            </a:r>
          </a:p>
          <a:p>
            <a:pPr marL="628650" lvl="1" indent="-171450">
              <a:buFont typeface="Courier New" panose="02070309020205020404" pitchFamily="49" charset="0"/>
              <a:buChar char="o"/>
            </a:pPr>
            <a:r>
              <a:rPr lang="en-US" sz="1400" dirty="0"/>
              <a:t>Highly unlikely</a:t>
            </a:r>
          </a:p>
          <a:p>
            <a:pPr marL="742950" lvl="1" indent="-285750">
              <a:buFont typeface="Courier New" panose="02070309020205020404" pitchFamily="49" charset="0"/>
              <a:buChar char="o"/>
            </a:pPr>
            <a:endParaRPr lang="en-US" sz="1600" dirty="0"/>
          </a:p>
        </p:txBody>
      </p:sp>
    </p:spTree>
    <p:extLst>
      <p:ext uri="{BB962C8B-B14F-4D97-AF65-F5344CB8AC3E}">
        <p14:creationId xmlns:p14="http://schemas.microsoft.com/office/powerpoint/2010/main" val="2089291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Experience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 name="Picture 5"/>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8" name="Picture 7"/>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11" name="TextBox 10"/>
          <p:cNvSpPr txBox="1"/>
          <p:nvPr/>
        </p:nvSpPr>
        <p:spPr>
          <a:xfrm>
            <a:off x="1757082" y="92545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Experience Survey</a:t>
            </a:r>
            <a:endParaRPr lang="en-US" dirty="0"/>
          </a:p>
        </p:txBody>
      </p:sp>
      <p:sp>
        <p:nvSpPr>
          <p:cNvPr id="12" name="Rounded Rectangle 11"/>
          <p:cNvSpPr/>
          <p:nvPr/>
        </p:nvSpPr>
        <p:spPr>
          <a:xfrm>
            <a:off x="1216653" y="1347816"/>
            <a:ext cx="6866965" cy="494161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200" dirty="0" smtClean="0"/>
          </a:p>
          <a:p>
            <a:pPr lvl="0"/>
            <a:endParaRPr lang="en-US" sz="1200" dirty="0"/>
          </a:p>
          <a:p>
            <a:pPr lvl="0"/>
            <a:r>
              <a:rPr lang="en-US" sz="1400" dirty="0" smtClean="0"/>
              <a:t>4. Overall</a:t>
            </a:r>
            <a:r>
              <a:rPr lang="en-US" sz="1400" dirty="0"/>
              <a:t>, how satisfied are you with your experience in the TSA PreCheck screening lanes?</a:t>
            </a:r>
          </a:p>
          <a:p>
            <a:pPr marL="742950" lvl="1" indent="-285750">
              <a:buFont typeface="Courier New" panose="02070309020205020404" pitchFamily="49" charset="0"/>
              <a:buChar char="o"/>
            </a:pPr>
            <a:r>
              <a:rPr lang="en-US" sz="1400" dirty="0"/>
              <a:t>Very satisfied</a:t>
            </a:r>
          </a:p>
          <a:p>
            <a:pPr marL="742950" lvl="1" indent="-285750">
              <a:buFont typeface="Courier New" panose="02070309020205020404" pitchFamily="49" charset="0"/>
              <a:buChar char="o"/>
            </a:pPr>
            <a:r>
              <a:rPr lang="en-US" sz="1400" dirty="0"/>
              <a:t>Satisfied</a:t>
            </a:r>
          </a:p>
          <a:p>
            <a:pPr marL="742950" lvl="1" indent="-285750">
              <a:buFont typeface="Courier New" panose="02070309020205020404" pitchFamily="49" charset="0"/>
              <a:buChar char="o"/>
            </a:pPr>
            <a:r>
              <a:rPr lang="en-US" sz="1400" dirty="0"/>
              <a:t>Neither satisfied or dissatisfied</a:t>
            </a:r>
          </a:p>
          <a:p>
            <a:pPr marL="742950" lvl="1" indent="-285750">
              <a:buFont typeface="Courier New" panose="02070309020205020404" pitchFamily="49" charset="0"/>
              <a:buChar char="o"/>
            </a:pPr>
            <a:r>
              <a:rPr lang="en-US" sz="1400" dirty="0"/>
              <a:t>Dissatisfied</a:t>
            </a:r>
          </a:p>
          <a:p>
            <a:pPr marL="742950" lvl="1" indent="-285750">
              <a:buFont typeface="Courier New" panose="02070309020205020404" pitchFamily="49" charset="0"/>
              <a:buChar char="o"/>
            </a:pPr>
            <a:r>
              <a:rPr lang="en-US" sz="1400" dirty="0"/>
              <a:t>Very dissatisfied</a:t>
            </a:r>
          </a:p>
          <a:p>
            <a:r>
              <a:rPr lang="en-US" sz="1400" dirty="0"/>
              <a:t> </a:t>
            </a:r>
          </a:p>
          <a:p>
            <a:pPr lvl="0"/>
            <a:r>
              <a:rPr lang="en-US" sz="1400" dirty="0" smtClean="0"/>
              <a:t>5. As </a:t>
            </a:r>
            <a:r>
              <a:rPr lang="en-US" sz="1400" dirty="0"/>
              <a:t>a TSA PreCheck passenger, how satisfied are you with the information you have received about the screening procedures you will experience at the security checkpoint?</a:t>
            </a:r>
          </a:p>
          <a:p>
            <a:pPr marL="742950" lvl="1" indent="-285750">
              <a:buFont typeface="Courier New" panose="02070309020205020404" pitchFamily="49" charset="0"/>
              <a:buChar char="o"/>
            </a:pPr>
            <a:r>
              <a:rPr lang="en-US" sz="1400" dirty="0"/>
              <a:t>Very satisfied</a:t>
            </a:r>
          </a:p>
          <a:p>
            <a:pPr marL="742950" lvl="1" indent="-285750">
              <a:buFont typeface="Courier New" panose="02070309020205020404" pitchFamily="49" charset="0"/>
              <a:buChar char="o"/>
            </a:pPr>
            <a:r>
              <a:rPr lang="en-US" sz="1400" dirty="0"/>
              <a:t>Satisfied</a:t>
            </a:r>
          </a:p>
          <a:p>
            <a:pPr marL="742950" lvl="1" indent="-285750">
              <a:buFont typeface="Courier New" panose="02070309020205020404" pitchFamily="49" charset="0"/>
              <a:buChar char="o"/>
            </a:pPr>
            <a:r>
              <a:rPr lang="en-US" sz="1400" dirty="0"/>
              <a:t>Neither satisfied or dissatisfied</a:t>
            </a:r>
          </a:p>
          <a:p>
            <a:pPr marL="742950" lvl="1" indent="-285750">
              <a:buFont typeface="Courier New" panose="02070309020205020404" pitchFamily="49" charset="0"/>
              <a:buChar char="o"/>
            </a:pPr>
            <a:r>
              <a:rPr lang="en-US" sz="1400" dirty="0"/>
              <a:t>Dissatisfied</a:t>
            </a:r>
          </a:p>
          <a:p>
            <a:pPr marL="742950" lvl="1" indent="-285750">
              <a:buFont typeface="Courier New" panose="02070309020205020404" pitchFamily="49" charset="0"/>
              <a:buChar char="o"/>
            </a:pPr>
            <a:r>
              <a:rPr lang="en-US" sz="1400" dirty="0"/>
              <a:t>Very dissatisfied</a:t>
            </a:r>
          </a:p>
          <a:p>
            <a:r>
              <a:rPr lang="en-US" sz="1400" dirty="0"/>
              <a:t> </a:t>
            </a:r>
          </a:p>
          <a:p>
            <a:pPr marL="742950" lvl="1" indent="-285750">
              <a:buFont typeface="Courier New" panose="02070309020205020404" pitchFamily="49" charset="0"/>
              <a:buChar char="o"/>
            </a:pPr>
            <a:endParaRPr lang="en-US" sz="1600" dirty="0"/>
          </a:p>
        </p:txBody>
      </p:sp>
    </p:spTree>
    <p:extLst>
      <p:ext uri="{BB962C8B-B14F-4D97-AF65-F5344CB8AC3E}">
        <p14:creationId xmlns:p14="http://schemas.microsoft.com/office/powerpoint/2010/main" val="2658014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Experience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 name="Picture 5"/>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8" name="Picture 7"/>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11" name="TextBox 10"/>
          <p:cNvSpPr txBox="1"/>
          <p:nvPr/>
        </p:nvSpPr>
        <p:spPr>
          <a:xfrm>
            <a:off x="1757082" y="92545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Experience Survey</a:t>
            </a:r>
            <a:endParaRPr lang="en-US" dirty="0"/>
          </a:p>
        </p:txBody>
      </p:sp>
      <p:sp>
        <p:nvSpPr>
          <p:cNvPr id="12" name="Rounded Rectangle 11"/>
          <p:cNvSpPr/>
          <p:nvPr/>
        </p:nvSpPr>
        <p:spPr>
          <a:xfrm>
            <a:off x="1216653" y="1347816"/>
            <a:ext cx="6866965" cy="494161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200" dirty="0" smtClean="0"/>
          </a:p>
          <a:p>
            <a:pPr lvl="0"/>
            <a:endParaRPr lang="en-US" sz="1400" dirty="0" smtClean="0"/>
          </a:p>
          <a:p>
            <a:pPr lvl="0"/>
            <a:endParaRPr lang="en-US" sz="1400" dirty="0"/>
          </a:p>
          <a:p>
            <a:pPr lvl="0"/>
            <a:r>
              <a:rPr lang="en-US" sz="1400" dirty="0" smtClean="0"/>
              <a:t>6. As </a:t>
            </a:r>
            <a:r>
              <a:rPr lang="en-US" sz="1400" dirty="0"/>
              <a:t>a TSA PreCheck passenger, how far in advance do you typically arrive at the airport before your flight's departure?</a:t>
            </a:r>
          </a:p>
          <a:p>
            <a:pPr marL="742950" lvl="1" indent="-285750">
              <a:buFont typeface="Courier New" panose="02070309020205020404" pitchFamily="49" charset="0"/>
              <a:buChar char="o"/>
            </a:pPr>
            <a:r>
              <a:rPr lang="en-US" sz="1400" dirty="0"/>
              <a:t>Less than 1 hour</a:t>
            </a:r>
          </a:p>
          <a:p>
            <a:pPr marL="742950" lvl="1" indent="-285750">
              <a:buFont typeface="Courier New" panose="02070309020205020404" pitchFamily="49" charset="0"/>
              <a:buChar char="o"/>
            </a:pPr>
            <a:r>
              <a:rPr lang="en-US" sz="1400" dirty="0"/>
              <a:t>Between 1-2 hours</a:t>
            </a:r>
          </a:p>
          <a:p>
            <a:pPr marL="742950" lvl="1" indent="-285750">
              <a:buFont typeface="Courier New" panose="02070309020205020404" pitchFamily="49" charset="0"/>
              <a:buChar char="o"/>
            </a:pPr>
            <a:r>
              <a:rPr lang="en-US" sz="1400" dirty="0"/>
              <a:t>2 hours</a:t>
            </a:r>
          </a:p>
          <a:p>
            <a:pPr marL="742950" lvl="1" indent="-285750">
              <a:buFont typeface="Courier New" panose="02070309020205020404" pitchFamily="49" charset="0"/>
              <a:buChar char="o"/>
            </a:pPr>
            <a:r>
              <a:rPr lang="en-US" sz="1400" dirty="0"/>
              <a:t>3 hours</a:t>
            </a:r>
          </a:p>
          <a:p>
            <a:pPr marL="742950" lvl="1" indent="-285750">
              <a:buFont typeface="Courier New" panose="02070309020205020404" pitchFamily="49" charset="0"/>
              <a:buChar char="o"/>
            </a:pPr>
            <a:r>
              <a:rPr lang="en-US" sz="1400" dirty="0"/>
              <a:t>4 or more hours</a:t>
            </a:r>
          </a:p>
          <a:p>
            <a:r>
              <a:rPr lang="en-US" sz="1400" dirty="0"/>
              <a:t> </a:t>
            </a:r>
          </a:p>
          <a:p>
            <a:pPr lvl="0"/>
            <a:r>
              <a:rPr lang="en-US" sz="1400" dirty="0" smtClean="0"/>
              <a:t>7. How </a:t>
            </a:r>
            <a:r>
              <a:rPr lang="en-US" sz="1400" dirty="0"/>
              <a:t>does the length of time you wait in line to be screened in the TSA PreCheck lane compare to what you expected?</a:t>
            </a:r>
          </a:p>
          <a:p>
            <a:pPr marL="742950" lvl="1" indent="-285750">
              <a:buFont typeface="Courier New" panose="02070309020205020404" pitchFamily="49" charset="0"/>
              <a:buChar char="o"/>
            </a:pPr>
            <a:r>
              <a:rPr lang="en-US" sz="1400" dirty="0"/>
              <a:t>Much longer than I expected</a:t>
            </a:r>
          </a:p>
          <a:p>
            <a:pPr marL="742950" lvl="1" indent="-285750">
              <a:buFont typeface="Courier New" panose="02070309020205020404" pitchFamily="49" charset="0"/>
              <a:buChar char="o"/>
            </a:pPr>
            <a:r>
              <a:rPr lang="en-US" sz="1400" dirty="0"/>
              <a:t>Longer than I expected</a:t>
            </a:r>
          </a:p>
          <a:p>
            <a:pPr marL="742950" lvl="1" indent="-285750">
              <a:buFont typeface="Courier New" panose="02070309020205020404" pitchFamily="49" charset="0"/>
              <a:buChar char="o"/>
            </a:pPr>
            <a:r>
              <a:rPr lang="en-US" sz="1400" dirty="0"/>
              <a:t>About what I expected</a:t>
            </a:r>
          </a:p>
          <a:p>
            <a:pPr marL="742950" lvl="1" indent="-285750">
              <a:buFont typeface="Courier New" panose="02070309020205020404" pitchFamily="49" charset="0"/>
              <a:buChar char="o"/>
            </a:pPr>
            <a:r>
              <a:rPr lang="en-US" sz="1400" dirty="0"/>
              <a:t>Shorter than I expected</a:t>
            </a:r>
          </a:p>
          <a:p>
            <a:pPr marL="742950" lvl="1" indent="-285750">
              <a:buFont typeface="Courier New" panose="02070309020205020404" pitchFamily="49" charset="0"/>
              <a:buChar char="o"/>
            </a:pPr>
            <a:r>
              <a:rPr lang="en-US" sz="1400" dirty="0"/>
              <a:t>Much shorter than I expected</a:t>
            </a:r>
          </a:p>
          <a:p>
            <a:pPr marL="742950" lvl="1" indent="-285750">
              <a:buFont typeface="Courier New" panose="02070309020205020404" pitchFamily="49" charset="0"/>
              <a:buChar char="o"/>
            </a:pPr>
            <a:r>
              <a:rPr lang="en-US" sz="1400" dirty="0"/>
              <a:t>I had no expectation</a:t>
            </a:r>
          </a:p>
          <a:p>
            <a:r>
              <a:rPr lang="en-US" sz="1400" dirty="0"/>
              <a:t> </a:t>
            </a:r>
          </a:p>
          <a:p>
            <a:r>
              <a:rPr lang="en-US" sz="1400" dirty="0"/>
              <a:t> </a:t>
            </a:r>
          </a:p>
          <a:p>
            <a:pPr marL="742950" lvl="1" indent="-285750">
              <a:buFont typeface="Courier New" panose="02070309020205020404" pitchFamily="49" charset="0"/>
              <a:buChar char="o"/>
            </a:pPr>
            <a:endParaRPr lang="en-US" sz="1600" dirty="0"/>
          </a:p>
        </p:txBody>
      </p:sp>
    </p:spTree>
    <p:extLst>
      <p:ext uri="{BB962C8B-B14F-4D97-AF65-F5344CB8AC3E}">
        <p14:creationId xmlns:p14="http://schemas.microsoft.com/office/powerpoint/2010/main" val="3571600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Experience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 name="Picture 5"/>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8" name="Picture 7"/>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11" name="TextBox 10"/>
          <p:cNvSpPr txBox="1"/>
          <p:nvPr/>
        </p:nvSpPr>
        <p:spPr>
          <a:xfrm>
            <a:off x="1757082" y="92545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Experience Survey</a:t>
            </a:r>
            <a:endParaRPr lang="en-US" dirty="0"/>
          </a:p>
        </p:txBody>
      </p:sp>
      <p:sp>
        <p:nvSpPr>
          <p:cNvPr id="12" name="Rounded Rectangle 11"/>
          <p:cNvSpPr/>
          <p:nvPr/>
        </p:nvSpPr>
        <p:spPr>
          <a:xfrm>
            <a:off x="1216653" y="1347816"/>
            <a:ext cx="6866965" cy="494161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200" dirty="0" smtClean="0"/>
          </a:p>
          <a:p>
            <a:pPr lvl="0"/>
            <a:endParaRPr lang="en-US" sz="1400" dirty="0" smtClean="0"/>
          </a:p>
          <a:p>
            <a:pPr lvl="0"/>
            <a:endParaRPr lang="en-US" sz="1400" dirty="0"/>
          </a:p>
          <a:p>
            <a:pPr lvl="0"/>
            <a:endParaRPr lang="en-US" sz="1400" dirty="0" smtClean="0"/>
          </a:p>
          <a:p>
            <a:pPr lvl="0"/>
            <a:r>
              <a:rPr lang="en-US" sz="1400" dirty="0" smtClean="0"/>
              <a:t>8. How </a:t>
            </a:r>
            <a:r>
              <a:rPr lang="en-US" sz="1400" dirty="0"/>
              <a:t>satisfied are you with the length of time you wait in line to be screened in the TSA PreCheck lane?</a:t>
            </a:r>
          </a:p>
          <a:p>
            <a:pPr marL="742950" lvl="1" indent="-285750">
              <a:buFont typeface="Courier New" panose="02070309020205020404" pitchFamily="49" charset="0"/>
              <a:buChar char="o"/>
            </a:pPr>
            <a:r>
              <a:rPr lang="en-US" sz="1400" dirty="0"/>
              <a:t>Very satisfied</a:t>
            </a:r>
          </a:p>
          <a:p>
            <a:pPr marL="742950" lvl="1" indent="-285750">
              <a:buFont typeface="Courier New" panose="02070309020205020404" pitchFamily="49" charset="0"/>
              <a:buChar char="o"/>
            </a:pPr>
            <a:r>
              <a:rPr lang="en-US" sz="1400" dirty="0"/>
              <a:t>Satisfied</a:t>
            </a:r>
          </a:p>
          <a:p>
            <a:pPr marL="742950" lvl="1" indent="-285750">
              <a:buFont typeface="Courier New" panose="02070309020205020404" pitchFamily="49" charset="0"/>
              <a:buChar char="o"/>
            </a:pPr>
            <a:r>
              <a:rPr lang="en-US" sz="1400" dirty="0"/>
              <a:t>Neither satisfied or dissatisfied</a:t>
            </a:r>
          </a:p>
          <a:p>
            <a:pPr marL="742950" lvl="1" indent="-285750">
              <a:buFont typeface="Courier New" panose="02070309020205020404" pitchFamily="49" charset="0"/>
              <a:buChar char="o"/>
            </a:pPr>
            <a:r>
              <a:rPr lang="en-US" sz="1400" dirty="0"/>
              <a:t>Dissatisfied</a:t>
            </a:r>
          </a:p>
          <a:p>
            <a:pPr marL="742950" lvl="1" indent="-285750">
              <a:buFont typeface="Courier New" panose="02070309020205020404" pitchFamily="49" charset="0"/>
              <a:buChar char="o"/>
            </a:pPr>
            <a:r>
              <a:rPr lang="en-US" sz="1400" dirty="0"/>
              <a:t>Very dissatisfied</a:t>
            </a:r>
          </a:p>
          <a:p>
            <a:r>
              <a:rPr lang="en-US" sz="1400" dirty="0"/>
              <a:t> </a:t>
            </a:r>
          </a:p>
          <a:p>
            <a:pPr lvl="0"/>
            <a:r>
              <a:rPr lang="en-US" sz="1400" dirty="0" smtClean="0"/>
              <a:t>9. As </a:t>
            </a:r>
            <a:r>
              <a:rPr lang="en-US" sz="1400" dirty="0"/>
              <a:t>a TSA PreCheck passenger, what is the maximum amount of time you think it should take to complete the security screening process? Up to:</a:t>
            </a:r>
          </a:p>
          <a:p>
            <a:pPr marL="742950" lvl="1" indent="-285750">
              <a:buFont typeface="Courier New" panose="02070309020205020404" pitchFamily="49" charset="0"/>
              <a:buChar char="o"/>
            </a:pPr>
            <a:r>
              <a:rPr lang="en-US" sz="1400" dirty="0"/>
              <a:t>5 minutes</a:t>
            </a:r>
          </a:p>
          <a:p>
            <a:pPr marL="742950" lvl="1" indent="-285750">
              <a:buFont typeface="Courier New" panose="02070309020205020404" pitchFamily="49" charset="0"/>
              <a:buChar char="o"/>
            </a:pPr>
            <a:r>
              <a:rPr lang="en-US" sz="1400" dirty="0"/>
              <a:t>10 minutes</a:t>
            </a:r>
          </a:p>
          <a:p>
            <a:pPr marL="742950" lvl="1" indent="-285750">
              <a:buFont typeface="Courier New" panose="02070309020205020404" pitchFamily="49" charset="0"/>
              <a:buChar char="o"/>
            </a:pPr>
            <a:r>
              <a:rPr lang="en-US" sz="1400" dirty="0"/>
              <a:t>15 minutes</a:t>
            </a:r>
          </a:p>
          <a:p>
            <a:pPr marL="742950" lvl="1" indent="-285750">
              <a:buFont typeface="Courier New" panose="02070309020205020404" pitchFamily="49" charset="0"/>
              <a:buChar char="o"/>
            </a:pPr>
            <a:r>
              <a:rPr lang="en-US" sz="1400" dirty="0"/>
              <a:t>20 minutes</a:t>
            </a:r>
          </a:p>
          <a:p>
            <a:pPr marL="742950" lvl="1" indent="-285750">
              <a:buFont typeface="Courier New" panose="02070309020205020404" pitchFamily="49" charset="0"/>
              <a:buChar char="o"/>
            </a:pPr>
            <a:r>
              <a:rPr lang="en-US" sz="1400" dirty="0"/>
              <a:t>25 minutes</a:t>
            </a:r>
          </a:p>
          <a:p>
            <a:pPr marL="742950" lvl="1" indent="-285750">
              <a:buFont typeface="Courier New" panose="02070309020205020404" pitchFamily="49" charset="0"/>
              <a:buChar char="o"/>
            </a:pPr>
            <a:r>
              <a:rPr lang="en-US" sz="1400" dirty="0"/>
              <a:t>30 minutes</a:t>
            </a:r>
          </a:p>
          <a:p>
            <a:pPr marL="742950" lvl="1" indent="-285750">
              <a:buFont typeface="Courier New" panose="02070309020205020404" pitchFamily="49" charset="0"/>
              <a:buChar char="o"/>
            </a:pPr>
            <a:r>
              <a:rPr lang="en-US" sz="1400" dirty="0"/>
              <a:t>35 minutes</a:t>
            </a:r>
          </a:p>
          <a:p>
            <a:pPr marL="742950" lvl="1" indent="-285750">
              <a:buFont typeface="Courier New" panose="02070309020205020404" pitchFamily="49" charset="0"/>
              <a:buChar char="o"/>
            </a:pPr>
            <a:r>
              <a:rPr lang="en-US" sz="1400" dirty="0"/>
              <a:t>40 minutes</a:t>
            </a:r>
          </a:p>
          <a:p>
            <a:pPr marL="742950" lvl="1" indent="-285750">
              <a:buFont typeface="Courier New" panose="02070309020205020404" pitchFamily="49" charset="0"/>
              <a:buChar char="o"/>
            </a:pPr>
            <a:r>
              <a:rPr lang="en-US" sz="1400" dirty="0"/>
              <a:t>Other</a:t>
            </a:r>
          </a:p>
          <a:p>
            <a:r>
              <a:rPr lang="en-US" sz="1400" dirty="0"/>
              <a:t> </a:t>
            </a:r>
          </a:p>
          <a:p>
            <a:r>
              <a:rPr lang="en-US" sz="1400" dirty="0"/>
              <a:t> </a:t>
            </a:r>
          </a:p>
          <a:p>
            <a:pPr marL="742950" lvl="1" indent="-285750">
              <a:buFont typeface="Courier New" panose="02070309020205020404" pitchFamily="49" charset="0"/>
              <a:buChar char="o"/>
            </a:pPr>
            <a:endParaRPr lang="en-US" sz="1600" dirty="0"/>
          </a:p>
        </p:txBody>
      </p:sp>
    </p:spTree>
    <p:extLst>
      <p:ext uri="{BB962C8B-B14F-4D97-AF65-F5344CB8AC3E}">
        <p14:creationId xmlns:p14="http://schemas.microsoft.com/office/powerpoint/2010/main" val="3233999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Experience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 name="Picture 5"/>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8" name="Picture 7"/>
          <p:cNvPicPr/>
          <p:nvPr/>
        </p:nvPicPr>
        <p:blipFill>
          <a:blip r:embed="rId2"/>
          <a:stretch>
            <a:fillRect/>
          </a:stretch>
        </p:blipFill>
        <p:spPr>
          <a:xfrm>
            <a:off x="2962837"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11" name="TextBox 10"/>
          <p:cNvSpPr txBox="1"/>
          <p:nvPr/>
        </p:nvSpPr>
        <p:spPr>
          <a:xfrm>
            <a:off x="1757082" y="92545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Experience Survey</a:t>
            </a:r>
            <a:endParaRPr lang="en-US" dirty="0"/>
          </a:p>
        </p:txBody>
      </p:sp>
      <p:sp>
        <p:nvSpPr>
          <p:cNvPr id="12" name="Rounded Rectangle 11"/>
          <p:cNvSpPr/>
          <p:nvPr/>
        </p:nvSpPr>
        <p:spPr>
          <a:xfrm>
            <a:off x="1216653" y="1347816"/>
            <a:ext cx="6866965" cy="494161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200" dirty="0" smtClean="0"/>
          </a:p>
          <a:p>
            <a:pPr lvl="0"/>
            <a:endParaRPr lang="en-US" sz="1400" dirty="0" smtClean="0"/>
          </a:p>
          <a:p>
            <a:pPr lvl="0"/>
            <a:endParaRPr lang="en-US" sz="1400" dirty="0"/>
          </a:p>
          <a:p>
            <a:pPr lvl="0"/>
            <a:endParaRPr lang="en-US" sz="1400" dirty="0" smtClean="0"/>
          </a:p>
          <a:p>
            <a:pPr lvl="0"/>
            <a:r>
              <a:rPr lang="en-US" sz="1400" dirty="0" smtClean="0"/>
              <a:t>10. Which </a:t>
            </a:r>
            <a:r>
              <a:rPr lang="en-US" sz="1400" dirty="0"/>
              <a:t>of the following has helped educate you about the TSA PreCheck passenger screening process? (Please check all that apply.)</a:t>
            </a:r>
          </a:p>
          <a:p>
            <a:pPr marL="742950" lvl="1" indent="-285750">
              <a:buFont typeface="Courier New" panose="02070309020205020404" pitchFamily="49" charset="0"/>
              <a:buChar char="o"/>
            </a:pPr>
            <a:r>
              <a:rPr lang="en-US" sz="1400" dirty="0"/>
              <a:t>TSA internet site</a:t>
            </a:r>
          </a:p>
          <a:p>
            <a:pPr marL="742950" lvl="1" indent="-285750">
              <a:buFont typeface="Courier New" panose="02070309020205020404" pitchFamily="49" charset="0"/>
              <a:buChar char="o"/>
            </a:pPr>
            <a:r>
              <a:rPr lang="en-US" sz="1400" dirty="0"/>
              <a:t>Airline or travel service internet site</a:t>
            </a:r>
          </a:p>
          <a:p>
            <a:pPr marL="742950" lvl="1" indent="-285750">
              <a:buFont typeface="Courier New" panose="02070309020205020404" pitchFamily="49" charset="0"/>
              <a:buChar char="o"/>
            </a:pPr>
            <a:r>
              <a:rPr lang="en-US" sz="1400" dirty="0"/>
              <a:t>Airport signage</a:t>
            </a:r>
          </a:p>
          <a:p>
            <a:pPr marL="742950" lvl="1" indent="-285750">
              <a:buFont typeface="Courier New" panose="02070309020205020404" pitchFamily="49" charset="0"/>
              <a:buChar char="o"/>
            </a:pPr>
            <a:r>
              <a:rPr lang="en-US" sz="1400" dirty="0"/>
              <a:t>Printed information pamphlets</a:t>
            </a:r>
          </a:p>
          <a:p>
            <a:pPr marL="742950" lvl="1" indent="-285750">
              <a:buFont typeface="Courier New" panose="02070309020205020404" pitchFamily="49" charset="0"/>
              <a:buChar char="o"/>
            </a:pPr>
            <a:r>
              <a:rPr lang="en-US" sz="1400" dirty="0"/>
              <a:t>TV, newspaper, radio, other media</a:t>
            </a:r>
          </a:p>
          <a:p>
            <a:pPr marL="742950" lvl="1" indent="-285750">
              <a:buFont typeface="Courier New" panose="02070309020205020404" pitchFamily="49" charset="0"/>
              <a:buChar char="o"/>
            </a:pPr>
            <a:r>
              <a:rPr lang="en-US" sz="1400" dirty="0"/>
              <a:t>Discussions with other passengers/word of </a:t>
            </a:r>
            <a:r>
              <a:rPr lang="en-US" sz="1400" dirty="0" smtClean="0"/>
              <a:t>mouth</a:t>
            </a:r>
          </a:p>
          <a:p>
            <a:pPr marL="742950" lvl="1" indent="-285750">
              <a:buFont typeface="Courier New" panose="02070309020205020404" pitchFamily="49" charset="0"/>
              <a:buChar char="o"/>
            </a:pPr>
            <a:endParaRPr lang="en-US" sz="1400" dirty="0"/>
          </a:p>
          <a:p>
            <a:pPr marR="0" lvl="0">
              <a:lnSpc>
                <a:spcPct val="115000"/>
              </a:lnSpc>
              <a:spcBef>
                <a:spcPts val="0"/>
              </a:spcBef>
              <a:spcAft>
                <a:spcPts val="0"/>
              </a:spcAft>
            </a:pPr>
            <a:r>
              <a:rPr lang="en-US" sz="1400" dirty="0" smtClean="0">
                <a:ea typeface="Calibri" panose="020F0502020204030204" pitchFamily="34" charset="0"/>
                <a:cs typeface="Calibri" panose="020F0502020204030204" pitchFamily="34" charset="0"/>
              </a:rPr>
              <a:t>11. </a:t>
            </a:r>
            <a:r>
              <a:rPr lang="en-US" sz="1400" dirty="0">
                <a:ea typeface="Calibri" panose="020F0502020204030204" pitchFamily="34" charset="0"/>
                <a:cs typeface="Calibri" panose="020F0502020204030204" pitchFamily="34" charset="0"/>
              </a:rPr>
              <a:t>In the past year, how many trips, if any, have you taken that included air travel?  One trip is defined as the period from when you leave home to when you return home. If a trip included multiple destinations, please count that as only one trip.  Please provide your best estimate for each type.</a:t>
            </a:r>
            <a:endParaRPr lang="en-US" sz="1400" dirty="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400" dirty="0"/>
              <a:t>Leisure travel/travel for pleasure:</a:t>
            </a:r>
          </a:p>
          <a:p>
            <a:pPr marL="742950" lvl="1" indent="-285750">
              <a:buFont typeface="Arial" panose="020B0604020202020204" pitchFamily="34" charset="0"/>
              <a:buChar char="•"/>
            </a:pPr>
            <a:r>
              <a:rPr lang="en-US" sz="1400" dirty="0"/>
              <a:t>Business travel:</a:t>
            </a:r>
          </a:p>
          <a:p>
            <a:r>
              <a:rPr lang="en-US" sz="1400" dirty="0"/>
              <a:t> </a:t>
            </a:r>
          </a:p>
          <a:p>
            <a:r>
              <a:rPr lang="en-US" sz="1400" dirty="0"/>
              <a:t> </a:t>
            </a:r>
          </a:p>
          <a:p>
            <a:pPr marL="742950" lvl="1" indent="-285750">
              <a:buFont typeface="Courier New" panose="02070309020205020404" pitchFamily="49" charset="0"/>
              <a:buChar char="o"/>
            </a:pPr>
            <a:endParaRPr lang="en-US" sz="1600" dirty="0"/>
          </a:p>
        </p:txBody>
      </p:sp>
      <p:sp>
        <p:nvSpPr>
          <p:cNvPr id="10" name="Rounded Rectangle 9"/>
          <p:cNvSpPr/>
          <p:nvPr/>
        </p:nvSpPr>
        <p:spPr>
          <a:xfrm>
            <a:off x="4731763" y="5136776"/>
            <a:ext cx="2480443" cy="19342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13" name="Rounded Rectangle 12"/>
          <p:cNvSpPr/>
          <p:nvPr/>
        </p:nvSpPr>
        <p:spPr>
          <a:xfrm>
            <a:off x="3491541" y="5365372"/>
            <a:ext cx="3720665" cy="2285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4389893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32" name="TextBox 31"/>
          <p:cNvSpPr txBox="1"/>
          <p:nvPr/>
        </p:nvSpPr>
        <p:spPr>
          <a:xfrm>
            <a:off x="1918446"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pic>
        <p:nvPicPr>
          <p:cNvPr id="59" name="Picture 58"/>
          <p:cNvPicPr/>
          <p:nvPr/>
        </p:nvPicPr>
        <p:blipFill>
          <a:blip r:embed="rId2"/>
          <a:stretch>
            <a:fillRect/>
          </a:stretch>
        </p:blipFill>
        <p:spPr>
          <a:xfrm>
            <a:off x="2873191" y="321656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60" name="Picture 59"/>
          <p:cNvPicPr/>
          <p:nvPr/>
        </p:nvPicPr>
        <p:blipFill>
          <a:blip r:embed="rId2"/>
          <a:stretch>
            <a:fillRect/>
          </a:stretch>
        </p:blipFill>
        <p:spPr>
          <a:xfrm>
            <a:off x="2873191" y="321656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61" name="Rounded Rectangle 60"/>
          <p:cNvSpPr/>
          <p:nvPr/>
        </p:nvSpPr>
        <p:spPr>
          <a:xfrm>
            <a:off x="1212525" y="1693816"/>
            <a:ext cx="6866965" cy="390400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Courier New" panose="02070309020205020404" pitchFamily="49" charset="0"/>
              <a:buChar char="o"/>
            </a:pPr>
            <a:endParaRPr lang="en-US" sz="1600" dirty="0" smtClean="0"/>
          </a:p>
          <a:p>
            <a:pPr marR="0" lvl="0">
              <a:lnSpc>
                <a:spcPct val="115000"/>
              </a:lnSpc>
              <a:spcBef>
                <a:spcPts val="0"/>
              </a:spcBef>
              <a:spcAft>
                <a:spcPts val="0"/>
              </a:spcAft>
            </a:pPr>
            <a:r>
              <a:rPr lang="en-US" sz="1600" dirty="0" smtClean="0">
                <a:latin typeface="Calibri" panose="020F0502020204030204" pitchFamily="34" charset="0"/>
                <a:ea typeface="Calibri" panose="020F0502020204030204" pitchFamily="34" charset="0"/>
                <a:cs typeface="Calibri" panose="020F0502020204030204" pitchFamily="34" charset="0"/>
              </a:rPr>
              <a:t>1. In </a:t>
            </a:r>
            <a:r>
              <a:rPr lang="en-US" sz="1600" dirty="0">
                <a:latin typeface="Calibri" panose="020F0502020204030204" pitchFamily="34" charset="0"/>
                <a:ea typeface="Calibri" panose="020F0502020204030204" pitchFamily="34" charset="0"/>
                <a:cs typeface="Calibri" panose="020F0502020204030204" pitchFamily="34" charset="0"/>
              </a:rPr>
              <a:t>the past year, how many trips, if any, have you taken that included air travel?  One trip is defined as the period from when you leave home to when you return home. If a trip included multiple destinations, please count that as only one trip.  Please provide your best estimate for each type.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600" dirty="0" smtClean="0"/>
              <a:t>Leisure travel/travel for pleasure:</a:t>
            </a:r>
          </a:p>
          <a:p>
            <a:pPr marL="742950" lvl="1" indent="-285750">
              <a:buFont typeface="Arial" panose="020B0604020202020204" pitchFamily="34" charset="0"/>
              <a:buChar char="•"/>
            </a:pPr>
            <a:r>
              <a:rPr lang="en-US" sz="1600" dirty="0" smtClean="0"/>
              <a:t>Business travel:</a:t>
            </a:r>
          </a:p>
          <a:p>
            <a:pPr marL="742950" lvl="1" indent="-285750">
              <a:buFont typeface="Courier New" panose="02070309020205020404" pitchFamily="49" charset="0"/>
              <a:buChar char="o"/>
            </a:pPr>
            <a:endParaRPr lang="en-US" sz="1600" dirty="0"/>
          </a:p>
        </p:txBody>
      </p:sp>
      <p:sp>
        <p:nvSpPr>
          <p:cNvPr id="62" name="Rounded Rectangle 61"/>
          <p:cNvSpPr/>
          <p:nvPr/>
        </p:nvSpPr>
        <p:spPr>
          <a:xfrm>
            <a:off x="3512563" y="4245471"/>
            <a:ext cx="36217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63" name="Rounded Rectangle 62"/>
          <p:cNvSpPr/>
          <p:nvPr/>
        </p:nvSpPr>
        <p:spPr>
          <a:xfrm>
            <a:off x="5012878" y="3969589"/>
            <a:ext cx="2121426"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13116880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Marketing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29" name="Picture 28"/>
          <p:cNvPicPr/>
          <p:nvPr/>
        </p:nvPicPr>
        <p:blipFill>
          <a:blip r:embed="rId2"/>
          <a:stretch>
            <a:fillRect/>
          </a:stretch>
        </p:blipFill>
        <p:spPr>
          <a:xfrm>
            <a:off x="3379795" y="343141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1" name="Picture 30"/>
          <p:cNvPicPr/>
          <p:nvPr/>
        </p:nvPicPr>
        <p:blipFill>
          <a:blip r:embed="rId2"/>
          <a:stretch>
            <a:fillRect/>
          </a:stretch>
        </p:blipFill>
        <p:spPr>
          <a:xfrm>
            <a:off x="3379795" y="343141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2" name="TextBox 31"/>
          <p:cNvSpPr txBox="1"/>
          <p:nvPr/>
        </p:nvSpPr>
        <p:spPr>
          <a:xfrm>
            <a:off x="1918446" y="961310"/>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Marketing Survey</a:t>
            </a:r>
            <a:endParaRPr lang="en-US" dirty="0"/>
          </a:p>
        </p:txBody>
      </p:sp>
      <p:sp>
        <p:nvSpPr>
          <p:cNvPr id="33" name="Rounded Rectangle 32"/>
          <p:cNvSpPr/>
          <p:nvPr/>
        </p:nvSpPr>
        <p:spPr>
          <a:xfrm>
            <a:off x="1228163" y="1345330"/>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2</a:t>
            </a:r>
            <a:r>
              <a:rPr lang="en-US" sz="1600" dirty="0" smtClean="0"/>
              <a:t>. How </a:t>
            </a:r>
            <a:r>
              <a:rPr lang="en-US" sz="1600" dirty="0"/>
              <a:t>far in advance do you typically book your flights?  Please select one response for leisure travel and one response for business travel</a:t>
            </a:r>
            <a:r>
              <a:rPr lang="en-US" sz="1600" dirty="0" smtClean="0"/>
              <a:t>.</a:t>
            </a:r>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a:p>
          <a:p>
            <a:pPr lvl="0"/>
            <a:endParaRPr lang="en-US" sz="1600" dirty="0"/>
          </a:p>
        </p:txBody>
      </p:sp>
      <p:sp>
        <p:nvSpPr>
          <p:cNvPr id="34" name="Rounded Rectangle 33"/>
          <p:cNvSpPr/>
          <p:nvPr/>
        </p:nvSpPr>
        <p:spPr>
          <a:xfrm>
            <a:off x="2013081" y="2829504"/>
            <a:ext cx="5109475" cy="2689765"/>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r>
              <a:rPr lang="en-US" sz="1600" dirty="0"/>
              <a:t>The week of the travel</a:t>
            </a:r>
          </a:p>
          <a:p>
            <a:pPr marL="742950" lvl="1" indent="-285750">
              <a:buFont typeface="Arial" panose="020B0604020202020204" pitchFamily="34" charset="0"/>
              <a:buChar char="•"/>
            </a:pPr>
            <a:r>
              <a:rPr lang="en-US" sz="1600" dirty="0"/>
              <a:t>2 to 3 weeks </a:t>
            </a:r>
          </a:p>
          <a:p>
            <a:pPr marL="742950" lvl="1" indent="-285750">
              <a:buFont typeface="Arial" panose="020B0604020202020204" pitchFamily="34" charset="0"/>
              <a:buChar char="•"/>
            </a:pPr>
            <a:r>
              <a:rPr lang="en-US" sz="1600" dirty="0"/>
              <a:t>4 to 5 weeks</a:t>
            </a:r>
          </a:p>
          <a:p>
            <a:pPr marL="742950" lvl="1" indent="-285750">
              <a:buFont typeface="Arial" panose="020B0604020202020204" pitchFamily="34" charset="0"/>
              <a:buChar char="•"/>
            </a:pPr>
            <a:r>
              <a:rPr lang="en-US" sz="1600" dirty="0"/>
              <a:t>6 to 7 weeks</a:t>
            </a:r>
          </a:p>
          <a:p>
            <a:pPr marL="742950" lvl="1" indent="-285750">
              <a:buFont typeface="Arial" panose="020B0604020202020204" pitchFamily="34" charset="0"/>
              <a:buChar char="•"/>
            </a:pPr>
            <a:r>
              <a:rPr lang="en-US" sz="1600" dirty="0"/>
              <a:t>2 months</a:t>
            </a:r>
          </a:p>
          <a:p>
            <a:pPr marL="742950" lvl="1" indent="-285750">
              <a:buFont typeface="Arial" panose="020B0604020202020204" pitchFamily="34" charset="0"/>
              <a:buChar char="•"/>
            </a:pPr>
            <a:r>
              <a:rPr lang="en-US" sz="1600" dirty="0"/>
              <a:t>3 to 4 months</a:t>
            </a:r>
          </a:p>
          <a:p>
            <a:pPr marL="742950" lvl="1" indent="-285750">
              <a:buFont typeface="Arial" panose="020B0604020202020204" pitchFamily="34" charset="0"/>
              <a:buChar char="•"/>
            </a:pPr>
            <a:r>
              <a:rPr lang="en-US" sz="1600" dirty="0"/>
              <a:t>5 or more months</a:t>
            </a:r>
          </a:p>
          <a:p>
            <a:pPr marL="742950" lvl="1" indent="-285750">
              <a:buFont typeface="Arial" panose="020B0604020202020204" pitchFamily="34" charset="0"/>
              <a:buChar char="•"/>
            </a:pPr>
            <a:r>
              <a:rPr lang="en-US" sz="1600" dirty="0"/>
              <a:t>Unsure/I don’t know</a:t>
            </a:r>
          </a:p>
          <a:p>
            <a:pPr marL="742950" lvl="1" indent="-285750">
              <a:buFont typeface="Arial" panose="020B0604020202020204" pitchFamily="34" charset="0"/>
              <a:buChar char="•"/>
            </a:pPr>
            <a:r>
              <a:rPr lang="en-US" sz="1600" dirty="0"/>
              <a:t>Not Applicable</a:t>
            </a:r>
          </a:p>
        </p:txBody>
      </p:sp>
      <p:sp>
        <p:nvSpPr>
          <p:cNvPr id="35" name="Rounded Rectangle 34"/>
          <p:cNvSpPr/>
          <p:nvPr/>
        </p:nvSpPr>
        <p:spPr>
          <a:xfrm>
            <a:off x="4910123" y="2849767"/>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Leisure </a:t>
            </a:r>
            <a:endParaRPr lang="en-US" sz="800" b="1" dirty="0">
              <a:solidFill>
                <a:schemeClr val="tx1"/>
              </a:solidFill>
            </a:endParaRPr>
          </a:p>
        </p:txBody>
      </p:sp>
      <p:sp>
        <p:nvSpPr>
          <p:cNvPr id="36" name="Oval 35"/>
          <p:cNvSpPr/>
          <p:nvPr/>
        </p:nvSpPr>
        <p:spPr>
          <a:xfrm>
            <a:off x="5062245" y="312900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ounded Rectangle 36"/>
          <p:cNvSpPr/>
          <p:nvPr/>
        </p:nvSpPr>
        <p:spPr>
          <a:xfrm>
            <a:off x="5614179" y="2849767"/>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Business</a:t>
            </a:r>
            <a:endParaRPr lang="en-US" sz="800" b="1" dirty="0">
              <a:solidFill>
                <a:schemeClr val="tx1"/>
              </a:solidFill>
            </a:endParaRPr>
          </a:p>
        </p:txBody>
      </p:sp>
      <p:sp>
        <p:nvSpPr>
          <p:cNvPr id="38" name="Oval 37"/>
          <p:cNvSpPr/>
          <p:nvPr/>
        </p:nvSpPr>
        <p:spPr>
          <a:xfrm>
            <a:off x="5062245" y="3351082"/>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nvSpPr>
        <p:spPr>
          <a:xfrm>
            <a:off x="5062245" y="3591262"/>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nvSpPr>
        <p:spPr>
          <a:xfrm>
            <a:off x="5062245" y="381334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nvSpPr>
        <p:spPr>
          <a:xfrm>
            <a:off x="5062245" y="407660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nvSpPr>
        <p:spPr>
          <a:xfrm>
            <a:off x="5062245" y="429868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nvSpPr>
        <p:spPr>
          <a:xfrm>
            <a:off x="5062245" y="460257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nvSpPr>
        <p:spPr>
          <a:xfrm>
            <a:off x="5062245" y="48246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nvSpPr>
        <p:spPr>
          <a:xfrm>
            <a:off x="5062245" y="5068623"/>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nvSpPr>
        <p:spPr>
          <a:xfrm>
            <a:off x="5780270" y="312900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nvSpPr>
        <p:spPr>
          <a:xfrm>
            <a:off x="5780270" y="3351082"/>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nvSpPr>
        <p:spPr>
          <a:xfrm>
            <a:off x="5780270" y="3591262"/>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nvSpPr>
        <p:spPr>
          <a:xfrm>
            <a:off x="5780270" y="381334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p:cNvSpPr/>
          <p:nvPr/>
        </p:nvSpPr>
        <p:spPr>
          <a:xfrm>
            <a:off x="5780270" y="407660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p:cNvSpPr/>
          <p:nvPr/>
        </p:nvSpPr>
        <p:spPr>
          <a:xfrm>
            <a:off x="5780270" y="429868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nvSpPr>
        <p:spPr>
          <a:xfrm>
            <a:off x="5780270" y="460257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nvSpPr>
        <p:spPr>
          <a:xfrm>
            <a:off x="5780270" y="48246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nvSpPr>
        <p:spPr>
          <a:xfrm>
            <a:off x="5780270" y="5068623"/>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21678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31852</TotalTime>
  <Words>1548</Words>
  <Application>Microsoft Office PowerPoint</Application>
  <PresentationFormat>On-screen Show (4:3)</PresentationFormat>
  <Paragraphs>314</Paragraphs>
  <Slides>16</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 Unicode MS</vt:lpstr>
      <vt:lpstr>Arial</vt:lpstr>
      <vt:lpstr>Arial Black</vt:lpstr>
      <vt:lpstr>Calibri</vt:lpstr>
      <vt:lpstr>Calibri Light</vt:lpstr>
      <vt:lpstr>Courier New</vt:lpstr>
      <vt:lpstr>Times New Roman</vt:lpstr>
      <vt:lpstr>Verdana</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dc:creator>
  <cp:lastModifiedBy>Walsh, Christina</cp:lastModifiedBy>
  <cp:revision>288</cp:revision>
  <dcterms:created xsi:type="dcterms:W3CDTF">2019-03-06T17:14:26Z</dcterms:created>
  <dcterms:modified xsi:type="dcterms:W3CDTF">2020-05-28T12:00:25Z</dcterms:modified>
</cp:coreProperties>
</file>