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31"/>
  </p:notesMasterIdLst>
  <p:sldIdLst>
    <p:sldId id="261" r:id="rId2"/>
    <p:sldId id="319" r:id="rId3"/>
    <p:sldId id="332" r:id="rId4"/>
    <p:sldId id="329" r:id="rId5"/>
    <p:sldId id="331" r:id="rId6"/>
    <p:sldId id="328" r:id="rId7"/>
    <p:sldId id="282" r:id="rId8"/>
    <p:sldId id="323" r:id="rId9"/>
    <p:sldId id="326" r:id="rId10"/>
    <p:sldId id="287" r:id="rId11"/>
    <p:sldId id="296" r:id="rId12"/>
    <p:sldId id="286" r:id="rId13"/>
    <p:sldId id="324" r:id="rId14"/>
    <p:sldId id="325" r:id="rId15"/>
    <p:sldId id="297" r:id="rId16"/>
    <p:sldId id="298" r:id="rId17"/>
    <p:sldId id="299" r:id="rId18"/>
    <p:sldId id="318" r:id="rId19"/>
    <p:sldId id="321" r:id="rId20"/>
    <p:sldId id="300" r:id="rId21"/>
    <p:sldId id="301" r:id="rId22"/>
    <p:sldId id="302" r:id="rId23"/>
    <p:sldId id="303" r:id="rId24"/>
    <p:sldId id="304" r:id="rId25"/>
    <p:sldId id="306" r:id="rId26"/>
    <p:sldId id="305" r:id="rId27"/>
    <p:sldId id="307" r:id="rId28"/>
    <p:sldId id="322" r:id="rId29"/>
    <p:sldId id="327"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rah Grimm" initials="SG" lastIdx="19" clrIdx="0">
    <p:extLst>
      <p:ext uri="{19B8F6BF-5375-455C-9EA6-DF929625EA0E}">
        <p15:presenceInfo xmlns:p15="http://schemas.microsoft.com/office/powerpoint/2012/main" userId="Sarah Grimm" providerId="None"/>
      </p:ext>
    </p:extLst>
  </p:cmAuthor>
  <p:cmAuthor id="2" name="Walbridge, Anne" initials="WA" lastIdx="9" clrIdx="1">
    <p:extLst>
      <p:ext uri="{19B8F6BF-5375-455C-9EA6-DF929625EA0E}">
        <p15:presenceInfo xmlns:p15="http://schemas.microsoft.com/office/powerpoint/2012/main" userId="S-1-5-21-343818398-839522115-725345543-5016884" providerId="AD"/>
      </p:ext>
    </p:extLst>
  </p:cmAuthor>
  <p:cmAuthor id="3" name="Lombardo, Donald" initials="LD" lastIdx="4" clrIdx="2">
    <p:extLst>
      <p:ext uri="{19B8F6BF-5375-455C-9EA6-DF929625EA0E}">
        <p15:presenceInfo xmlns:p15="http://schemas.microsoft.com/office/powerpoint/2012/main" userId="S-1-5-21-343818398-839522115-725345543-4743224" providerId="AD"/>
      </p:ext>
    </p:extLst>
  </p:cmAuthor>
  <p:cmAuthor id="4" name="Askew, William" initials="AW" lastIdx="11" clrIdx="3">
    <p:extLst>
      <p:ext uri="{19B8F6BF-5375-455C-9EA6-DF929625EA0E}">
        <p15:presenceInfo xmlns:p15="http://schemas.microsoft.com/office/powerpoint/2012/main" userId="S-1-5-21-343818398-839522115-725345543-5349041" providerId="AD"/>
      </p:ext>
    </p:extLst>
  </p:cmAuthor>
  <p:cmAuthor id="5" name="Michael Gambone (TSA)" initials="MG" lastIdx="3" clrIdx="4">
    <p:extLst>
      <p:ext uri="{19B8F6BF-5375-455C-9EA6-DF929625EA0E}">
        <p15:presenceInfo xmlns:p15="http://schemas.microsoft.com/office/powerpoint/2012/main" userId="Michael Gambone (TSA)" providerId="None"/>
      </p:ext>
    </p:extLst>
  </p:cmAuthor>
  <p:cmAuthor id="6" name="Nathan Tsoi" initials="NT" lastIdx="10" clrIdx="5">
    <p:extLst>
      <p:ext uri="{19B8F6BF-5375-455C-9EA6-DF929625EA0E}">
        <p15:presenceInfo xmlns:p15="http://schemas.microsoft.com/office/powerpoint/2012/main" userId="Nathan Tso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132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58796A-3A38-4487-96E0-969917D69BEA}" type="datetimeFigureOut">
              <a:rPr lang="en-US" smtClean="0"/>
              <a:t>5/29/2020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AF2C0E-C536-42B8-B23B-3B3D92E10555}" type="slidenum">
              <a:rPr lang="en-US" smtClean="0"/>
              <a:t>‹#›</a:t>
            </a:fld>
            <a:endParaRPr lang="en-US" dirty="0"/>
          </a:p>
        </p:txBody>
      </p:sp>
    </p:spTree>
    <p:extLst>
      <p:ext uri="{BB962C8B-B14F-4D97-AF65-F5344CB8AC3E}">
        <p14:creationId xmlns:p14="http://schemas.microsoft.com/office/powerpoint/2010/main" val="3708947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dirty="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54381" indent="-290145">
              <a:defRPr>
                <a:solidFill>
                  <a:schemeClr val="tx1"/>
                </a:solidFill>
                <a:latin typeface="Calibri" pitchFamily="34" charset="0"/>
              </a:defRPr>
            </a:lvl2pPr>
            <a:lvl3pPr marL="1160587" indent="-232118">
              <a:defRPr>
                <a:solidFill>
                  <a:schemeClr val="tx1"/>
                </a:solidFill>
                <a:latin typeface="Calibri" pitchFamily="34" charset="0"/>
              </a:defRPr>
            </a:lvl3pPr>
            <a:lvl4pPr marL="1624821" indent="-232118">
              <a:defRPr>
                <a:solidFill>
                  <a:schemeClr val="tx1"/>
                </a:solidFill>
                <a:latin typeface="Calibri" pitchFamily="34" charset="0"/>
              </a:defRPr>
            </a:lvl4pPr>
            <a:lvl5pPr marL="2089054" indent="-232118">
              <a:defRPr>
                <a:solidFill>
                  <a:schemeClr val="tx1"/>
                </a:solidFill>
                <a:latin typeface="Calibri" pitchFamily="34" charset="0"/>
              </a:defRPr>
            </a:lvl5pPr>
            <a:lvl6pPr marL="2553288" indent="-232118" fontAlgn="base">
              <a:spcBef>
                <a:spcPct val="0"/>
              </a:spcBef>
              <a:spcAft>
                <a:spcPct val="0"/>
              </a:spcAft>
              <a:defRPr>
                <a:solidFill>
                  <a:schemeClr val="tx1"/>
                </a:solidFill>
                <a:latin typeface="Calibri" pitchFamily="34" charset="0"/>
              </a:defRPr>
            </a:lvl6pPr>
            <a:lvl7pPr marL="3017525" indent="-232118" fontAlgn="base">
              <a:spcBef>
                <a:spcPct val="0"/>
              </a:spcBef>
              <a:spcAft>
                <a:spcPct val="0"/>
              </a:spcAft>
              <a:defRPr>
                <a:solidFill>
                  <a:schemeClr val="tx1"/>
                </a:solidFill>
                <a:latin typeface="Calibri" pitchFamily="34" charset="0"/>
              </a:defRPr>
            </a:lvl7pPr>
            <a:lvl8pPr marL="3481759" indent="-232118" fontAlgn="base">
              <a:spcBef>
                <a:spcPct val="0"/>
              </a:spcBef>
              <a:spcAft>
                <a:spcPct val="0"/>
              </a:spcAft>
              <a:defRPr>
                <a:solidFill>
                  <a:schemeClr val="tx1"/>
                </a:solidFill>
                <a:latin typeface="Calibri" pitchFamily="34" charset="0"/>
              </a:defRPr>
            </a:lvl8pPr>
            <a:lvl9pPr marL="3945993" indent="-232118"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BB244D6-5FD0-4405-9333-B7AA67279500}" type="slidenum">
              <a:rPr lang="en-US">
                <a:solidFill>
                  <a:srgbClr val="000000"/>
                </a:solidFill>
              </a:rPr>
              <a:pPr fontAlgn="base">
                <a:spcBef>
                  <a:spcPct val="0"/>
                </a:spcBef>
                <a:spcAft>
                  <a:spcPct val="0"/>
                </a:spcAft>
              </a:pPr>
              <a:t>1</a:t>
            </a:fld>
            <a:endParaRPr lang="en-US" dirty="0">
              <a:solidFill>
                <a:srgbClr val="000000"/>
              </a:solidFill>
            </a:endParaRPr>
          </a:p>
        </p:txBody>
      </p:sp>
    </p:spTree>
    <p:extLst>
      <p:ext uri="{BB962C8B-B14F-4D97-AF65-F5344CB8AC3E}">
        <p14:creationId xmlns:p14="http://schemas.microsoft.com/office/powerpoint/2010/main" val="2138907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388592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263420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4005940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2" name="Picture 2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143000"/>
            <a:ext cx="9144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1"/>
          <p:cNvSpPr txBox="1">
            <a:spLocks/>
          </p:cNvSpPr>
          <p:nvPr userDrawn="1"/>
        </p:nvSpPr>
        <p:spPr bwMode="auto">
          <a:xfrm>
            <a:off x="0" y="624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900" dirty="0">
                <a:solidFill>
                  <a:srgbClr val="FFFFFF"/>
                </a:solidFill>
                <a:latin typeface="Arial" charset="0"/>
              </a:rPr>
              <a:t>Derived from: Multiple Sources; Declassify on: 25x1-human; Date of Source: 20091007</a:t>
            </a:r>
          </a:p>
        </p:txBody>
      </p:sp>
      <p:sp>
        <p:nvSpPr>
          <p:cNvPr id="4" name="Rectangle 7"/>
          <p:cNvSpPr>
            <a:spLocks noChangeArrowheads="1"/>
          </p:cNvSpPr>
          <p:nvPr userDrawn="1"/>
        </p:nvSpPr>
        <p:spPr bwMode="auto">
          <a:xfrm>
            <a:off x="3896175" y="6629400"/>
            <a:ext cx="13516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20000"/>
              </a:spcBef>
            </a:pPr>
            <a:r>
              <a:rPr lang="en-US" sz="1100" b="1" dirty="0">
                <a:solidFill>
                  <a:srgbClr val="FFFFFF"/>
                </a:solidFill>
                <a:latin typeface="Arial Black" pitchFamily="34" charset="0"/>
              </a:rPr>
              <a:t>UNCLASSIFIED</a:t>
            </a:r>
          </a:p>
        </p:txBody>
      </p:sp>
      <p:sp>
        <p:nvSpPr>
          <p:cNvPr id="5" name="Rectangle 8"/>
          <p:cNvSpPr>
            <a:spLocks noChangeArrowheads="1"/>
          </p:cNvSpPr>
          <p:nvPr userDrawn="1"/>
        </p:nvSpPr>
        <p:spPr bwMode="auto">
          <a:xfrm>
            <a:off x="3896175" y="0"/>
            <a:ext cx="135165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spcBef>
                <a:spcPct val="20000"/>
              </a:spcBef>
            </a:pPr>
            <a:r>
              <a:rPr lang="en-US" sz="1100" b="1" dirty="0">
                <a:solidFill>
                  <a:srgbClr val="FFFFFF"/>
                </a:solidFill>
                <a:latin typeface="Arial Black" pitchFamily="34" charset="0"/>
              </a:rPr>
              <a:t>UNCLASSIFIED</a:t>
            </a:r>
          </a:p>
        </p:txBody>
      </p:sp>
      <p:sp>
        <p:nvSpPr>
          <p:cNvPr id="6" name="Rectangle 5"/>
          <p:cNvSpPr/>
          <p:nvPr userDrawn="1"/>
        </p:nvSpPr>
        <p:spPr>
          <a:xfrm>
            <a:off x="0" y="0"/>
            <a:ext cx="9144000" cy="2286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7" name="Rectangle 6"/>
          <p:cNvSpPr/>
          <p:nvPr userDrawn="1"/>
        </p:nvSpPr>
        <p:spPr>
          <a:xfrm>
            <a:off x="0" y="6502400"/>
            <a:ext cx="9144000" cy="14128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8" name="Rectangle 7"/>
          <p:cNvSpPr/>
          <p:nvPr userDrawn="1"/>
        </p:nvSpPr>
        <p:spPr>
          <a:xfrm>
            <a:off x="0" y="6629400"/>
            <a:ext cx="9144000" cy="2286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9" name="TextBox 13"/>
          <p:cNvSpPr txBox="1">
            <a:spLocks noChangeArrowheads="1"/>
          </p:cNvSpPr>
          <p:nvPr userDrawn="1"/>
        </p:nvSpPr>
        <p:spPr bwMode="auto">
          <a:xfrm>
            <a:off x="0" y="379303"/>
            <a:ext cx="91440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2000" b="1" dirty="0">
                <a:solidFill>
                  <a:srgbClr val="595959"/>
                </a:solidFill>
                <a:latin typeface="Arial" charset="0"/>
              </a:rPr>
              <a:t>TRANSPORTATION SECURITY ADMINISTRATION</a:t>
            </a:r>
          </a:p>
          <a:p>
            <a:pPr algn="ctr"/>
            <a:endParaRPr lang="en-US" sz="300" b="1" dirty="0">
              <a:solidFill>
                <a:srgbClr val="595959"/>
              </a:solidFill>
              <a:latin typeface="Arial" charset="0"/>
            </a:endParaRPr>
          </a:p>
        </p:txBody>
      </p:sp>
      <p:grpSp>
        <p:nvGrpSpPr>
          <p:cNvPr id="10" name="Group 16"/>
          <p:cNvGrpSpPr>
            <a:grpSpLocks/>
          </p:cNvGrpSpPr>
          <p:nvPr userDrawn="1"/>
        </p:nvGrpSpPr>
        <p:grpSpPr bwMode="auto">
          <a:xfrm>
            <a:off x="3771900" y="4572000"/>
            <a:ext cx="1600200" cy="76200"/>
            <a:chOff x="3747370" y="5029200"/>
            <a:chExt cx="1600200" cy="76200"/>
          </a:xfrm>
        </p:grpSpPr>
        <p:sp>
          <p:nvSpPr>
            <p:cNvPr id="11" name="5-Point Star 10"/>
            <p:cNvSpPr/>
            <p:nvPr/>
          </p:nvSpPr>
          <p:spPr>
            <a:xfrm>
              <a:off x="37473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2" name="5-Point Star 11"/>
            <p:cNvSpPr/>
            <p:nvPr/>
          </p:nvSpPr>
          <p:spPr>
            <a:xfrm>
              <a:off x="40521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3" name="5-Point Star 12"/>
            <p:cNvSpPr/>
            <p:nvPr/>
          </p:nvSpPr>
          <p:spPr>
            <a:xfrm>
              <a:off x="43569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4" name="5-Point Star 13"/>
            <p:cNvSpPr/>
            <p:nvPr/>
          </p:nvSpPr>
          <p:spPr>
            <a:xfrm>
              <a:off x="46617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5" name="5-Point Star 14"/>
            <p:cNvSpPr/>
            <p:nvPr/>
          </p:nvSpPr>
          <p:spPr>
            <a:xfrm>
              <a:off x="49665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16" name="5-Point Star 15"/>
            <p:cNvSpPr/>
            <p:nvPr/>
          </p:nvSpPr>
          <p:spPr>
            <a:xfrm>
              <a:off x="5271370" y="5029200"/>
              <a:ext cx="76200" cy="76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grpSp>
      <p:sp>
        <p:nvSpPr>
          <p:cNvPr id="17" name="Rectangle 16"/>
          <p:cNvSpPr/>
          <p:nvPr userDrawn="1"/>
        </p:nvSpPr>
        <p:spPr>
          <a:xfrm>
            <a:off x="0" y="203200"/>
            <a:ext cx="9144000" cy="4445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Tree>
    <p:extLst>
      <p:ext uri="{BB962C8B-B14F-4D97-AF65-F5344CB8AC3E}">
        <p14:creationId xmlns:p14="http://schemas.microsoft.com/office/powerpoint/2010/main" val="17256891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Rectangle 1"/>
          <p:cNvSpPr/>
          <p:nvPr userDrawn="1"/>
        </p:nvSpPr>
        <p:spPr>
          <a:xfrm>
            <a:off x="0" y="6477000"/>
            <a:ext cx="9144000" cy="381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3" name="Rectangle 2"/>
          <p:cNvSpPr/>
          <p:nvPr userDrawn="1"/>
        </p:nvSpPr>
        <p:spPr>
          <a:xfrm>
            <a:off x="0" y="0"/>
            <a:ext cx="9144000" cy="762000"/>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sp>
        <p:nvSpPr>
          <p:cNvPr id="4" name="Rectangle 3"/>
          <p:cNvSpPr/>
          <p:nvPr userDrawn="1"/>
        </p:nvSpPr>
        <p:spPr>
          <a:xfrm flipV="1">
            <a:off x="0" y="6477000"/>
            <a:ext cx="9144000" cy="4603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solidFill>
                <a:prstClr val="white"/>
              </a:solidFill>
            </a:endParaRPr>
          </a:p>
        </p:txBody>
      </p:sp>
      <p:cxnSp>
        <p:nvCxnSpPr>
          <p:cNvPr id="5" name="Straight Connector 4"/>
          <p:cNvCxnSpPr/>
          <p:nvPr userDrawn="1"/>
        </p:nvCxnSpPr>
        <p:spPr>
          <a:xfrm>
            <a:off x="0" y="762000"/>
            <a:ext cx="9144000" cy="1588"/>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6" name="TextBox 10"/>
          <p:cNvSpPr txBox="1">
            <a:spLocks noChangeArrowheads="1"/>
          </p:cNvSpPr>
          <p:nvPr userDrawn="1"/>
        </p:nvSpPr>
        <p:spPr bwMode="auto">
          <a:xfrm>
            <a:off x="8445500" y="6534152"/>
            <a:ext cx="6858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fld id="{57CDBD03-A37C-4B58-A83B-2F43E8837BAF}" type="slidenum">
              <a:rPr lang="en-US" sz="1200" b="1">
                <a:solidFill>
                  <a:schemeClr val="bg1">
                    <a:lumMod val="95000"/>
                  </a:schemeClr>
                </a:solidFill>
                <a:latin typeface="Arial" charset="0"/>
              </a:rPr>
              <a:pPr algn="r"/>
              <a:t>‹#›</a:t>
            </a:fld>
            <a:endParaRPr lang="en-US" sz="1200" b="1" dirty="0">
              <a:solidFill>
                <a:schemeClr val="bg1">
                  <a:lumMod val="95000"/>
                </a:schemeClr>
              </a:solidFill>
              <a:latin typeface="Arial" charset="0"/>
            </a:endParaRPr>
          </a:p>
        </p:txBody>
      </p:sp>
    </p:spTree>
    <p:extLst>
      <p:ext uri="{BB962C8B-B14F-4D97-AF65-F5344CB8AC3E}">
        <p14:creationId xmlns:p14="http://schemas.microsoft.com/office/powerpoint/2010/main" val="3250014566"/>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709333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307566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430866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27327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2912812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61894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52347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759C106-1C00-4155-84FF-60E717F76500}" type="datetimeFigureOut">
              <a:rPr lang="en-US" smtClean="0"/>
              <a:t>5/29/2020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1785CC-5279-49F6-B059-C43D3D756E23}" type="slidenum">
              <a:rPr lang="en-US" smtClean="0"/>
              <a:t>‹#›</a:t>
            </a:fld>
            <a:endParaRPr lang="en-US" dirty="0"/>
          </a:p>
        </p:txBody>
      </p:sp>
    </p:spTree>
    <p:extLst>
      <p:ext uri="{BB962C8B-B14F-4D97-AF65-F5344CB8AC3E}">
        <p14:creationId xmlns:p14="http://schemas.microsoft.com/office/powerpoint/2010/main" val="117385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59C106-1C00-4155-84FF-60E717F76500}" type="datetimeFigureOut">
              <a:rPr lang="en-US" smtClean="0"/>
              <a:t>5/29/2020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785CC-5279-49F6-B059-C43D3D756E23}" type="slidenum">
              <a:rPr lang="en-US" smtClean="0"/>
              <a:t>‹#›</a:t>
            </a:fld>
            <a:endParaRPr lang="en-US" dirty="0"/>
          </a:p>
        </p:txBody>
      </p:sp>
    </p:spTree>
    <p:extLst>
      <p:ext uri="{BB962C8B-B14F-4D97-AF65-F5344CB8AC3E}">
        <p14:creationId xmlns:p14="http://schemas.microsoft.com/office/powerpoint/2010/main" val="2068611071"/>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7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7"/>
          <p:cNvSpPr>
            <a:spLocks noChangeArrowheads="1"/>
          </p:cNvSpPr>
          <p:nvPr/>
        </p:nvSpPr>
        <p:spPr bwMode="auto">
          <a:xfrm>
            <a:off x="2588906" y="3581400"/>
            <a:ext cx="39798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2000" b="1" dirty="0">
                <a:solidFill>
                  <a:schemeClr val="tx1">
                    <a:lumMod val="75000"/>
                    <a:lumOff val="25000"/>
                  </a:schemeClr>
                </a:solidFill>
                <a:latin typeface="+mj-lt"/>
              </a:rPr>
              <a:t>TSA </a:t>
            </a:r>
            <a:r>
              <a:rPr lang="en-US" sz="2000" b="1" dirty="0" smtClean="0">
                <a:solidFill>
                  <a:schemeClr val="tx1">
                    <a:lumMod val="75000"/>
                    <a:lumOff val="25000"/>
                  </a:schemeClr>
                </a:solidFill>
                <a:latin typeface="+mj-lt"/>
              </a:rPr>
              <a:t>PreCheck</a:t>
            </a:r>
            <a:r>
              <a:rPr lang="en-US" sz="2000" baseline="30000" dirty="0"/>
              <a:t>TM</a:t>
            </a:r>
            <a:r>
              <a:rPr lang="en-US" sz="2000" b="1" baseline="30000" dirty="0" smtClean="0">
                <a:solidFill>
                  <a:schemeClr val="tx1">
                    <a:lumMod val="75000"/>
                    <a:lumOff val="25000"/>
                  </a:schemeClr>
                </a:solidFill>
                <a:latin typeface="+mj-lt"/>
              </a:rPr>
              <a:t> </a:t>
            </a:r>
            <a:r>
              <a:rPr lang="en-US" sz="2000" b="1" dirty="0">
                <a:solidFill>
                  <a:schemeClr val="tx1">
                    <a:lumMod val="75000"/>
                    <a:lumOff val="25000"/>
                  </a:schemeClr>
                </a:solidFill>
                <a:latin typeface="+mj-lt"/>
              </a:rPr>
              <a:t>Application </a:t>
            </a:r>
            <a:r>
              <a:rPr lang="en-US" sz="2000" b="1" dirty="0" smtClean="0">
                <a:solidFill>
                  <a:schemeClr val="tx1">
                    <a:lumMod val="75000"/>
                    <a:lumOff val="25000"/>
                  </a:schemeClr>
                </a:solidFill>
                <a:latin typeface="+mj-lt"/>
              </a:rPr>
              <a:t>Program</a:t>
            </a:r>
            <a:endParaRPr lang="en-US" sz="2000" b="1" dirty="0">
              <a:solidFill>
                <a:schemeClr val="tx1">
                  <a:lumMod val="75000"/>
                  <a:lumOff val="25000"/>
                </a:schemeClr>
              </a:solidFill>
              <a:latin typeface="+mj-lt"/>
            </a:endParaRPr>
          </a:p>
        </p:txBody>
      </p:sp>
      <p:sp>
        <p:nvSpPr>
          <p:cNvPr id="2" name="Rectangle 1"/>
          <p:cNvSpPr/>
          <p:nvPr/>
        </p:nvSpPr>
        <p:spPr>
          <a:xfrm>
            <a:off x="304800" y="4800602"/>
            <a:ext cx="8534400" cy="646331"/>
          </a:xfrm>
          <a:prstGeom prst="rect">
            <a:avLst/>
          </a:prstGeom>
        </p:spPr>
        <p:txBody>
          <a:bodyPr wrap="square">
            <a:spAutoFit/>
          </a:bodyPr>
          <a:lstStyle/>
          <a:p>
            <a:pPr algn="ctr"/>
            <a:r>
              <a:rPr lang="en-US" dirty="0" smtClean="0">
                <a:latin typeface="+mj-lt"/>
                <a:ea typeface="Verdana" panose="020B0604030504040204" pitchFamily="34" charset="0"/>
                <a:cs typeface="Verdana" panose="020B0604030504040204" pitchFamily="34" charset="0"/>
              </a:rPr>
              <a:t>PRA Mock Ups (New Enrollment)</a:t>
            </a:r>
            <a:endParaRPr lang="en-US" dirty="0">
              <a:latin typeface="+mj-lt"/>
              <a:ea typeface="Verdana" panose="020B0604030504040204" pitchFamily="34" charset="0"/>
              <a:cs typeface="Verdana" panose="020B0604030504040204" pitchFamily="34" charset="0"/>
            </a:endParaRPr>
          </a:p>
          <a:p>
            <a:pPr algn="ctr"/>
            <a:r>
              <a:rPr lang="en-US" dirty="0" smtClean="0">
                <a:latin typeface="+mj-lt"/>
              </a:rPr>
              <a:t>May 2020</a:t>
            </a:r>
            <a:endParaRPr lang="en-US" dirty="0">
              <a:latin typeface="+mj-lt"/>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588118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Citizenship</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709381" y="963290"/>
            <a:ext cx="4585854" cy="646331"/>
          </a:xfrm>
          <a:prstGeom prst="rect">
            <a:avLst/>
          </a:prstGeom>
          <a:noFill/>
        </p:spPr>
        <p:txBody>
          <a:bodyPr wrap="square" rtlCol="0">
            <a:spAutoFit/>
          </a:bodyPr>
          <a:lstStyle/>
          <a:p>
            <a:pPr algn="ctr"/>
            <a:r>
              <a:rPr lang="en-US" b="1" dirty="0" smtClean="0"/>
              <a:t>Applicant Citizenship Information</a:t>
            </a:r>
            <a:endParaRPr lang="en-US" b="1" dirty="0"/>
          </a:p>
          <a:p>
            <a:endParaRPr lang="en-US" dirty="0"/>
          </a:p>
        </p:txBody>
      </p:sp>
      <p:sp>
        <p:nvSpPr>
          <p:cNvPr id="57" name="Rounded Rectangle 56"/>
          <p:cNvSpPr/>
          <p:nvPr/>
        </p:nvSpPr>
        <p:spPr>
          <a:xfrm>
            <a:off x="1604682" y="1358759"/>
            <a:ext cx="6866965" cy="459632"/>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Only </a:t>
            </a:r>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U.S. citizens, U.S. Nationals and Lawful Permanent Residents (LPR)</a:t>
            </a:r>
          </a:p>
          <a:p>
            <a:pPr algn="ctr"/>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are eligible </a:t>
            </a: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to apply.</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8" name="Rounded Rectangle 57"/>
          <p:cNvSpPr/>
          <p:nvPr/>
        </p:nvSpPr>
        <p:spPr>
          <a:xfrm>
            <a:off x="1614662" y="1924337"/>
            <a:ext cx="6866965" cy="412031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r>
              <a:rPr lang="en-US" dirty="0" smtClean="0"/>
              <a:t>* </a:t>
            </a:r>
            <a:endParaRPr lang="en-US" dirty="0"/>
          </a:p>
          <a:p>
            <a:r>
              <a:rPr lang="en-US" dirty="0" smtClean="0"/>
              <a:t>* Country of Birth:</a:t>
            </a:r>
          </a:p>
          <a:p>
            <a:pPr marL="285750" indent="-285750">
              <a:buFont typeface="Arial" panose="020B0604020202020204" pitchFamily="34" charset="0"/>
              <a:buChar char="•"/>
            </a:pPr>
            <a:endParaRPr lang="en-US" dirty="0"/>
          </a:p>
          <a:p>
            <a:r>
              <a:rPr lang="en-US" dirty="0"/>
              <a:t> </a:t>
            </a:r>
            <a:r>
              <a:rPr lang="en-US" dirty="0" smtClean="0"/>
              <a:t>  State of Birth:</a:t>
            </a:r>
          </a:p>
          <a:p>
            <a:endParaRPr lang="en-US" dirty="0"/>
          </a:p>
          <a:p>
            <a:r>
              <a:rPr lang="en-US" dirty="0" smtClean="0"/>
              <a:t>* City of Birth:</a:t>
            </a:r>
          </a:p>
          <a:p>
            <a:pPr marL="285750" indent="-285750">
              <a:buFont typeface="Arial" panose="020B0604020202020204" pitchFamily="34" charset="0"/>
              <a:buChar char="•"/>
            </a:pPr>
            <a:endParaRPr lang="en-US" dirty="0"/>
          </a:p>
          <a:p>
            <a:r>
              <a:rPr lang="en-US" dirty="0" smtClean="0"/>
              <a:t>* Country of Citizenship:</a:t>
            </a:r>
          </a:p>
          <a:p>
            <a:pPr marL="285750" indent="-285750">
              <a:buFont typeface="Arial" panose="020B0604020202020204" pitchFamily="34" charset="0"/>
              <a:buChar char="•"/>
            </a:pPr>
            <a:endParaRPr lang="en-US" dirty="0" smtClean="0"/>
          </a:p>
          <a:p>
            <a:r>
              <a:rPr lang="en-US" dirty="0" smtClean="0"/>
              <a:t>Are you a Lawful Permanent Resident of the US? </a:t>
            </a:r>
          </a:p>
          <a:p>
            <a:r>
              <a:rPr lang="en-US" sz="800" dirty="0" smtClean="0"/>
              <a:t>Non US Citizens Only</a:t>
            </a:r>
          </a:p>
          <a:p>
            <a:endParaRPr lang="en-US" dirty="0" smtClean="0"/>
          </a:p>
          <a:p>
            <a:r>
              <a:rPr lang="en-US" dirty="0" smtClean="0"/>
              <a:t>Please review the </a:t>
            </a:r>
            <a:r>
              <a:rPr lang="en-US" dirty="0"/>
              <a:t>“US Citizenship, U.S. </a:t>
            </a:r>
            <a:r>
              <a:rPr lang="en-US" dirty="0" smtClean="0"/>
              <a:t>National, </a:t>
            </a:r>
            <a:r>
              <a:rPr lang="en-US" dirty="0"/>
              <a:t>or Lawful Permanent Resident Proving </a:t>
            </a:r>
            <a:r>
              <a:rPr lang="en-US" dirty="0" smtClean="0"/>
              <a:t>Documents” </a:t>
            </a:r>
            <a:r>
              <a:rPr lang="en-US" dirty="0"/>
              <a:t>you shall provide for this enrollment. Click this </a:t>
            </a:r>
            <a:r>
              <a:rPr lang="en-US" b="1" u="sng" dirty="0">
                <a:solidFill>
                  <a:srgbClr val="00B0F0"/>
                </a:solidFill>
              </a:rPr>
              <a:t>link</a:t>
            </a:r>
            <a:r>
              <a:rPr lang="en-US" dirty="0"/>
              <a:t> for list of </a:t>
            </a:r>
            <a:r>
              <a:rPr lang="en-US" dirty="0" smtClean="0"/>
              <a:t>acceptable documents </a:t>
            </a:r>
            <a:r>
              <a:rPr lang="en-US" dirty="0"/>
              <a:t>with descriptions</a:t>
            </a:r>
            <a:r>
              <a:rPr lang="en-US" dirty="0" smtClean="0"/>
              <a:t>.</a:t>
            </a:r>
          </a:p>
          <a:p>
            <a:pPr marL="285750" indent="-285750">
              <a:buFont typeface="Arial" panose="020B0604020202020204" pitchFamily="34" charset="0"/>
              <a:buChar char="•"/>
            </a:pPr>
            <a:endParaRPr lang="en-US" dirty="0"/>
          </a:p>
          <a:p>
            <a:endParaRPr lang="en-US" dirty="0" smtClean="0"/>
          </a:p>
        </p:txBody>
      </p:sp>
      <p:sp>
        <p:nvSpPr>
          <p:cNvPr id="61" name="Rounded Rectangle 60"/>
          <p:cNvSpPr/>
          <p:nvPr/>
        </p:nvSpPr>
        <p:spPr>
          <a:xfrm>
            <a:off x="1614662" y="6122118"/>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2" name="Rounded Rectangle 61"/>
          <p:cNvSpPr/>
          <p:nvPr/>
        </p:nvSpPr>
        <p:spPr>
          <a:xfrm>
            <a:off x="3657600" y="1989217"/>
            <a:ext cx="437003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63" name="Rounded Rectangle 62"/>
          <p:cNvSpPr/>
          <p:nvPr/>
        </p:nvSpPr>
        <p:spPr>
          <a:xfrm>
            <a:off x="4222376" y="3639140"/>
            <a:ext cx="3805263"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65" name="Rounded Rectangle 64"/>
          <p:cNvSpPr/>
          <p:nvPr/>
        </p:nvSpPr>
        <p:spPr>
          <a:xfrm>
            <a:off x="3281082" y="3091523"/>
            <a:ext cx="4746557"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a:endCxn id="64"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4" name="TextBox 63"/>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8" name="TextBox 67"/>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9" name="TextBox 68"/>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0" name="TextBox 69"/>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1" name="TextBox 70"/>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2" name="TextBox 71"/>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3" name="TextBox 72"/>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4" name="TextBox 73"/>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5" name="TextBox 74"/>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8" name="Oval 77"/>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93" y="2316546"/>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Oval 84"/>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6" name="Oval 85"/>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7" name="Oval 86"/>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TextBox 88"/>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0" name="Rounded Rectangle 39"/>
          <p:cNvSpPr/>
          <p:nvPr/>
        </p:nvSpPr>
        <p:spPr>
          <a:xfrm>
            <a:off x="3402110" y="2553464"/>
            <a:ext cx="462552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ounded Rectangle 40"/>
          <p:cNvSpPr/>
          <p:nvPr/>
        </p:nvSpPr>
        <p:spPr>
          <a:xfrm>
            <a:off x="7049779" y="4074763"/>
            <a:ext cx="977860" cy="56990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42" name="Rounded Rectangle 41"/>
          <p:cNvSpPr/>
          <p:nvPr/>
        </p:nvSpPr>
        <p:spPr>
          <a:xfrm>
            <a:off x="7115874" y="4267899"/>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43" name="Rounded Rectangle 42"/>
          <p:cNvSpPr/>
          <p:nvPr/>
        </p:nvSpPr>
        <p:spPr>
          <a:xfrm>
            <a:off x="7571868" y="4267899"/>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2934124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Attributes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8"/>
            <a:ext cx="4585854" cy="646331"/>
          </a:xfrm>
          <a:prstGeom prst="rect">
            <a:avLst/>
          </a:prstGeom>
          <a:noFill/>
        </p:spPr>
        <p:txBody>
          <a:bodyPr wrap="square" rtlCol="0">
            <a:spAutoFit/>
          </a:bodyPr>
          <a:lstStyle/>
          <a:p>
            <a:pPr algn="ctr"/>
            <a:r>
              <a:rPr lang="en-US" b="1" dirty="0" smtClean="0"/>
              <a:t>Applicant Physical Attributes</a:t>
            </a:r>
            <a:endParaRPr lang="en-US" b="1" dirty="0"/>
          </a:p>
          <a:p>
            <a:endParaRPr lang="en-US" dirty="0"/>
          </a:p>
        </p:txBody>
      </p:sp>
      <p:sp>
        <p:nvSpPr>
          <p:cNvPr id="59" name="Rounded Rectangle 58"/>
          <p:cNvSpPr/>
          <p:nvPr/>
        </p:nvSpPr>
        <p:spPr>
          <a:xfrm>
            <a:off x="1614662" y="3346344"/>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Hair Color:</a:t>
            </a:r>
            <a:endParaRPr lang="en-US" dirty="0"/>
          </a:p>
        </p:txBody>
      </p:sp>
      <p:sp>
        <p:nvSpPr>
          <p:cNvPr id="60" name="Rounded Rectangle 59"/>
          <p:cNvSpPr/>
          <p:nvPr/>
        </p:nvSpPr>
        <p:spPr>
          <a:xfrm>
            <a:off x="1614662" y="4136297"/>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Eye Color:</a:t>
            </a:r>
            <a:endParaRPr lang="en-US" dirty="0"/>
          </a:p>
        </p:txBody>
      </p:sp>
      <p:sp>
        <p:nvSpPr>
          <p:cNvPr id="61" name="Rounded Rectangle 60"/>
          <p:cNvSpPr/>
          <p:nvPr/>
        </p:nvSpPr>
        <p:spPr>
          <a:xfrm>
            <a:off x="1614662" y="5620092"/>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6" name="Rounded Rectangle 65"/>
          <p:cNvSpPr/>
          <p:nvPr/>
        </p:nvSpPr>
        <p:spPr>
          <a:xfrm>
            <a:off x="2931459" y="3444778"/>
            <a:ext cx="5342964"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67" name="Rounded Rectangle 66"/>
          <p:cNvSpPr/>
          <p:nvPr/>
        </p:nvSpPr>
        <p:spPr>
          <a:xfrm>
            <a:off x="2931459" y="4221489"/>
            <a:ext cx="5342964"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68" name="Rounded Rectangle 67"/>
          <p:cNvSpPr/>
          <p:nvPr/>
        </p:nvSpPr>
        <p:spPr>
          <a:xfrm>
            <a:off x="1604682" y="1741482"/>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Height:                                ft                                   in </a:t>
            </a:r>
            <a:endParaRPr lang="en-US" dirty="0"/>
          </a:p>
        </p:txBody>
      </p:sp>
      <p:sp>
        <p:nvSpPr>
          <p:cNvPr id="69" name="Rounded Rectangle 68"/>
          <p:cNvSpPr/>
          <p:nvPr/>
        </p:nvSpPr>
        <p:spPr>
          <a:xfrm>
            <a:off x="1604682" y="2549362"/>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Weight (lbs):</a:t>
            </a:r>
            <a:endParaRPr lang="en-US" dirty="0"/>
          </a:p>
        </p:txBody>
      </p:sp>
      <p:sp>
        <p:nvSpPr>
          <p:cNvPr id="72" name="Rounded Rectangle 71"/>
          <p:cNvSpPr/>
          <p:nvPr/>
        </p:nvSpPr>
        <p:spPr>
          <a:xfrm>
            <a:off x="3128683" y="2655406"/>
            <a:ext cx="514574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Pounds</a:t>
            </a:r>
            <a:endParaRPr lang="en-US" dirty="0">
              <a:solidFill>
                <a:schemeClr val="tx1"/>
              </a:solidFill>
            </a:endParaRPr>
          </a:p>
        </p:txBody>
      </p:sp>
      <p:sp>
        <p:nvSpPr>
          <p:cNvPr id="73" name="Rounded Rectangle 72"/>
          <p:cNvSpPr/>
          <p:nvPr/>
        </p:nvSpPr>
        <p:spPr>
          <a:xfrm>
            <a:off x="2599765" y="1847526"/>
            <a:ext cx="155985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Feet</a:t>
            </a:r>
            <a:endParaRPr lang="en-US" dirty="0">
              <a:solidFill>
                <a:schemeClr val="tx1"/>
              </a:solidFill>
            </a:endParaRPr>
          </a:p>
        </p:txBody>
      </p:sp>
      <p:sp>
        <p:nvSpPr>
          <p:cNvPr id="74" name="Rounded Rectangle 73"/>
          <p:cNvSpPr/>
          <p:nvPr/>
        </p:nvSpPr>
        <p:spPr>
          <a:xfrm>
            <a:off x="4563039" y="1847526"/>
            <a:ext cx="155985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Inches</a:t>
            </a:r>
            <a:endParaRPr lang="en-US" dirty="0">
              <a:solidFill>
                <a:schemeClr val="tx1"/>
              </a:solidFill>
            </a:endParaRPr>
          </a:p>
        </p:txBody>
      </p:sp>
      <p:cxnSp>
        <p:nvCxnSpPr>
          <p:cNvPr id="57" name="Straight Connector 56"/>
          <p:cNvCxnSpPr>
            <a:endCxn id="62"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2" name="TextBox 61"/>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5" name="TextBox 7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6" name="TextBox 7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7" name="TextBox 7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8" name="TextBox 7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9" name="TextBox 7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0" name="Oval 7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93" y="2764089"/>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Oval 8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6" name="Oval 8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7" name="Oval 8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TextBox 9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0" name="Rounded Rectangle 39"/>
          <p:cNvSpPr/>
          <p:nvPr/>
        </p:nvSpPr>
        <p:spPr>
          <a:xfrm>
            <a:off x="1614662" y="4905386"/>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r>
              <a:rPr lang="en-US" dirty="0" smtClean="0"/>
              <a:t>Social Security Number</a:t>
            </a:r>
            <a:r>
              <a:rPr lang="en-US" dirty="0" smtClean="0"/>
              <a:t>:</a:t>
            </a:r>
            <a:endParaRPr lang="en-US" dirty="0"/>
          </a:p>
        </p:txBody>
      </p:sp>
      <p:sp>
        <p:nvSpPr>
          <p:cNvPr id="41" name="Rounded Rectangle 40"/>
          <p:cNvSpPr/>
          <p:nvPr/>
        </p:nvSpPr>
        <p:spPr>
          <a:xfrm>
            <a:off x="4159623" y="4990578"/>
            <a:ext cx="4114799" cy="26738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XXX-XX-XXXX</a:t>
            </a:r>
            <a:endParaRPr lang="en-US" dirty="0">
              <a:solidFill>
                <a:schemeClr val="tx1"/>
              </a:solidFill>
            </a:endParaRPr>
          </a:p>
        </p:txBody>
      </p:sp>
    </p:spTree>
    <p:extLst>
      <p:ext uri="{BB962C8B-B14F-4D97-AF65-F5344CB8AC3E}">
        <p14:creationId xmlns:p14="http://schemas.microsoft.com/office/powerpoint/2010/main" val="15217387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29004" y="362745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29004" y="362745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709381" y="873644"/>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58" name="Rounded Rectangle 57"/>
          <p:cNvSpPr/>
          <p:nvPr/>
        </p:nvSpPr>
        <p:spPr>
          <a:xfrm>
            <a:off x="1614662" y="2674567"/>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Residential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61" name="Rounded Rectangle 60"/>
          <p:cNvSpPr/>
          <p:nvPr/>
        </p:nvSpPr>
        <p:spPr>
          <a:xfrm>
            <a:off x="1614662" y="6265560"/>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2" name="Rounded Rectangle 61"/>
          <p:cNvSpPr/>
          <p:nvPr/>
        </p:nvSpPr>
        <p:spPr>
          <a:xfrm>
            <a:off x="2859742" y="3402360"/>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63" name="Rounded Rectangle 62"/>
          <p:cNvSpPr/>
          <p:nvPr/>
        </p:nvSpPr>
        <p:spPr>
          <a:xfrm>
            <a:off x="3505201" y="447734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ounded Rectangle 63"/>
          <p:cNvSpPr/>
          <p:nvPr/>
        </p:nvSpPr>
        <p:spPr>
          <a:xfrm>
            <a:off x="2492188" y="5052707"/>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65" name="Rounded Rectangle 64"/>
          <p:cNvSpPr/>
          <p:nvPr/>
        </p:nvSpPr>
        <p:spPr>
          <a:xfrm>
            <a:off x="3505201" y="3939854"/>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ounded Rectangle 67"/>
          <p:cNvSpPr/>
          <p:nvPr/>
        </p:nvSpPr>
        <p:spPr>
          <a:xfrm>
            <a:off x="3496243" y="5596474"/>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73" name="Oval 72"/>
          <p:cNvSpPr/>
          <p:nvPr/>
        </p:nvSpPr>
        <p:spPr>
          <a:xfrm>
            <a:off x="7580208" y="1954347"/>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p:cNvSpPr/>
          <p:nvPr/>
        </p:nvSpPr>
        <p:spPr>
          <a:xfrm>
            <a:off x="7655867" y="2191023"/>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p:cNvSpPr/>
          <p:nvPr/>
        </p:nvSpPr>
        <p:spPr>
          <a:xfrm>
            <a:off x="8059278" y="2191023"/>
            <a:ext cx="233082" cy="1524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ounded Rectangle 76"/>
          <p:cNvSpPr/>
          <p:nvPr/>
        </p:nvSpPr>
        <p:spPr>
          <a:xfrm>
            <a:off x="1614660" y="1504496"/>
            <a:ext cx="6866965" cy="1069259"/>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 * Is your mailing address the same as your residential address? </a:t>
            </a: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2. * Have you lived at your current residential address for more than five (5) years?</a:t>
            </a:r>
          </a:p>
        </p:txBody>
      </p:sp>
      <p:sp>
        <p:nvSpPr>
          <p:cNvPr id="78" name="Rounded Rectangle 77"/>
          <p:cNvSpPr/>
          <p:nvPr/>
        </p:nvSpPr>
        <p:spPr>
          <a:xfrm>
            <a:off x="7411574" y="1627078"/>
            <a:ext cx="977860" cy="817031"/>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83" name="Rounded Rectangle 82"/>
          <p:cNvSpPr/>
          <p:nvPr/>
        </p:nvSpPr>
        <p:spPr>
          <a:xfrm>
            <a:off x="7489889" y="176693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7945883" y="1766932"/>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57" name="Straight Connector 56"/>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9" name="TextBox 6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2" name="TextBox 7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4" name="TextBox 73"/>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9" name="TextBox 7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0" name="TextBox 7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1" name="TextBox 8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2" name="Oval 8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Oval 90"/>
          <p:cNvSpPr/>
          <p:nvPr/>
        </p:nvSpPr>
        <p:spPr>
          <a:xfrm>
            <a:off x="130392" y="32555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TextBox 9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52" name="Rounded Rectangle 51"/>
          <p:cNvSpPr/>
          <p:nvPr/>
        </p:nvSpPr>
        <p:spPr>
          <a:xfrm>
            <a:off x="7489889" y="2095828"/>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3" name="Rounded Rectangle 52"/>
          <p:cNvSpPr/>
          <p:nvPr/>
        </p:nvSpPr>
        <p:spPr>
          <a:xfrm>
            <a:off x="7945883" y="2095828"/>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50" name="Rounded Rectangle 49"/>
          <p:cNvSpPr/>
          <p:nvPr/>
        </p:nvSpPr>
        <p:spPr>
          <a:xfrm>
            <a:off x="7047275" y="5590201"/>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438046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7"/>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57" name="Straight Connector 56"/>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9" name="TextBox 6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2" name="TextBox 7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4" name="TextBox 73"/>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9" name="TextBox 7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0" name="TextBox 7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1" name="TextBox 8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2" name="Oval 8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Oval 90"/>
          <p:cNvSpPr/>
          <p:nvPr/>
        </p:nvSpPr>
        <p:spPr>
          <a:xfrm>
            <a:off x="130392" y="32555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TextBox 9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45" name="Picture 44"/>
          <p:cNvPicPr/>
          <p:nvPr/>
        </p:nvPicPr>
        <p:blipFill>
          <a:blip r:embed="rId2"/>
          <a:stretch>
            <a:fillRect/>
          </a:stretch>
        </p:blipFill>
        <p:spPr>
          <a:xfrm>
            <a:off x="3429004" y="263237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46" name="Picture 45"/>
          <p:cNvPicPr/>
          <p:nvPr/>
        </p:nvPicPr>
        <p:blipFill>
          <a:blip r:embed="rId2"/>
          <a:stretch>
            <a:fillRect/>
          </a:stretch>
        </p:blipFill>
        <p:spPr>
          <a:xfrm>
            <a:off x="3429004" y="2632370"/>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7" name="Rounded Rectangle 46"/>
          <p:cNvSpPr/>
          <p:nvPr/>
        </p:nvSpPr>
        <p:spPr>
          <a:xfrm>
            <a:off x="1614662" y="1679487"/>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Previous Residential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48" name="Rounded Rectangle 47"/>
          <p:cNvSpPr/>
          <p:nvPr/>
        </p:nvSpPr>
        <p:spPr>
          <a:xfrm>
            <a:off x="2859742" y="2407280"/>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49" name="Rounded Rectangle 48"/>
          <p:cNvSpPr/>
          <p:nvPr/>
        </p:nvSpPr>
        <p:spPr>
          <a:xfrm>
            <a:off x="3505201" y="348226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ounded Rectangle 49"/>
          <p:cNvSpPr/>
          <p:nvPr/>
        </p:nvSpPr>
        <p:spPr>
          <a:xfrm>
            <a:off x="2492188" y="4057627"/>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1" name="Rounded Rectangle 50"/>
          <p:cNvSpPr/>
          <p:nvPr/>
        </p:nvSpPr>
        <p:spPr>
          <a:xfrm>
            <a:off x="3505201" y="2944774"/>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ounded Rectangle 72"/>
          <p:cNvSpPr/>
          <p:nvPr/>
        </p:nvSpPr>
        <p:spPr>
          <a:xfrm>
            <a:off x="3496243" y="4601394"/>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75" name="Rounded Rectangle 74"/>
          <p:cNvSpPr/>
          <p:nvPr/>
        </p:nvSpPr>
        <p:spPr>
          <a:xfrm>
            <a:off x="7047275" y="4595121"/>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31599496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Address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709381" y="1196377"/>
            <a:ext cx="4585854" cy="646331"/>
          </a:xfrm>
          <a:prstGeom prst="rect">
            <a:avLst/>
          </a:prstGeom>
          <a:noFill/>
        </p:spPr>
        <p:txBody>
          <a:bodyPr wrap="square" rtlCol="0">
            <a:spAutoFit/>
          </a:bodyPr>
          <a:lstStyle/>
          <a:p>
            <a:pPr algn="ctr"/>
            <a:r>
              <a:rPr lang="en-US" b="1" dirty="0" smtClean="0"/>
              <a:t>Applicant Address Information</a:t>
            </a:r>
            <a:endParaRPr lang="en-US" b="1" dirty="0"/>
          </a:p>
          <a:p>
            <a:endParaRPr lang="en-US" dirty="0"/>
          </a:p>
        </p:txBody>
      </p:sp>
      <p:sp>
        <p:nvSpPr>
          <p:cNvPr id="61" name="Rounded Rectangle 60"/>
          <p:cNvSpPr/>
          <p:nvPr/>
        </p:nvSpPr>
        <p:spPr>
          <a:xfrm>
            <a:off x="1614662" y="622073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57" name="Straight Connector 56"/>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6" name="TextBox 65"/>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7" name="TextBox 66"/>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9" name="TextBox 6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70" name="TextBox 6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71" name="TextBox 7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72" name="TextBox 7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74" name="TextBox 73"/>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9" name="TextBox 7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0" name="TextBox 7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81" name="TextBox 8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82" name="Oval 8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Oval 90"/>
          <p:cNvSpPr/>
          <p:nvPr/>
        </p:nvSpPr>
        <p:spPr>
          <a:xfrm>
            <a:off x="130392" y="32555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TextBox 9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41" name="Picture 40"/>
          <p:cNvPicPr/>
          <p:nvPr/>
        </p:nvPicPr>
        <p:blipFill>
          <a:blip r:embed="rId2"/>
          <a:stretch>
            <a:fillRect/>
          </a:stretch>
        </p:blipFill>
        <p:spPr>
          <a:xfrm>
            <a:off x="3429004" y="285648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42" name="Picture 41"/>
          <p:cNvPicPr/>
          <p:nvPr/>
        </p:nvPicPr>
        <p:blipFill>
          <a:blip r:embed="rId2"/>
          <a:stretch>
            <a:fillRect/>
          </a:stretch>
        </p:blipFill>
        <p:spPr>
          <a:xfrm>
            <a:off x="3429004" y="285648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3" name="Rounded Rectangle 42"/>
          <p:cNvSpPr/>
          <p:nvPr/>
        </p:nvSpPr>
        <p:spPr>
          <a:xfrm>
            <a:off x="1614662" y="1903601"/>
            <a:ext cx="6866965" cy="33808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Mailing Address</a:t>
            </a:r>
          </a:p>
          <a:p>
            <a:endParaRPr lang="en-US" dirty="0" smtClean="0"/>
          </a:p>
          <a:p>
            <a:r>
              <a:rPr lang="en-US" dirty="0" smtClean="0"/>
              <a:t>* Country:</a:t>
            </a:r>
          </a:p>
          <a:p>
            <a:pPr marL="285750" indent="-285750">
              <a:buFont typeface="Arial" panose="020B0604020202020204" pitchFamily="34" charset="0"/>
              <a:buChar char="•"/>
            </a:pPr>
            <a:endParaRPr lang="en-US" dirty="0" smtClean="0"/>
          </a:p>
          <a:p>
            <a:r>
              <a:rPr lang="en-US" dirty="0" smtClean="0"/>
              <a:t>* Address Line 1:</a:t>
            </a:r>
          </a:p>
          <a:p>
            <a:pPr marL="285750" indent="-285750">
              <a:buFont typeface="Arial" panose="020B0604020202020204" pitchFamily="34" charset="0"/>
              <a:buChar char="•"/>
            </a:pPr>
            <a:endParaRPr lang="en-US" dirty="0" smtClean="0"/>
          </a:p>
          <a:p>
            <a:r>
              <a:rPr lang="en-US" dirty="0"/>
              <a:t> </a:t>
            </a:r>
            <a:r>
              <a:rPr lang="en-US" dirty="0" smtClean="0"/>
              <a:t>  Address Line 2:</a:t>
            </a:r>
          </a:p>
          <a:p>
            <a:endParaRPr lang="en-US" dirty="0" smtClean="0"/>
          </a:p>
          <a:p>
            <a:r>
              <a:rPr lang="en-US" dirty="0" smtClean="0"/>
              <a:t>* City:</a:t>
            </a:r>
          </a:p>
          <a:p>
            <a:endParaRPr lang="en-US" dirty="0"/>
          </a:p>
          <a:p>
            <a:r>
              <a:rPr lang="en-US" dirty="0" smtClean="0"/>
              <a:t>* State/Province:                                           * Postal Code:</a:t>
            </a:r>
            <a:endParaRPr lang="en-US" dirty="0"/>
          </a:p>
        </p:txBody>
      </p:sp>
      <p:sp>
        <p:nvSpPr>
          <p:cNvPr id="44" name="Rounded Rectangle 43"/>
          <p:cNvSpPr/>
          <p:nvPr/>
        </p:nvSpPr>
        <p:spPr>
          <a:xfrm>
            <a:off x="2859742" y="2631394"/>
            <a:ext cx="545054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45" name="Rounded Rectangle 44"/>
          <p:cNvSpPr/>
          <p:nvPr/>
        </p:nvSpPr>
        <p:spPr>
          <a:xfrm>
            <a:off x="3505201" y="3706382"/>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ounded Rectangle 45"/>
          <p:cNvSpPr/>
          <p:nvPr/>
        </p:nvSpPr>
        <p:spPr>
          <a:xfrm>
            <a:off x="2492188" y="4281741"/>
            <a:ext cx="578223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7" name="Rounded Rectangle 46"/>
          <p:cNvSpPr/>
          <p:nvPr/>
        </p:nvSpPr>
        <p:spPr>
          <a:xfrm>
            <a:off x="3505201" y="3168888"/>
            <a:ext cx="479611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Rounded Rectangle 47"/>
          <p:cNvSpPr/>
          <p:nvPr/>
        </p:nvSpPr>
        <p:spPr>
          <a:xfrm>
            <a:off x="3496243" y="4825508"/>
            <a:ext cx="213359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49" name="Rounded Rectangle 48"/>
          <p:cNvSpPr/>
          <p:nvPr/>
        </p:nvSpPr>
        <p:spPr>
          <a:xfrm>
            <a:off x="7047275" y="4819235"/>
            <a:ext cx="1227149"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Tree>
    <p:extLst>
      <p:ext uri="{BB962C8B-B14F-4D97-AF65-F5344CB8AC3E}">
        <p14:creationId xmlns:p14="http://schemas.microsoft.com/office/powerpoint/2010/main" val="6596054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Contact Information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89" name="Picture 88"/>
          <p:cNvPicPr/>
          <p:nvPr/>
        </p:nvPicPr>
        <p:blipFill>
          <a:blip r:embed="rId2"/>
          <a:stretch>
            <a:fillRect/>
          </a:stretch>
        </p:blipFill>
        <p:spPr>
          <a:xfrm>
            <a:off x="3402109" y="3307517"/>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91" name="TextBox 90"/>
          <p:cNvSpPr txBox="1"/>
          <p:nvPr/>
        </p:nvSpPr>
        <p:spPr>
          <a:xfrm>
            <a:off x="2709382" y="900114"/>
            <a:ext cx="4585854" cy="646331"/>
          </a:xfrm>
          <a:prstGeom prst="rect">
            <a:avLst/>
          </a:prstGeom>
          <a:noFill/>
        </p:spPr>
        <p:txBody>
          <a:bodyPr wrap="square" rtlCol="0">
            <a:spAutoFit/>
          </a:bodyPr>
          <a:lstStyle/>
          <a:p>
            <a:pPr algn="ctr"/>
            <a:r>
              <a:rPr lang="en-US" b="1" dirty="0" smtClean="0"/>
              <a:t>Applicant Contact Information</a:t>
            </a:r>
            <a:endParaRPr lang="en-US" b="1" dirty="0"/>
          </a:p>
          <a:p>
            <a:endParaRPr lang="en-US" dirty="0"/>
          </a:p>
        </p:txBody>
      </p:sp>
      <p:sp>
        <p:nvSpPr>
          <p:cNvPr id="92" name="Rounded Rectangle 91"/>
          <p:cNvSpPr/>
          <p:nvPr/>
        </p:nvSpPr>
        <p:spPr>
          <a:xfrm>
            <a:off x="1604682" y="1385023"/>
            <a:ext cx="6866965" cy="522035"/>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choose at least one method of contact. Please select yes or no to opt-in to receiving important TSA PreCheck updates via email or phone.</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3" name="Rounded Rectangle 92"/>
          <p:cNvSpPr/>
          <p:nvPr/>
        </p:nvSpPr>
        <p:spPr>
          <a:xfrm>
            <a:off x="1614662" y="2246187"/>
            <a:ext cx="6866965" cy="311075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a:t>
            </a:r>
          </a:p>
          <a:p>
            <a:r>
              <a:rPr lang="en-US" dirty="0" smtClean="0"/>
              <a:t>   Email 1:</a:t>
            </a:r>
          </a:p>
          <a:p>
            <a:pPr marL="285750" indent="-285750">
              <a:buFont typeface="Arial" panose="020B0604020202020204" pitchFamily="34" charset="0"/>
              <a:buChar char="•"/>
            </a:pPr>
            <a:endParaRPr lang="en-US" dirty="0" smtClean="0"/>
          </a:p>
          <a:p>
            <a:r>
              <a:rPr lang="en-US" dirty="0" smtClean="0"/>
              <a:t>   Email 2:</a:t>
            </a:r>
          </a:p>
          <a:p>
            <a:pPr lvl="0"/>
            <a:endParaRPr lang="en-US" sz="1000" dirty="0" smtClean="0">
              <a:solidFill>
                <a:prstClr val="white"/>
              </a:solidFill>
            </a:endParaRPr>
          </a:p>
          <a:p>
            <a:pPr lvl="0"/>
            <a:endParaRPr lang="en-US" sz="1000" dirty="0" smtClean="0">
              <a:solidFill>
                <a:prstClr val="white"/>
              </a:solidFill>
            </a:endParaRPr>
          </a:p>
          <a:p>
            <a:pPr lvl="0"/>
            <a:r>
              <a:rPr lang="en-US" dirty="0" smtClean="0"/>
              <a:t>   Phone 1:                                * Text Messaging:</a:t>
            </a:r>
          </a:p>
          <a:p>
            <a:endParaRPr lang="en-US" dirty="0" smtClean="0"/>
          </a:p>
          <a:p>
            <a:r>
              <a:rPr lang="en-US" dirty="0" smtClean="0"/>
              <a:t>   Phone 2:                                * Text Messaging:</a:t>
            </a:r>
          </a:p>
          <a:p>
            <a:pPr lvl="0"/>
            <a:r>
              <a:rPr lang="en-US" dirty="0" smtClean="0"/>
              <a:t> </a:t>
            </a:r>
            <a:r>
              <a:rPr lang="en-US" dirty="0"/>
              <a:t> </a:t>
            </a:r>
            <a:r>
              <a:rPr lang="en-US" dirty="0" smtClean="0"/>
              <a:t>  </a:t>
            </a:r>
            <a:r>
              <a:rPr lang="en-US" sz="1000" dirty="0" smtClean="0"/>
              <a:t>* </a:t>
            </a:r>
            <a:r>
              <a:rPr lang="en-US" sz="1000" dirty="0" smtClean="0">
                <a:solidFill>
                  <a:prstClr val="white"/>
                </a:solidFill>
              </a:rPr>
              <a:t>Please </a:t>
            </a:r>
            <a:r>
              <a:rPr lang="en-US" sz="1000" dirty="0">
                <a:solidFill>
                  <a:prstClr val="white"/>
                </a:solidFill>
              </a:rPr>
              <a:t>select yes or no to opt-in to receive important updates and other </a:t>
            </a:r>
            <a:r>
              <a:rPr lang="en-US" sz="1000" dirty="0" smtClean="0">
                <a:solidFill>
                  <a:prstClr val="white"/>
                </a:solidFill>
              </a:rPr>
              <a:t>TSA PreCheck </a:t>
            </a:r>
            <a:r>
              <a:rPr lang="en-US" sz="1000" dirty="0">
                <a:solidFill>
                  <a:prstClr val="white"/>
                </a:solidFill>
              </a:rPr>
              <a:t>information</a:t>
            </a:r>
          </a:p>
          <a:p>
            <a:pPr lvl="0"/>
            <a:r>
              <a:rPr lang="en-US" sz="1000" dirty="0">
                <a:solidFill>
                  <a:prstClr val="white"/>
                </a:solidFill>
              </a:rPr>
              <a:t>        via text messaging. Text messaging rates may apply</a:t>
            </a:r>
            <a:endParaRPr lang="en-US" dirty="0"/>
          </a:p>
        </p:txBody>
      </p:sp>
      <p:sp>
        <p:nvSpPr>
          <p:cNvPr id="96" name="Rounded Rectangle 95"/>
          <p:cNvSpPr/>
          <p:nvPr/>
        </p:nvSpPr>
        <p:spPr>
          <a:xfrm>
            <a:off x="1614662" y="612996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7" name="Rounded Rectangle 96"/>
          <p:cNvSpPr/>
          <p:nvPr/>
        </p:nvSpPr>
        <p:spPr>
          <a:xfrm>
            <a:off x="2886075" y="2709273"/>
            <a:ext cx="40884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ounded Rectangle 97"/>
          <p:cNvSpPr/>
          <p:nvPr/>
        </p:nvSpPr>
        <p:spPr>
          <a:xfrm>
            <a:off x="2922486" y="3872787"/>
            <a:ext cx="149542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ounded Rectangle 99"/>
          <p:cNvSpPr/>
          <p:nvPr/>
        </p:nvSpPr>
        <p:spPr>
          <a:xfrm>
            <a:off x="2886075" y="3248840"/>
            <a:ext cx="40884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Rounded Rectangle 103"/>
          <p:cNvSpPr/>
          <p:nvPr/>
        </p:nvSpPr>
        <p:spPr>
          <a:xfrm>
            <a:off x="7177319" y="2572502"/>
            <a:ext cx="977860" cy="2241544"/>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105" name="Rounded Rectangle 104"/>
          <p:cNvSpPr/>
          <p:nvPr/>
        </p:nvSpPr>
        <p:spPr>
          <a:xfrm>
            <a:off x="7255634" y="273364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106" name="Rounded Rectangle 105"/>
          <p:cNvSpPr/>
          <p:nvPr/>
        </p:nvSpPr>
        <p:spPr>
          <a:xfrm>
            <a:off x="7711628" y="273364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113" name="Rounded Rectangle 112"/>
          <p:cNvSpPr/>
          <p:nvPr/>
        </p:nvSpPr>
        <p:spPr>
          <a:xfrm>
            <a:off x="2922486" y="4380314"/>
            <a:ext cx="1495425"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4" name="Straight Connector 53"/>
          <p:cNvCxnSpPr>
            <a:endCxn id="56"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6" name="TextBox 55"/>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7" name="TextBox 56"/>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8" name="TextBox 57"/>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9" name="TextBox 5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0" name="TextBox 5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1" name="TextBox 6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2" name="TextBox 6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3" name="TextBox 62"/>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4" name="TextBox 63"/>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5" name="TextBox 64"/>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6" name="TextBox 65"/>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7" name="Oval 66"/>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8" name="Oval 6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9" name="Oval 6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1" y="373937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TextBox 77"/>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81" name="Rounded Rectangle 80"/>
          <p:cNvSpPr/>
          <p:nvPr/>
        </p:nvSpPr>
        <p:spPr>
          <a:xfrm>
            <a:off x="6212297" y="39289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2" name="Rounded Rectangle 81"/>
          <p:cNvSpPr/>
          <p:nvPr/>
        </p:nvSpPr>
        <p:spPr>
          <a:xfrm>
            <a:off x="6668291" y="39289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3" name="Rounded Rectangle 82"/>
          <p:cNvSpPr/>
          <p:nvPr/>
        </p:nvSpPr>
        <p:spPr>
          <a:xfrm>
            <a:off x="6212297" y="446848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6668291" y="446848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9" name="Rounded Rectangle 78"/>
          <p:cNvSpPr/>
          <p:nvPr/>
        </p:nvSpPr>
        <p:spPr>
          <a:xfrm>
            <a:off x="7263004" y="32878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0" name="Rounded Rectangle 79"/>
          <p:cNvSpPr/>
          <p:nvPr/>
        </p:nvSpPr>
        <p:spPr>
          <a:xfrm>
            <a:off x="7718998" y="32878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5" name="Rounded Rectangle 84"/>
          <p:cNvSpPr/>
          <p:nvPr/>
        </p:nvSpPr>
        <p:spPr>
          <a:xfrm>
            <a:off x="7249585" y="3914994"/>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6" name="Rounded Rectangle 85"/>
          <p:cNvSpPr/>
          <p:nvPr/>
        </p:nvSpPr>
        <p:spPr>
          <a:xfrm>
            <a:off x="7705579" y="3914994"/>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7" name="Rounded Rectangle 86"/>
          <p:cNvSpPr/>
          <p:nvPr/>
        </p:nvSpPr>
        <p:spPr>
          <a:xfrm>
            <a:off x="7262489" y="446848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8" name="Rounded Rectangle 87"/>
          <p:cNvSpPr/>
          <p:nvPr/>
        </p:nvSpPr>
        <p:spPr>
          <a:xfrm>
            <a:off x="7718483" y="446848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20148547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Documents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74" name="Picture 73"/>
          <p:cNvPicPr/>
          <p:nvPr/>
        </p:nvPicPr>
        <p:blipFill>
          <a:blip r:embed="rId2"/>
          <a:stretch>
            <a:fillRect/>
          </a:stretch>
        </p:blipFill>
        <p:spPr>
          <a:xfrm>
            <a:off x="3402109" y="3331615"/>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76" name="TextBox 75"/>
          <p:cNvSpPr txBox="1"/>
          <p:nvPr/>
        </p:nvSpPr>
        <p:spPr>
          <a:xfrm>
            <a:off x="2709382" y="900114"/>
            <a:ext cx="4585854" cy="646331"/>
          </a:xfrm>
          <a:prstGeom prst="rect">
            <a:avLst/>
          </a:prstGeom>
          <a:noFill/>
        </p:spPr>
        <p:txBody>
          <a:bodyPr wrap="square" rtlCol="0">
            <a:spAutoFit/>
          </a:bodyPr>
          <a:lstStyle/>
          <a:p>
            <a:pPr algn="ctr"/>
            <a:r>
              <a:rPr lang="en-US" b="1" dirty="0" smtClean="0"/>
              <a:t>Applicant Document Information</a:t>
            </a:r>
            <a:endParaRPr lang="en-US" b="1" dirty="0"/>
          </a:p>
          <a:p>
            <a:endParaRPr lang="en-US" dirty="0"/>
          </a:p>
        </p:txBody>
      </p:sp>
      <p:sp>
        <p:nvSpPr>
          <p:cNvPr id="77" name="Rounded Rectangle 76"/>
          <p:cNvSpPr/>
          <p:nvPr/>
        </p:nvSpPr>
        <p:spPr>
          <a:xfrm>
            <a:off x="1604682" y="1326780"/>
            <a:ext cx="6866965" cy="933789"/>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Your legal name must match your identification documents. Documents may be uploaded during pre-enrollment or during in-person enrollment. However, you must present a government issued ID during in-person enrollment regardless of documents uploaded during pre-enrollment. </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9" name="Rounded Rectangle 78"/>
          <p:cNvSpPr/>
          <p:nvPr/>
        </p:nvSpPr>
        <p:spPr>
          <a:xfrm>
            <a:off x="1614662" y="2486231"/>
            <a:ext cx="6866965" cy="310741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Please select the “Citizenship and Identity Proving Documents” you shall provide for this enrollment. Click this </a:t>
            </a:r>
            <a:r>
              <a:rPr lang="en-US" b="1" u="sng" dirty="0" smtClean="0">
                <a:solidFill>
                  <a:srgbClr val="00B0F0"/>
                </a:solidFill>
              </a:rPr>
              <a:t>link</a:t>
            </a:r>
            <a:r>
              <a:rPr lang="en-US" dirty="0" smtClean="0"/>
              <a:t> for list of acceptable documents with descriptions.</a:t>
            </a:r>
          </a:p>
          <a:p>
            <a:endParaRPr lang="en-US" dirty="0" smtClean="0"/>
          </a:p>
          <a:p>
            <a:r>
              <a:rPr lang="en-US" dirty="0" smtClean="0"/>
              <a:t>* Photo ID:</a:t>
            </a:r>
          </a:p>
          <a:p>
            <a:pPr marL="285750" indent="-285750">
              <a:buFont typeface="Arial" panose="020B0604020202020204" pitchFamily="34" charset="0"/>
              <a:buChar char="•"/>
            </a:pPr>
            <a:endParaRPr lang="en-US" dirty="0"/>
          </a:p>
          <a:p>
            <a:r>
              <a:rPr lang="en-US" dirty="0" smtClean="0"/>
              <a:t>Does this document match your legal name:</a:t>
            </a:r>
          </a:p>
          <a:p>
            <a:r>
              <a:rPr lang="en-US" sz="800" dirty="0" smtClean="0"/>
              <a:t>If you select no you must provide all additional name linking documents below.</a:t>
            </a:r>
          </a:p>
          <a:p>
            <a:endParaRPr lang="en-US" sz="800" dirty="0" smtClean="0"/>
          </a:p>
          <a:p>
            <a:r>
              <a:rPr lang="en-US" dirty="0" smtClean="0"/>
              <a:t>Citizenship/Immigration Document: </a:t>
            </a:r>
            <a:endParaRPr lang="en-US" dirty="0"/>
          </a:p>
          <a:p>
            <a:endParaRPr lang="en-US" dirty="0"/>
          </a:p>
        </p:txBody>
      </p:sp>
      <p:sp>
        <p:nvSpPr>
          <p:cNvPr id="81" name="Rounded Rectangle 80"/>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6" name="Rounded Rectangle 85"/>
          <p:cNvSpPr/>
          <p:nvPr/>
        </p:nvSpPr>
        <p:spPr>
          <a:xfrm>
            <a:off x="2940424" y="3760659"/>
            <a:ext cx="533400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96" name="Rounded Rectangle 95"/>
          <p:cNvSpPr/>
          <p:nvPr/>
        </p:nvSpPr>
        <p:spPr>
          <a:xfrm>
            <a:off x="7354579" y="4174593"/>
            <a:ext cx="977860" cy="56990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101" name="Rounded Rectangle 100"/>
          <p:cNvSpPr/>
          <p:nvPr/>
        </p:nvSpPr>
        <p:spPr>
          <a:xfrm>
            <a:off x="5190565" y="4834630"/>
            <a:ext cx="3083858"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all that apply</a:t>
            </a:r>
            <a:endParaRPr lang="en-US" dirty="0">
              <a:solidFill>
                <a:schemeClr val="tx1"/>
              </a:solidFill>
            </a:endParaRPr>
          </a:p>
        </p:txBody>
      </p:sp>
      <p:sp>
        <p:nvSpPr>
          <p:cNvPr id="102" name="Rounded Rectangle 101"/>
          <p:cNvSpPr/>
          <p:nvPr/>
        </p:nvSpPr>
        <p:spPr>
          <a:xfrm>
            <a:off x="3872758" y="5255018"/>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Upload Documents</a:t>
            </a:r>
          </a:p>
          <a:p>
            <a:pPr algn="ctr"/>
            <a:endParaRPr lang="en-US" dirty="0"/>
          </a:p>
        </p:txBody>
      </p:sp>
      <p:cxnSp>
        <p:nvCxnSpPr>
          <p:cNvPr id="54" name="Straight Connector 53"/>
          <p:cNvCxnSpPr>
            <a:endCxn id="56"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6" name="TextBox 55"/>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7" name="TextBox 56"/>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8" name="TextBox 57"/>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9" name="TextBox 5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0" name="TextBox 5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1" name="TextBox 6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2" name="TextBox 6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3" name="TextBox 62"/>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4" name="TextBox 63"/>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5" name="TextBox 64"/>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6" name="TextBox 65"/>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7" name="Oval 66"/>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8" name="Oval 67"/>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9" name="Oval 68"/>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0" y="4187141"/>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TextBox 83"/>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3" name="Rounded Rectangle 42"/>
          <p:cNvSpPr/>
          <p:nvPr/>
        </p:nvSpPr>
        <p:spPr>
          <a:xfrm>
            <a:off x="7420674" y="4367729"/>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44" name="Rounded Rectangle 43"/>
          <p:cNvSpPr/>
          <p:nvPr/>
        </p:nvSpPr>
        <p:spPr>
          <a:xfrm>
            <a:off x="7876668" y="4367729"/>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3100593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Attestation</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34" name="TextBox 33"/>
          <p:cNvSpPr txBox="1"/>
          <p:nvPr/>
        </p:nvSpPr>
        <p:spPr>
          <a:xfrm>
            <a:off x="2709381" y="1187415"/>
            <a:ext cx="4585854" cy="646331"/>
          </a:xfrm>
          <a:prstGeom prst="rect">
            <a:avLst/>
          </a:prstGeom>
          <a:noFill/>
        </p:spPr>
        <p:txBody>
          <a:bodyPr wrap="square" rtlCol="0">
            <a:spAutoFit/>
          </a:bodyPr>
          <a:lstStyle/>
          <a:p>
            <a:pPr algn="ctr"/>
            <a:r>
              <a:rPr lang="en-US" b="1" dirty="0" smtClean="0"/>
              <a:t>Attestation</a:t>
            </a:r>
            <a:endParaRPr lang="en-US" b="1" dirty="0"/>
          </a:p>
          <a:p>
            <a:endParaRPr lang="en-US" dirty="0"/>
          </a:p>
        </p:txBody>
      </p:sp>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8" name="Rounded Rectangle 57"/>
          <p:cNvSpPr/>
          <p:nvPr/>
        </p:nvSpPr>
        <p:spPr>
          <a:xfrm>
            <a:off x="1272988" y="1571165"/>
            <a:ext cx="7580066" cy="417846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q"/>
            </a:pPr>
            <a:r>
              <a:rPr lang="en-US" sz="1600" b="1" dirty="0" smtClean="0">
                <a:solidFill>
                  <a:schemeClr val="bg1"/>
                </a:solidFill>
                <a:ea typeface="Arial Unicode MS" panose="020B0604020202020204" pitchFamily="34" charset="-128"/>
                <a:cs typeface="Arial Unicode MS" panose="020B0604020202020204" pitchFamily="34" charset="-128"/>
              </a:rPr>
              <a:t>I </a:t>
            </a:r>
            <a:r>
              <a:rPr lang="en-US" sz="1600" b="1" dirty="0">
                <a:solidFill>
                  <a:schemeClr val="bg1"/>
                </a:solidFill>
                <a:ea typeface="Arial Unicode MS" panose="020B0604020202020204" pitchFamily="34" charset="-128"/>
                <a:cs typeface="Arial Unicode MS" panose="020B0604020202020204" pitchFamily="34" charset="-128"/>
              </a:rPr>
              <a:t>understand my continuing obligation to notify TSA within 24 hours if I am convicted or found not guilty by reason of insanity of any disqualifying crime, or adjudicated as a mental defective or committed to a mental institution, while I am enrolled in the TSA </a:t>
            </a:r>
            <a:r>
              <a:rPr lang="en-US" sz="1600" b="1" dirty="0" smtClean="0">
                <a:solidFill>
                  <a:schemeClr val="bg1"/>
                </a:solidFill>
                <a:ea typeface="Arial Unicode MS" panose="020B0604020202020204" pitchFamily="34" charset="-128"/>
                <a:cs typeface="Arial Unicode MS" panose="020B0604020202020204" pitchFamily="34" charset="-128"/>
              </a:rPr>
              <a:t>PreCheck </a:t>
            </a:r>
            <a:r>
              <a:rPr lang="en-US" sz="1600" b="1" dirty="0">
                <a:solidFill>
                  <a:schemeClr val="bg1"/>
                </a:solidFill>
                <a:ea typeface="Arial Unicode MS" panose="020B0604020202020204" pitchFamily="34" charset="-128"/>
                <a:cs typeface="Arial Unicode MS" panose="020B0604020202020204" pitchFamily="34" charset="-128"/>
              </a:rPr>
              <a:t>Application Program.  </a:t>
            </a:r>
          </a:p>
          <a:p>
            <a:r>
              <a:rPr lang="en-US" sz="1600" b="1" dirty="0">
                <a:ea typeface="Arial Unicode MS" panose="020B0604020202020204" pitchFamily="34" charset="-128"/>
                <a:cs typeface="Arial Unicode MS" panose="020B0604020202020204" pitchFamily="34" charset="-128"/>
              </a:rPr>
              <a:t> </a:t>
            </a:r>
          </a:p>
          <a:p>
            <a:pPr marL="285750" indent="-285750">
              <a:buFont typeface="Wingdings" panose="05000000000000000000" pitchFamily="2" charset="2"/>
              <a:buChar char="q"/>
            </a:pPr>
            <a:r>
              <a:rPr lang="en-US" sz="1600" b="1" dirty="0">
                <a:solidFill>
                  <a:schemeClr val="bg1"/>
                </a:solidFill>
                <a:ea typeface="Arial Unicode MS" panose="020B0604020202020204" pitchFamily="34" charset="-128"/>
                <a:cs typeface="Arial Unicode MS" panose="020B0604020202020204" pitchFamily="34" charset="-128"/>
              </a:rPr>
              <a:t>The Information I provided on this application is true, complete, and correct to the best of my knowledge and belief and is provided in good faith.  I understand that a knowing and willful false statement, or an omission of a material fact can be punished by fine or imprisonment or both (see section 1001 of Title 18 United States Code), and may be grounds for denial of my application for the TSA </a:t>
            </a:r>
            <a:r>
              <a:rPr lang="en-US" sz="1600" b="1" dirty="0" smtClean="0">
                <a:solidFill>
                  <a:schemeClr val="bg1"/>
                </a:solidFill>
                <a:ea typeface="Arial Unicode MS" panose="020B0604020202020204" pitchFamily="34" charset="-128"/>
                <a:cs typeface="Arial Unicode MS" panose="020B0604020202020204" pitchFamily="34" charset="-128"/>
              </a:rPr>
              <a:t>PreCheck </a:t>
            </a:r>
            <a:r>
              <a:rPr lang="en-US" sz="1600" b="1" dirty="0">
                <a:solidFill>
                  <a:schemeClr val="bg1"/>
                </a:solidFill>
                <a:ea typeface="Arial Unicode MS" panose="020B0604020202020204" pitchFamily="34" charset="-128"/>
                <a:cs typeface="Arial Unicode MS" panose="020B0604020202020204" pitchFamily="34" charset="-128"/>
              </a:rPr>
              <a:t>Application Program by TSA</a:t>
            </a:r>
            <a:r>
              <a:rPr lang="en-US" sz="1600" b="1" dirty="0" smtClean="0">
                <a:solidFill>
                  <a:schemeClr val="bg1"/>
                </a:solidFill>
                <a:ea typeface="Arial Unicode MS" panose="020B0604020202020204" pitchFamily="34" charset="-128"/>
                <a:cs typeface="Arial Unicode MS" panose="020B0604020202020204" pitchFamily="34" charset="-128"/>
              </a:rPr>
              <a:t>.</a:t>
            </a:r>
          </a:p>
          <a:p>
            <a:endParaRPr lang="en-US" sz="1600" b="1" dirty="0"/>
          </a:p>
          <a:p>
            <a:endParaRPr lang="en-US" dirty="0"/>
          </a:p>
        </p:txBody>
      </p:sp>
      <p:sp>
        <p:nvSpPr>
          <p:cNvPr id="69" name="Rounded Rectangle 68"/>
          <p:cNvSpPr/>
          <p:nvPr/>
        </p:nvSpPr>
        <p:spPr>
          <a:xfrm>
            <a:off x="1587770" y="5155356"/>
            <a:ext cx="6866965" cy="384831"/>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000" b="1" dirty="0" smtClean="0">
                <a:latin typeface="Arial Unicode MS" panose="020B0604020202020204" pitchFamily="34" charset="-128"/>
                <a:ea typeface="Arial Unicode MS" panose="020B0604020202020204" pitchFamily="34" charset="-128"/>
                <a:cs typeface="Arial Unicode MS" panose="020B0604020202020204" pitchFamily="34" charset="-128"/>
              </a:rPr>
              <a:t>Please check each block above acknowledging you have read the statements and agree to all terms and conditions of the TSA PreCheck</a:t>
            </a:r>
            <a:r>
              <a:rPr lang="en-US" sz="1000" b="1"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000" b="1" dirty="0" smtClean="0">
                <a:latin typeface="Arial Unicode MS" panose="020B0604020202020204" pitchFamily="34" charset="-128"/>
                <a:ea typeface="Arial Unicode MS" panose="020B0604020202020204" pitchFamily="34" charset="-128"/>
                <a:cs typeface="Arial Unicode MS" panose="020B0604020202020204" pitchFamily="34" charset="-128"/>
              </a:rPr>
              <a:t>Application Program</a:t>
            </a:r>
            <a:endParaRPr lang="en-US" sz="10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59" name="Straight Connector 58"/>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2" name="TextBox 6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3" name="TextBox 6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4" name="TextBox 6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5" name="TextBox 6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6" name="TextBox 6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7" name="TextBox 6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8" name="TextBox 6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70" name="TextBox 69"/>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71" name="TextBox 70"/>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2" name="TextBox 71"/>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3" name="Oval 72"/>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43232" y="4610592"/>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TextBox 83"/>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3152299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Biometric Collections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cxnSp>
        <p:nvCxnSpPr>
          <p:cNvPr id="29" name="Straight Connector 28"/>
          <p:cNvCxnSpPr>
            <a:endCxn id="3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1" name="TextBox 3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2" name="TextBox 3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3" name="TextBox 3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34" name="TextBox 3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35" name="TextBox 3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36" name="TextBox 3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37" name="TextBox 3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38" name="TextBox 3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39" name="TextBox 3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0" name="TextBox 3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1" name="TextBox 4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42" name="Oval 4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3" name="Oval 42"/>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4" name="Oval 43"/>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5" name="Oval 44"/>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6" name="Oval 45"/>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7" name="Oval 46"/>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8" name="Oval 47"/>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9" name="Oval 48"/>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0" name="Oval 49"/>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1" name="Oval 50"/>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2" name="Oval 51"/>
          <p:cNvSpPr/>
          <p:nvPr/>
        </p:nvSpPr>
        <p:spPr>
          <a:xfrm>
            <a:off x="130191" y="5030288"/>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3" name="TextBox 52"/>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56" name="TextBox 55"/>
          <p:cNvSpPr txBox="1"/>
          <p:nvPr/>
        </p:nvSpPr>
        <p:spPr>
          <a:xfrm>
            <a:off x="2709382" y="900114"/>
            <a:ext cx="4585854" cy="646331"/>
          </a:xfrm>
          <a:prstGeom prst="rect">
            <a:avLst/>
          </a:prstGeom>
          <a:noFill/>
        </p:spPr>
        <p:txBody>
          <a:bodyPr wrap="square" rtlCol="0">
            <a:spAutoFit/>
          </a:bodyPr>
          <a:lstStyle/>
          <a:p>
            <a:pPr algn="ctr"/>
            <a:r>
              <a:rPr lang="en-US" b="1" dirty="0" smtClean="0"/>
              <a:t>Applicant Biometric Collections</a:t>
            </a:r>
            <a:endParaRPr lang="en-US" b="1" dirty="0"/>
          </a:p>
          <a:p>
            <a:endParaRPr lang="en-US" dirty="0"/>
          </a:p>
        </p:txBody>
      </p:sp>
      <p:sp>
        <p:nvSpPr>
          <p:cNvPr id="58" name="Rounded Rectangle 57"/>
          <p:cNvSpPr/>
          <p:nvPr/>
        </p:nvSpPr>
        <p:spPr>
          <a:xfrm>
            <a:off x="1614662" y="2602786"/>
            <a:ext cx="6866965" cy="3376353"/>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t>                                            Fingerprint </a:t>
            </a:r>
            <a:r>
              <a:rPr lang="en-US" b="1" dirty="0"/>
              <a:t>S</a:t>
            </a:r>
            <a:r>
              <a:rPr lang="en-US" b="1" dirty="0" smtClean="0"/>
              <a:t>cans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67" name="Rounded Rectangle 66"/>
          <p:cNvSpPr/>
          <p:nvPr/>
        </p:nvSpPr>
        <p:spPr>
          <a:xfrm>
            <a:off x="2299448" y="5622830"/>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Left Hand</a:t>
            </a:r>
          </a:p>
          <a:p>
            <a:pPr algn="ctr"/>
            <a:endParaRPr lang="en-US" dirty="0"/>
          </a:p>
        </p:txBody>
      </p:sp>
      <p:sp>
        <p:nvSpPr>
          <p:cNvPr id="68" name="Rounded Rectangle 67"/>
          <p:cNvSpPr/>
          <p:nvPr/>
        </p:nvSpPr>
        <p:spPr>
          <a:xfrm>
            <a:off x="5499857" y="5630205"/>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Right Hand</a:t>
            </a:r>
            <a:endParaRPr lang="en-US" b="1" dirty="0" smtClean="0">
              <a:solidFill>
                <a:srgbClr val="FF0000"/>
              </a:solidFill>
            </a:endParaRPr>
          </a:p>
          <a:p>
            <a:pPr algn="ctr"/>
            <a:endParaRPr lang="en-US" dirty="0"/>
          </a:p>
        </p:txBody>
      </p:sp>
      <p:pic>
        <p:nvPicPr>
          <p:cNvPr id="3" name="Picture 2"/>
          <p:cNvPicPr>
            <a:picLocks noChangeAspect="1"/>
          </p:cNvPicPr>
          <p:nvPr/>
        </p:nvPicPr>
        <p:blipFill>
          <a:blip r:embed="rId2"/>
          <a:stretch>
            <a:fillRect/>
          </a:stretch>
        </p:blipFill>
        <p:spPr>
          <a:xfrm>
            <a:off x="6114111" y="3000325"/>
            <a:ext cx="1952625" cy="2381250"/>
          </a:xfrm>
          <a:prstGeom prst="ellipse">
            <a:avLst/>
          </a:prstGeom>
          <a:ln>
            <a:noFill/>
          </a:ln>
          <a:effectLst>
            <a:softEdge rad="112500"/>
          </a:effectLst>
        </p:spPr>
      </p:pic>
      <p:pic>
        <p:nvPicPr>
          <p:cNvPr id="4" name="Picture 3"/>
          <p:cNvPicPr>
            <a:picLocks noChangeAspect="1"/>
          </p:cNvPicPr>
          <p:nvPr/>
        </p:nvPicPr>
        <p:blipFill>
          <a:blip r:embed="rId3"/>
          <a:stretch>
            <a:fillRect/>
          </a:stretch>
        </p:blipFill>
        <p:spPr>
          <a:xfrm>
            <a:off x="2129118" y="2983018"/>
            <a:ext cx="1761564" cy="2424625"/>
          </a:xfrm>
          <a:prstGeom prst="ellipse">
            <a:avLst/>
          </a:prstGeom>
          <a:ln>
            <a:noFill/>
          </a:ln>
          <a:effectLst>
            <a:softEdge rad="112500"/>
          </a:effectLst>
        </p:spPr>
      </p:pic>
      <p:pic>
        <p:nvPicPr>
          <p:cNvPr id="6" name="Picture 5"/>
          <p:cNvPicPr>
            <a:picLocks noChangeAspect="1"/>
          </p:cNvPicPr>
          <p:nvPr/>
        </p:nvPicPr>
        <p:blipFill>
          <a:blip r:embed="rId4"/>
          <a:stretch>
            <a:fillRect/>
          </a:stretch>
        </p:blipFill>
        <p:spPr>
          <a:xfrm>
            <a:off x="3628464" y="3363973"/>
            <a:ext cx="2819400" cy="2257425"/>
          </a:xfrm>
          <a:prstGeom prst="ellipse">
            <a:avLst/>
          </a:prstGeom>
          <a:ln>
            <a:noFill/>
          </a:ln>
          <a:effectLst>
            <a:softEdge rad="112500"/>
          </a:effectLst>
        </p:spPr>
      </p:pic>
      <p:sp>
        <p:nvSpPr>
          <p:cNvPr id="54" name="Rounded Rectangle 53"/>
          <p:cNvSpPr/>
          <p:nvPr/>
        </p:nvSpPr>
        <p:spPr>
          <a:xfrm>
            <a:off x="1604682" y="1326780"/>
            <a:ext cx="6866965" cy="933789"/>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For the in-person fingerprint collection, TSA has procedures to accommodate individuals who are partial or full amputees or who may be unable to provide ten fingerprints.</a:t>
            </a:r>
          </a:p>
        </p:txBody>
      </p:sp>
    </p:spTree>
    <p:extLst>
      <p:ext uri="{BB962C8B-B14F-4D97-AF65-F5344CB8AC3E}">
        <p14:creationId xmlns:p14="http://schemas.microsoft.com/office/powerpoint/2010/main" val="918032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Biometric Collections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cxnSp>
        <p:nvCxnSpPr>
          <p:cNvPr id="29" name="Straight Connector 28"/>
          <p:cNvCxnSpPr>
            <a:endCxn id="3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31" name="TextBox 3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32" name="TextBox 3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33" name="TextBox 3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34" name="TextBox 3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35" name="TextBox 3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36" name="TextBox 3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37" name="TextBox 3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38" name="TextBox 3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39" name="TextBox 3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40" name="TextBox 39"/>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41" name="TextBox 40"/>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42" name="Oval 4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3" name="Oval 42"/>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4" name="Oval 43"/>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5" name="Oval 44"/>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6" name="Oval 45"/>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7" name="Oval 46"/>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8" name="Oval 47"/>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49" name="Oval 48"/>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0" name="Oval 49"/>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1" name="Oval 50"/>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2" name="Oval 51"/>
          <p:cNvSpPr/>
          <p:nvPr/>
        </p:nvSpPr>
        <p:spPr>
          <a:xfrm>
            <a:off x="130191" y="5030288"/>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53" name="TextBox 52"/>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56" name="TextBox 55"/>
          <p:cNvSpPr txBox="1"/>
          <p:nvPr/>
        </p:nvSpPr>
        <p:spPr>
          <a:xfrm>
            <a:off x="2709382" y="900114"/>
            <a:ext cx="4585854" cy="646331"/>
          </a:xfrm>
          <a:prstGeom prst="rect">
            <a:avLst/>
          </a:prstGeom>
          <a:noFill/>
        </p:spPr>
        <p:txBody>
          <a:bodyPr wrap="square" rtlCol="0">
            <a:spAutoFit/>
          </a:bodyPr>
          <a:lstStyle/>
          <a:p>
            <a:pPr algn="ctr"/>
            <a:r>
              <a:rPr lang="en-US" b="1" dirty="0" smtClean="0"/>
              <a:t>Applicant Biometric Collections</a:t>
            </a:r>
            <a:endParaRPr lang="en-US" b="1" dirty="0"/>
          </a:p>
          <a:p>
            <a:endParaRPr lang="en-US" dirty="0"/>
          </a:p>
        </p:txBody>
      </p:sp>
      <p:sp>
        <p:nvSpPr>
          <p:cNvPr id="58" name="Rounded Rectangle 57"/>
          <p:cNvSpPr/>
          <p:nvPr/>
        </p:nvSpPr>
        <p:spPr>
          <a:xfrm>
            <a:off x="1614662" y="1957309"/>
            <a:ext cx="6866965" cy="398954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67" name="Rounded Rectangle 66"/>
          <p:cNvSpPr/>
          <p:nvPr/>
        </p:nvSpPr>
        <p:spPr>
          <a:xfrm>
            <a:off x="3733801" y="5396016"/>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Facial Image</a:t>
            </a:r>
          </a:p>
          <a:p>
            <a:pPr algn="ctr"/>
            <a:endParaRPr lang="en-US" dirty="0"/>
          </a:p>
        </p:txBody>
      </p:sp>
      <p:pic>
        <p:nvPicPr>
          <p:cNvPr id="3" name="Picture 2"/>
          <p:cNvPicPr>
            <a:picLocks noChangeAspect="1"/>
          </p:cNvPicPr>
          <p:nvPr/>
        </p:nvPicPr>
        <p:blipFill>
          <a:blip r:embed="rId2"/>
          <a:stretch>
            <a:fillRect/>
          </a:stretch>
        </p:blipFill>
        <p:spPr>
          <a:xfrm>
            <a:off x="3632393" y="1917188"/>
            <a:ext cx="2575669" cy="3416474"/>
          </a:xfrm>
          <a:prstGeom prst="ellipse">
            <a:avLst/>
          </a:prstGeom>
          <a:ln>
            <a:noFill/>
          </a:ln>
          <a:effectLst>
            <a:softEdge rad="112500"/>
          </a:effectLst>
        </p:spPr>
      </p:pic>
    </p:spTree>
    <p:extLst>
      <p:ext uri="{BB962C8B-B14F-4D97-AF65-F5344CB8AC3E}">
        <p14:creationId xmlns:p14="http://schemas.microsoft.com/office/powerpoint/2010/main" val="15147508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Enrollment and Renewal Tree</a:t>
            </a:r>
            <a:endParaRPr lang="en-US" sz="2800" b="1" dirty="0" smtClean="0">
              <a:solidFill>
                <a:srgbClr val="FFFFFF"/>
              </a:solidFill>
            </a:endParaRPr>
          </a:p>
        </p:txBody>
      </p:sp>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TextBox 6"/>
          <p:cNvSpPr txBox="1"/>
          <p:nvPr/>
        </p:nvSpPr>
        <p:spPr>
          <a:xfrm>
            <a:off x="251012" y="783996"/>
            <a:ext cx="8776447" cy="800219"/>
          </a:xfrm>
          <a:prstGeom prst="rect">
            <a:avLst/>
          </a:prstGeom>
          <a:noFill/>
        </p:spPr>
        <p:txBody>
          <a:bodyPr wrap="square" rtlCol="0">
            <a:spAutoFit/>
          </a:bodyPr>
          <a:lstStyle/>
          <a:p>
            <a:pPr algn="ctr"/>
            <a:r>
              <a:rPr lang="en-US" b="1" dirty="0"/>
              <a:t>TSA </a:t>
            </a:r>
            <a:r>
              <a:rPr lang="en-US" b="1" dirty="0" smtClean="0"/>
              <a:t>PreCheck</a:t>
            </a:r>
            <a:r>
              <a:rPr lang="en-US" b="1" baseline="30000" dirty="0" smtClean="0"/>
              <a:t> </a:t>
            </a:r>
            <a:r>
              <a:rPr lang="en-US" b="1" dirty="0" smtClean="0"/>
              <a:t>Enrollment and Renewal Tree</a:t>
            </a:r>
          </a:p>
          <a:p>
            <a:pPr algn="ctr"/>
            <a:r>
              <a:rPr lang="en-US" sz="1000" b="1" dirty="0" smtClean="0"/>
              <a:t>Please select whether you want to enroll in the TSA PreCheck Application Program or renew in the TSA PreCheck Application Program</a:t>
            </a:r>
            <a:endParaRPr lang="en-US" sz="1000" b="1" dirty="0"/>
          </a:p>
          <a:p>
            <a:endParaRPr lang="en-US" dirty="0"/>
          </a:p>
        </p:txBody>
      </p:sp>
      <p:sp>
        <p:nvSpPr>
          <p:cNvPr id="9" name="Rounded Rectangle 8"/>
          <p:cNvSpPr/>
          <p:nvPr/>
        </p:nvSpPr>
        <p:spPr>
          <a:xfrm>
            <a:off x="318655" y="1667347"/>
            <a:ext cx="4216232" cy="477134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en-US" sz="1200" b="1" dirty="0" smtClean="0">
                <a:solidFill>
                  <a:schemeClr val="tx1"/>
                </a:solidFill>
              </a:rPr>
              <a:t>Notice of Eligibility</a:t>
            </a:r>
          </a:p>
          <a:p>
            <a:pPr lvl="3"/>
            <a:endParaRPr lang="en-US" sz="1200" b="1" dirty="0" smtClean="0">
              <a:solidFill>
                <a:schemeClr val="tx1"/>
              </a:solidFill>
            </a:endParaRPr>
          </a:p>
          <a:p>
            <a:pPr lvl="3"/>
            <a:r>
              <a:rPr lang="en-US" sz="1200" b="1" dirty="0" smtClean="0">
                <a:solidFill>
                  <a:schemeClr val="tx1"/>
                </a:solidFill>
              </a:rPr>
              <a:t>Biographic Information</a:t>
            </a:r>
          </a:p>
          <a:p>
            <a:pPr lvl="3"/>
            <a:endParaRPr lang="en-US" sz="1200" b="1" dirty="0" smtClean="0">
              <a:solidFill>
                <a:schemeClr val="tx1"/>
              </a:solidFill>
            </a:endParaRPr>
          </a:p>
          <a:p>
            <a:pPr lvl="3"/>
            <a:r>
              <a:rPr lang="en-US" sz="1200" b="1" dirty="0" smtClean="0">
                <a:solidFill>
                  <a:schemeClr val="tx1"/>
                </a:solidFill>
              </a:rPr>
              <a:t>Citizenship</a:t>
            </a:r>
          </a:p>
          <a:p>
            <a:pPr lvl="3"/>
            <a:endParaRPr lang="en-US" sz="1200" b="1" dirty="0" smtClean="0">
              <a:solidFill>
                <a:schemeClr val="tx1"/>
              </a:solidFill>
            </a:endParaRPr>
          </a:p>
          <a:p>
            <a:pPr lvl="3"/>
            <a:r>
              <a:rPr lang="en-US" sz="1200" b="1" dirty="0" smtClean="0">
                <a:solidFill>
                  <a:schemeClr val="tx1"/>
                </a:solidFill>
              </a:rPr>
              <a:t>Attributes</a:t>
            </a:r>
          </a:p>
          <a:p>
            <a:pPr lvl="3"/>
            <a:endParaRPr lang="en-US" sz="1200" b="1" dirty="0" smtClean="0">
              <a:solidFill>
                <a:schemeClr val="tx1"/>
              </a:solidFill>
            </a:endParaRPr>
          </a:p>
          <a:p>
            <a:pPr lvl="3"/>
            <a:r>
              <a:rPr lang="en-US" sz="1200" b="1" dirty="0" smtClean="0">
                <a:solidFill>
                  <a:schemeClr val="tx1"/>
                </a:solidFill>
              </a:rPr>
              <a:t>Address Information</a:t>
            </a:r>
          </a:p>
          <a:p>
            <a:pPr lvl="3"/>
            <a:endParaRPr lang="en-US" sz="1200" b="1" dirty="0" smtClean="0">
              <a:solidFill>
                <a:schemeClr val="tx1"/>
              </a:solidFill>
            </a:endParaRPr>
          </a:p>
          <a:p>
            <a:pPr lvl="3"/>
            <a:r>
              <a:rPr lang="en-US" sz="1200" b="1" dirty="0" smtClean="0">
                <a:solidFill>
                  <a:schemeClr val="tx1"/>
                </a:solidFill>
              </a:rPr>
              <a:t>Contact Information</a:t>
            </a:r>
          </a:p>
          <a:p>
            <a:pPr lvl="3"/>
            <a:endParaRPr lang="en-US" sz="1200" b="1" dirty="0" smtClean="0">
              <a:solidFill>
                <a:schemeClr val="tx1"/>
              </a:solidFill>
            </a:endParaRPr>
          </a:p>
          <a:p>
            <a:pPr lvl="3"/>
            <a:r>
              <a:rPr lang="en-US" sz="1200" b="1" dirty="0" smtClean="0">
                <a:solidFill>
                  <a:schemeClr val="tx1"/>
                </a:solidFill>
              </a:rPr>
              <a:t>Documents</a:t>
            </a:r>
          </a:p>
          <a:p>
            <a:pPr lvl="3"/>
            <a:endParaRPr lang="en-US" sz="1200" b="1" dirty="0" smtClean="0">
              <a:solidFill>
                <a:schemeClr val="tx1"/>
              </a:solidFill>
            </a:endParaRPr>
          </a:p>
          <a:p>
            <a:pPr lvl="3"/>
            <a:r>
              <a:rPr lang="en-US" sz="1200" b="1" dirty="0" smtClean="0">
                <a:solidFill>
                  <a:schemeClr val="tx1"/>
                </a:solidFill>
              </a:rPr>
              <a:t>Attestation</a:t>
            </a:r>
          </a:p>
          <a:p>
            <a:pPr lvl="3"/>
            <a:endParaRPr lang="en-US" sz="1200" b="1" dirty="0" smtClean="0">
              <a:solidFill>
                <a:schemeClr val="tx1"/>
              </a:solidFill>
            </a:endParaRPr>
          </a:p>
          <a:p>
            <a:pPr lvl="3"/>
            <a:r>
              <a:rPr lang="en-US" sz="1200" b="1" dirty="0" smtClean="0">
                <a:solidFill>
                  <a:schemeClr val="tx1"/>
                </a:solidFill>
              </a:rPr>
              <a:t>Biometrics*</a:t>
            </a:r>
          </a:p>
          <a:p>
            <a:pPr lvl="3"/>
            <a:endParaRPr lang="en-US" sz="1200" b="1" dirty="0" smtClean="0">
              <a:solidFill>
                <a:schemeClr val="tx1"/>
              </a:solidFill>
            </a:endParaRPr>
          </a:p>
          <a:p>
            <a:pPr lvl="3"/>
            <a:r>
              <a:rPr lang="en-US" sz="1200" b="1" dirty="0" smtClean="0">
                <a:solidFill>
                  <a:schemeClr val="tx1"/>
                </a:solidFill>
              </a:rPr>
              <a:t>Payment</a:t>
            </a:r>
          </a:p>
          <a:p>
            <a:pPr lvl="3"/>
            <a:endParaRPr lang="en-US" sz="1200" b="1" dirty="0" smtClean="0">
              <a:solidFill>
                <a:schemeClr val="tx1"/>
              </a:solidFill>
            </a:endParaRPr>
          </a:p>
          <a:p>
            <a:pPr lvl="3"/>
            <a:r>
              <a:rPr lang="en-US" sz="1200" b="1" dirty="0" smtClean="0">
                <a:solidFill>
                  <a:schemeClr val="tx1"/>
                </a:solidFill>
              </a:rPr>
              <a:t>Post Enrollment Survey*</a:t>
            </a:r>
          </a:p>
          <a:p>
            <a:pPr lvl="3"/>
            <a:endParaRPr lang="en-US" sz="1200" b="1" dirty="0">
              <a:solidFill>
                <a:schemeClr val="tx1"/>
              </a:solidFill>
            </a:endParaRPr>
          </a:p>
          <a:p>
            <a:pPr lvl="3"/>
            <a:endParaRPr lang="en-US" sz="1200" b="1" dirty="0">
              <a:solidFill>
                <a:schemeClr val="tx1"/>
              </a:solidFill>
            </a:endParaRPr>
          </a:p>
        </p:txBody>
      </p:sp>
      <p:sp>
        <p:nvSpPr>
          <p:cNvPr id="17" name="Rounded Rectangle 16"/>
          <p:cNvSpPr/>
          <p:nvPr/>
        </p:nvSpPr>
        <p:spPr>
          <a:xfrm>
            <a:off x="4662781" y="1658063"/>
            <a:ext cx="4275029" cy="478062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3"/>
            <a:r>
              <a:rPr lang="en-US" sz="1200" b="1" dirty="0" smtClean="0">
                <a:solidFill>
                  <a:schemeClr val="tx1"/>
                </a:solidFill>
              </a:rPr>
              <a:t>Known Traveler Number Query</a:t>
            </a:r>
          </a:p>
          <a:p>
            <a:pPr lvl="3"/>
            <a:endParaRPr lang="en-US" sz="1200" b="1" dirty="0" smtClean="0">
              <a:solidFill>
                <a:schemeClr val="tx1"/>
              </a:solidFill>
            </a:endParaRPr>
          </a:p>
          <a:p>
            <a:pPr lvl="3"/>
            <a:r>
              <a:rPr lang="en-US" sz="1200" b="1" dirty="0" smtClean="0">
                <a:solidFill>
                  <a:schemeClr val="tx1"/>
                </a:solidFill>
              </a:rPr>
              <a:t>Notice </a:t>
            </a:r>
            <a:r>
              <a:rPr lang="en-US" sz="1200" b="1" dirty="0">
                <a:solidFill>
                  <a:schemeClr val="tx1"/>
                </a:solidFill>
              </a:rPr>
              <a:t>of Eligibility</a:t>
            </a:r>
          </a:p>
          <a:p>
            <a:pPr lvl="3"/>
            <a:endParaRPr lang="en-US" sz="1200" b="1" dirty="0">
              <a:solidFill>
                <a:schemeClr val="tx1"/>
              </a:solidFill>
            </a:endParaRPr>
          </a:p>
          <a:p>
            <a:pPr lvl="3"/>
            <a:r>
              <a:rPr lang="en-US" sz="1200" b="1" dirty="0" smtClean="0">
                <a:solidFill>
                  <a:schemeClr val="tx1"/>
                </a:solidFill>
              </a:rPr>
              <a:t>Address Information Updates</a:t>
            </a:r>
            <a:endParaRPr lang="en-US" sz="1200" b="1" dirty="0">
              <a:solidFill>
                <a:schemeClr val="tx1"/>
              </a:solidFill>
            </a:endParaRPr>
          </a:p>
          <a:p>
            <a:pPr lvl="3"/>
            <a:endParaRPr lang="en-US" sz="1200" b="1" dirty="0">
              <a:solidFill>
                <a:schemeClr val="tx1"/>
              </a:solidFill>
            </a:endParaRPr>
          </a:p>
          <a:p>
            <a:pPr lvl="3"/>
            <a:r>
              <a:rPr lang="en-US" sz="1200" b="1" dirty="0">
                <a:solidFill>
                  <a:schemeClr val="tx1"/>
                </a:solidFill>
              </a:rPr>
              <a:t>Contact </a:t>
            </a:r>
            <a:r>
              <a:rPr lang="en-US" sz="1200" b="1" dirty="0" smtClean="0">
                <a:solidFill>
                  <a:schemeClr val="tx1"/>
                </a:solidFill>
              </a:rPr>
              <a:t>Information Updates</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Documents Updates</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Attestation</a:t>
            </a:r>
            <a:endParaRPr lang="en-US" sz="1200" b="1" dirty="0">
              <a:solidFill>
                <a:schemeClr val="tx1"/>
              </a:solidFill>
            </a:endParaRPr>
          </a:p>
          <a:p>
            <a:pPr lvl="3"/>
            <a:endParaRPr lang="en-US" sz="1200" b="1" dirty="0">
              <a:solidFill>
                <a:schemeClr val="tx1"/>
              </a:solidFill>
            </a:endParaRPr>
          </a:p>
          <a:p>
            <a:pPr lvl="3"/>
            <a:r>
              <a:rPr lang="en-US" sz="1200" b="1" dirty="0" smtClean="0">
                <a:solidFill>
                  <a:schemeClr val="tx1"/>
                </a:solidFill>
              </a:rPr>
              <a:t>Payment</a:t>
            </a:r>
            <a:endParaRPr lang="en-US" sz="1200" b="1" dirty="0">
              <a:solidFill>
                <a:schemeClr val="tx1"/>
              </a:solidFill>
            </a:endParaRPr>
          </a:p>
          <a:p>
            <a:pPr lvl="3"/>
            <a:endParaRPr lang="en-US" sz="1200" b="1" dirty="0">
              <a:solidFill>
                <a:schemeClr val="tx1"/>
              </a:solidFill>
            </a:endParaRPr>
          </a:p>
          <a:p>
            <a:pPr lvl="3"/>
            <a:r>
              <a:rPr lang="en-US" sz="1200" b="1" dirty="0">
                <a:solidFill>
                  <a:schemeClr val="tx1"/>
                </a:solidFill>
              </a:rPr>
              <a:t>Post </a:t>
            </a:r>
            <a:r>
              <a:rPr lang="en-US" sz="1200" b="1" dirty="0" smtClean="0">
                <a:solidFill>
                  <a:schemeClr val="tx1"/>
                </a:solidFill>
              </a:rPr>
              <a:t>Renewal Survey</a:t>
            </a: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smtClean="0">
              <a:solidFill>
                <a:schemeClr val="tx1"/>
              </a:solidFill>
            </a:endParaRPr>
          </a:p>
          <a:p>
            <a:pPr lvl="3"/>
            <a:endParaRPr lang="en-US" sz="1200" b="1" dirty="0">
              <a:solidFill>
                <a:schemeClr val="tx1"/>
              </a:solidFill>
            </a:endParaRPr>
          </a:p>
          <a:p>
            <a:pPr lvl="3"/>
            <a:endParaRPr lang="en-US" sz="1200" b="1" dirty="0">
              <a:solidFill>
                <a:schemeClr val="tx1"/>
              </a:solidFill>
            </a:endParaRPr>
          </a:p>
        </p:txBody>
      </p:sp>
      <p:sp>
        <p:nvSpPr>
          <p:cNvPr id="19" name="Rounded Rectangle 18"/>
          <p:cNvSpPr/>
          <p:nvPr/>
        </p:nvSpPr>
        <p:spPr>
          <a:xfrm>
            <a:off x="1480886" y="1330243"/>
            <a:ext cx="1867655"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New Enrollment</a:t>
            </a:r>
          </a:p>
          <a:p>
            <a:pPr algn="ctr"/>
            <a:endParaRPr lang="en-US" dirty="0"/>
          </a:p>
        </p:txBody>
      </p:sp>
      <p:sp>
        <p:nvSpPr>
          <p:cNvPr id="21" name="Rounded Rectangle 20"/>
          <p:cNvSpPr/>
          <p:nvPr/>
        </p:nvSpPr>
        <p:spPr>
          <a:xfrm>
            <a:off x="6006336" y="1330243"/>
            <a:ext cx="141317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Renewal</a:t>
            </a:r>
          </a:p>
          <a:p>
            <a:pPr algn="ctr"/>
            <a:endParaRPr lang="en-US" dirty="0"/>
          </a:p>
        </p:txBody>
      </p:sp>
      <p:cxnSp>
        <p:nvCxnSpPr>
          <p:cNvPr id="63" name="Straight Connector 62"/>
          <p:cNvCxnSpPr/>
          <p:nvPr/>
        </p:nvCxnSpPr>
        <p:spPr>
          <a:xfrm flipH="1">
            <a:off x="1676400" y="2026025"/>
            <a:ext cx="17932" cy="3684494"/>
          </a:xfrm>
          <a:prstGeom prst="line">
            <a:avLst/>
          </a:prstGeom>
          <a:ln w="19050" cap="flat" cmpd="sng" algn="ctr">
            <a:solidFill>
              <a:schemeClr val="dk1"/>
            </a:solidFill>
            <a:prstDash val="dash"/>
            <a:round/>
            <a:headEnd type="oval" w="lg" len="lg"/>
            <a:tailEnd type="oval" w="lg" len="lg"/>
          </a:ln>
        </p:spPr>
        <p:style>
          <a:lnRef idx="0">
            <a:scrgbClr r="0" g="0" b="0"/>
          </a:lnRef>
          <a:fillRef idx="0">
            <a:scrgbClr r="0" g="0" b="0"/>
          </a:fillRef>
          <a:effectRef idx="0">
            <a:scrgbClr r="0" g="0" b="0"/>
          </a:effectRef>
          <a:fontRef idx="minor">
            <a:schemeClr val="tx1"/>
          </a:fontRef>
        </p:style>
      </p:cxnSp>
      <p:sp>
        <p:nvSpPr>
          <p:cNvPr id="66" name="Flowchart: Connector 65"/>
          <p:cNvSpPr/>
          <p:nvPr/>
        </p:nvSpPr>
        <p:spPr>
          <a:xfrm>
            <a:off x="1640544" y="2375929"/>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Flowchart: Connector 66"/>
          <p:cNvSpPr/>
          <p:nvPr/>
        </p:nvSpPr>
        <p:spPr>
          <a:xfrm>
            <a:off x="1640542" y="2743480"/>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lowchart: Connector 67"/>
          <p:cNvSpPr/>
          <p:nvPr/>
        </p:nvSpPr>
        <p:spPr>
          <a:xfrm>
            <a:off x="1640545" y="3111035"/>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lowchart: Connector 68"/>
          <p:cNvSpPr/>
          <p:nvPr/>
        </p:nvSpPr>
        <p:spPr>
          <a:xfrm>
            <a:off x="1640545" y="3496519"/>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lowchart: Connector 69"/>
          <p:cNvSpPr/>
          <p:nvPr/>
        </p:nvSpPr>
        <p:spPr>
          <a:xfrm>
            <a:off x="1640545" y="3855107"/>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lowchart: Connector 70"/>
          <p:cNvSpPr/>
          <p:nvPr/>
        </p:nvSpPr>
        <p:spPr>
          <a:xfrm>
            <a:off x="1640544" y="4213694"/>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Flowchart: Connector 71"/>
          <p:cNvSpPr/>
          <p:nvPr/>
        </p:nvSpPr>
        <p:spPr>
          <a:xfrm>
            <a:off x="1631574" y="4590213"/>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lowchart: Connector 72"/>
          <p:cNvSpPr/>
          <p:nvPr/>
        </p:nvSpPr>
        <p:spPr>
          <a:xfrm>
            <a:off x="1631573" y="4948802"/>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lowchart: Connector 73"/>
          <p:cNvSpPr/>
          <p:nvPr/>
        </p:nvSpPr>
        <p:spPr>
          <a:xfrm>
            <a:off x="1631571" y="5325321"/>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ounded Rectangle 74"/>
          <p:cNvSpPr/>
          <p:nvPr/>
        </p:nvSpPr>
        <p:spPr>
          <a:xfrm>
            <a:off x="690495" y="5958052"/>
            <a:ext cx="3487271" cy="345732"/>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 All Items except Biometrics and the Post Enrollment Survey may be done in a pre-enrollment option online.</a:t>
            </a:r>
            <a:endParaRPr lang="en-US" sz="10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76" name="Straight Connector 75"/>
          <p:cNvCxnSpPr/>
          <p:nvPr/>
        </p:nvCxnSpPr>
        <p:spPr>
          <a:xfrm flipH="1">
            <a:off x="6051176" y="2052923"/>
            <a:ext cx="8966" cy="2581834"/>
          </a:xfrm>
          <a:prstGeom prst="line">
            <a:avLst/>
          </a:prstGeom>
          <a:ln w="19050" cap="flat" cmpd="sng" algn="ctr">
            <a:solidFill>
              <a:schemeClr val="dk1"/>
            </a:solidFill>
            <a:prstDash val="dash"/>
            <a:round/>
            <a:headEnd type="oval" w="lg" len="lg"/>
            <a:tailEnd type="oval" w="lg" len="lg"/>
          </a:ln>
        </p:spPr>
        <p:style>
          <a:lnRef idx="0">
            <a:scrgbClr r="0" g="0" b="0"/>
          </a:lnRef>
          <a:fillRef idx="0">
            <a:scrgbClr r="0" g="0" b="0"/>
          </a:fillRef>
          <a:effectRef idx="0">
            <a:scrgbClr r="0" g="0" b="0"/>
          </a:effectRef>
          <a:fontRef idx="minor">
            <a:schemeClr val="tx1"/>
          </a:fontRef>
        </p:style>
      </p:cxnSp>
      <p:sp>
        <p:nvSpPr>
          <p:cNvPr id="79" name="Flowchart: Connector 78"/>
          <p:cNvSpPr/>
          <p:nvPr/>
        </p:nvSpPr>
        <p:spPr>
          <a:xfrm>
            <a:off x="6015307" y="2734516"/>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lowchart: Connector 79"/>
          <p:cNvSpPr/>
          <p:nvPr/>
        </p:nvSpPr>
        <p:spPr>
          <a:xfrm>
            <a:off x="6015307" y="3120000"/>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lowchart: Connector 80"/>
          <p:cNvSpPr/>
          <p:nvPr/>
        </p:nvSpPr>
        <p:spPr>
          <a:xfrm>
            <a:off x="6015307" y="3478588"/>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lowchart: Connector 81"/>
          <p:cNvSpPr/>
          <p:nvPr/>
        </p:nvSpPr>
        <p:spPr>
          <a:xfrm>
            <a:off x="6015306" y="3837175"/>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Flowchart: Connector 82"/>
          <p:cNvSpPr/>
          <p:nvPr/>
        </p:nvSpPr>
        <p:spPr>
          <a:xfrm>
            <a:off x="6006336" y="4213694"/>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5038795" y="5750918"/>
            <a:ext cx="3567326" cy="549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0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All renewal items may be done online unless you have had a  change in biographic information (name change) or have been informed you must submit additional biometrics</a:t>
            </a:r>
            <a:endParaRPr lang="en-US" sz="10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9" name="Flowchart: Connector 38"/>
          <p:cNvSpPr/>
          <p:nvPr/>
        </p:nvSpPr>
        <p:spPr>
          <a:xfrm>
            <a:off x="6015302" y="2375927"/>
            <a:ext cx="89647" cy="78151"/>
          </a:xfrm>
          <a:prstGeom prst="flowChartConnector">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5138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Payment</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68" name="Picture 67"/>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70" name="TextBox 69"/>
          <p:cNvSpPr txBox="1"/>
          <p:nvPr/>
        </p:nvSpPr>
        <p:spPr>
          <a:xfrm>
            <a:off x="2709382" y="900114"/>
            <a:ext cx="4585854" cy="646331"/>
          </a:xfrm>
          <a:prstGeom prst="rect">
            <a:avLst/>
          </a:prstGeom>
          <a:noFill/>
        </p:spPr>
        <p:txBody>
          <a:bodyPr wrap="square" rtlCol="0">
            <a:spAutoFit/>
          </a:bodyPr>
          <a:lstStyle/>
          <a:p>
            <a:pPr algn="ctr"/>
            <a:r>
              <a:rPr lang="en-US" b="1" dirty="0" smtClean="0"/>
              <a:t>Payment</a:t>
            </a:r>
            <a:endParaRPr lang="en-US" b="1" dirty="0"/>
          </a:p>
          <a:p>
            <a:endParaRPr lang="en-US" dirty="0"/>
          </a:p>
        </p:txBody>
      </p:sp>
      <p:sp>
        <p:nvSpPr>
          <p:cNvPr id="72" name="Rounded Rectangle 71"/>
          <p:cNvSpPr/>
          <p:nvPr/>
        </p:nvSpPr>
        <p:spPr>
          <a:xfrm>
            <a:off x="1614662" y="2503258"/>
            <a:ext cx="6866965" cy="283040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Please select the payment method for </a:t>
            </a:r>
            <a:r>
              <a:rPr lang="en-US" dirty="0"/>
              <a:t>your </a:t>
            </a:r>
            <a:r>
              <a:rPr lang="en-US" dirty="0" smtClean="0"/>
              <a:t>TSA PreCheck Application Payment:</a:t>
            </a:r>
          </a:p>
          <a:p>
            <a:endParaRPr lang="en-US" dirty="0" smtClean="0"/>
          </a:p>
          <a:p>
            <a:pPr marL="285750" indent="-285750">
              <a:buFont typeface="Arial" panose="020B0604020202020204" pitchFamily="34" charset="0"/>
              <a:buChar char="•"/>
            </a:pPr>
            <a:endParaRPr lang="en-US" dirty="0"/>
          </a:p>
          <a:p>
            <a:r>
              <a:rPr lang="en-US" dirty="0" smtClean="0"/>
              <a:t>Please enter a </a:t>
            </a:r>
            <a:r>
              <a:rPr lang="en-US" dirty="0"/>
              <a:t>TSA </a:t>
            </a:r>
            <a:r>
              <a:rPr lang="en-US" dirty="0" smtClean="0"/>
              <a:t>PreCheck coupon or promotion code:</a:t>
            </a:r>
          </a:p>
          <a:p>
            <a:endParaRPr lang="en-US" sz="800" dirty="0" smtClean="0"/>
          </a:p>
          <a:p>
            <a:endParaRPr lang="en-US" dirty="0"/>
          </a:p>
        </p:txBody>
      </p:sp>
      <p:sp>
        <p:nvSpPr>
          <p:cNvPr id="73" name="Rounded Rectangle 72"/>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4" name="Rounded Rectangle 73"/>
          <p:cNvSpPr/>
          <p:nvPr/>
        </p:nvSpPr>
        <p:spPr>
          <a:xfrm>
            <a:off x="1866900" y="3653813"/>
            <a:ext cx="625790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75" name="Rounded Rectangle 74"/>
          <p:cNvSpPr/>
          <p:nvPr/>
        </p:nvSpPr>
        <p:spPr>
          <a:xfrm>
            <a:off x="7992697" y="-237670"/>
            <a:ext cx="977860" cy="569903"/>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6" name="Rounded Rectangle 75"/>
          <p:cNvSpPr/>
          <p:nvPr/>
        </p:nvSpPr>
        <p:spPr>
          <a:xfrm>
            <a:off x="8071012" y="-196428"/>
            <a:ext cx="413720" cy="144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7" name="Rounded Rectangle 76"/>
          <p:cNvSpPr/>
          <p:nvPr/>
        </p:nvSpPr>
        <p:spPr>
          <a:xfrm>
            <a:off x="8527006" y="-196428"/>
            <a:ext cx="401277" cy="14404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8" name="Oval 77"/>
          <p:cNvSpPr/>
          <p:nvPr/>
        </p:nvSpPr>
        <p:spPr>
          <a:xfrm>
            <a:off x="8124802" y="56706"/>
            <a:ext cx="323401" cy="1167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8555108" y="56706"/>
            <a:ext cx="323401" cy="116741"/>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ounded Rectangle 80"/>
          <p:cNvSpPr/>
          <p:nvPr/>
        </p:nvSpPr>
        <p:spPr>
          <a:xfrm>
            <a:off x="3872758" y="4995037"/>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Pay</a:t>
            </a:r>
          </a:p>
          <a:p>
            <a:pPr algn="ctr"/>
            <a:endParaRPr lang="en-US" dirty="0"/>
          </a:p>
        </p:txBody>
      </p:sp>
      <p:sp>
        <p:nvSpPr>
          <p:cNvPr id="82" name="Rounded Rectangle 81"/>
          <p:cNvSpPr/>
          <p:nvPr/>
        </p:nvSpPr>
        <p:spPr>
          <a:xfrm>
            <a:off x="1866900" y="4451033"/>
            <a:ext cx="625790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54" name="Straight Connector 53"/>
          <p:cNvCxnSpPr>
            <a:endCxn id="56"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6" name="TextBox 55"/>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7" name="TextBox 56"/>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8" name="TextBox 57"/>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9" name="TextBox 58"/>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0" name="TextBox 59"/>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1" name="TextBox 60"/>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2" name="TextBox 61"/>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3" name="TextBox 62"/>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4" name="TextBox 63"/>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5" name="TextBox 64"/>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6" name="TextBox 65"/>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7" name="Oval 66"/>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Oval 8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6" name="Oval 8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7" name="Oval 8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89" y="539935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0" name="Oval 8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1" name="TextBox 9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1983033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88063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12783" y="1738851"/>
            <a:ext cx="6866965" cy="43203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dirty="0" smtClean="0"/>
          </a:p>
          <a:p>
            <a:pPr lvl="0"/>
            <a:r>
              <a:rPr lang="en-US" sz="1600" dirty="0" smtClean="0"/>
              <a:t>1. How </a:t>
            </a:r>
            <a:r>
              <a:rPr lang="en-US" sz="1600" dirty="0"/>
              <a:t>satisfied are you with your overall enrollment experience? </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a:t>
            </a:r>
            <a:r>
              <a:rPr lang="en-US" sz="1600" dirty="0" smtClean="0"/>
              <a:t>dissatisfied </a:t>
            </a:r>
            <a:endParaRPr lang="en-US" sz="1600" dirty="0"/>
          </a:p>
          <a:p>
            <a:pPr lvl="0"/>
            <a:endParaRPr lang="en-US" sz="1600" dirty="0" smtClean="0"/>
          </a:p>
          <a:p>
            <a:pPr lvl="0"/>
            <a:r>
              <a:rPr lang="en-US" sz="1600" dirty="0" smtClean="0"/>
              <a:t>2. </a:t>
            </a:r>
            <a:r>
              <a:rPr lang="en-US" sz="1600" dirty="0"/>
              <a:t>If you experienced an issue that required a resolution, how satisfied are you with the resolution?</a:t>
            </a: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dissatisfied</a:t>
            </a:r>
          </a:p>
          <a:p>
            <a:pPr marL="742950" lvl="1" indent="-285750">
              <a:buFont typeface="Courier New" panose="02070309020205020404" pitchFamily="49" charset="0"/>
              <a:buChar char="o"/>
            </a:pPr>
            <a:r>
              <a:rPr lang="en-US" sz="1600" dirty="0"/>
              <a:t>N/A</a:t>
            </a:r>
          </a:p>
          <a:p>
            <a:endParaRPr lang="en-US" dirty="0"/>
          </a:p>
        </p:txBody>
      </p:sp>
      <p:sp>
        <p:nvSpPr>
          <p:cNvPr id="71" name="Rounded Rectangle 70"/>
          <p:cNvSpPr/>
          <p:nvPr/>
        </p:nvSpPr>
        <p:spPr>
          <a:xfrm>
            <a:off x="1614660" y="1291380"/>
            <a:ext cx="6866965" cy="34561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endParaRPr lang="en-US" sz="1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Do you want to participate in this optional survey?</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72" name="Rounded Rectangle 71"/>
          <p:cNvSpPr/>
          <p:nvPr/>
        </p:nvSpPr>
        <p:spPr>
          <a:xfrm>
            <a:off x="5262282" y="1343789"/>
            <a:ext cx="1461247" cy="26030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3" name="Rounded Rectangle 72"/>
          <p:cNvSpPr/>
          <p:nvPr/>
        </p:nvSpPr>
        <p:spPr>
          <a:xfrm>
            <a:off x="5401114" y="137069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4" name="Rounded Rectangle 73"/>
          <p:cNvSpPr/>
          <p:nvPr/>
        </p:nvSpPr>
        <p:spPr>
          <a:xfrm>
            <a:off x="6109546" y="1370834"/>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55" name="Straight Connector 54"/>
          <p:cNvCxnSpPr>
            <a:endCxn id="59"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9" name="TextBox 58"/>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Oval 81"/>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3" name="Oval 82"/>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4" name="Oval 83"/>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5" name="TextBox 84"/>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20192796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3" y="948324"/>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552881" y="1524253"/>
            <a:ext cx="6866965" cy="4320324"/>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3. Did </a:t>
            </a:r>
            <a:r>
              <a:rPr lang="en-US" sz="1600" dirty="0"/>
              <a:t>the enrollment representative(s) conduct themselves in a professional and courteous manner? </a:t>
            </a:r>
            <a:endParaRPr lang="en-US" sz="1600" strike="sngStrike" dirty="0" smtClean="0">
              <a:solidFill>
                <a:srgbClr val="FF0000"/>
              </a:solidFill>
            </a:endParaRPr>
          </a:p>
          <a:p>
            <a:pPr marL="742950" lvl="1" indent="-285750">
              <a:buFont typeface="Courier New" panose="02070309020205020404" pitchFamily="49" charset="0"/>
              <a:buChar char="o"/>
            </a:pPr>
            <a:r>
              <a:rPr lang="en-US" sz="1600" dirty="0" smtClean="0"/>
              <a:t>Yes</a:t>
            </a:r>
          </a:p>
          <a:p>
            <a:pPr marL="742950" lvl="1" indent="-285750">
              <a:buFont typeface="Courier New" panose="02070309020205020404" pitchFamily="49" charset="0"/>
              <a:buChar char="o"/>
            </a:pPr>
            <a:r>
              <a:rPr lang="en-US" sz="1600" dirty="0" smtClean="0"/>
              <a:t>No</a:t>
            </a:r>
          </a:p>
          <a:p>
            <a:pPr lvl="0"/>
            <a:endParaRPr lang="en-US" sz="1600" dirty="0"/>
          </a:p>
          <a:p>
            <a:pPr lvl="0"/>
            <a:r>
              <a:rPr lang="en-US" sz="1600" dirty="0" smtClean="0"/>
              <a:t>4. How </a:t>
            </a:r>
            <a:r>
              <a:rPr lang="en-US" sz="1600" dirty="0"/>
              <a:t>satisfied are you with the enrollment location and appearance? </a:t>
            </a:r>
            <a:endParaRPr lang="en-US" sz="1600" strike="sngStrike" dirty="0">
              <a:solidFill>
                <a:srgbClr val="FF0000"/>
              </a:solidFill>
            </a:endParaRPr>
          </a:p>
          <a:p>
            <a:pPr marL="742950" lvl="1" indent="-285750">
              <a:buFont typeface="Courier New" panose="02070309020205020404" pitchFamily="49" charset="0"/>
              <a:buChar char="o"/>
            </a:pPr>
            <a:r>
              <a:rPr lang="en-US" sz="1600" dirty="0"/>
              <a:t>Very satisfied</a:t>
            </a:r>
          </a:p>
          <a:p>
            <a:pPr marL="742950" lvl="1" indent="-285750">
              <a:buFont typeface="Courier New" panose="02070309020205020404" pitchFamily="49" charset="0"/>
              <a:buChar char="o"/>
            </a:pPr>
            <a:r>
              <a:rPr lang="en-US" sz="1600" dirty="0"/>
              <a:t>Satisfied</a:t>
            </a:r>
          </a:p>
          <a:p>
            <a:pPr marL="742950" lvl="1" indent="-285750">
              <a:buFont typeface="Courier New" panose="02070309020205020404" pitchFamily="49" charset="0"/>
              <a:buChar char="o"/>
            </a:pPr>
            <a:r>
              <a:rPr lang="en-US" sz="1600" dirty="0"/>
              <a:t>Neither satisfied or dissatisfied</a:t>
            </a:r>
          </a:p>
          <a:p>
            <a:pPr marL="742950" lvl="1" indent="-285750">
              <a:buFont typeface="Courier New" panose="02070309020205020404" pitchFamily="49" charset="0"/>
              <a:buChar char="o"/>
            </a:pPr>
            <a:r>
              <a:rPr lang="en-US" sz="1600" dirty="0"/>
              <a:t>Dissatisfied</a:t>
            </a:r>
          </a:p>
          <a:p>
            <a:pPr marL="742950" lvl="1" indent="-285750">
              <a:buFont typeface="Courier New" panose="02070309020205020404" pitchFamily="49" charset="0"/>
              <a:buChar char="o"/>
            </a:pPr>
            <a:r>
              <a:rPr lang="en-US" sz="1600" dirty="0"/>
              <a:t>Very dissatisfied</a:t>
            </a:r>
          </a:p>
          <a:p>
            <a:pPr marL="742950" lvl="1" indent="-285750">
              <a:buFont typeface="Courier New" panose="02070309020205020404" pitchFamily="49" charset="0"/>
              <a:buChar char="o"/>
            </a:pPr>
            <a:endParaRPr lang="en-US" dirty="0" smtClean="0"/>
          </a:p>
        </p:txBody>
      </p:sp>
      <p:cxnSp>
        <p:nvCxnSpPr>
          <p:cNvPr id="34" name="Straight Connector 33"/>
          <p:cNvCxnSpPr>
            <a:endCxn id="57"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7" name="TextBox 56"/>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9" name="TextBox 58"/>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0" name="TextBox 59"/>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1" name="TextBox 60"/>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2" name="TextBox 61"/>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3" name="TextBox 62"/>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4" name="TextBox 63"/>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5" name="TextBox 64"/>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6" name="TextBox 65"/>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7" name="TextBox 66"/>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8" name="TextBox 67"/>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9" name="Oval 68"/>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TextBox 79"/>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3133774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1221291"/>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398702" y="1725808"/>
            <a:ext cx="6866965" cy="422005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5. How </a:t>
            </a:r>
            <a:r>
              <a:rPr lang="en-US" sz="1600" dirty="0"/>
              <a:t>did you first learn about TSA PreCheck?</a:t>
            </a:r>
          </a:p>
          <a:p>
            <a:pPr marL="742950" lvl="1" indent="-285750">
              <a:buFont typeface="Courier New" panose="02070309020205020404" pitchFamily="49" charset="0"/>
              <a:buChar char="o"/>
            </a:pPr>
            <a:r>
              <a:rPr lang="en-US" sz="1600" dirty="0"/>
              <a:t>Signage at the airport</a:t>
            </a:r>
          </a:p>
          <a:p>
            <a:pPr marL="742950" lvl="1" indent="-285750">
              <a:buFont typeface="Courier New" panose="02070309020205020404" pitchFamily="49" charset="0"/>
              <a:buChar char="o"/>
            </a:pPr>
            <a:r>
              <a:rPr lang="en-US" sz="1600" dirty="0"/>
              <a:t>Family Member/Friend</a:t>
            </a:r>
          </a:p>
          <a:p>
            <a:pPr marL="742950" lvl="1" indent="-285750">
              <a:buFont typeface="Courier New" panose="02070309020205020404" pitchFamily="49" charset="0"/>
              <a:buChar char="o"/>
            </a:pPr>
            <a:r>
              <a:rPr lang="en-US" sz="1600" dirty="0"/>
              <a:t>Co-Worker/Employer</a:t>
            </a:r>
          </a:p>
          <a:p>
            <a:pPr marL="742950" lvl="1" indent="-285750">
              <a:buFont typeface="Courier New" panose="02070309020205020404" pitchFamily="49" charset="0"/>
              <a:buChar char="o"/>
            </a:pPr>
            <a:r>
              <a:rPr lang="en-US" sz="1600" dirty="0"/>
              <a:t>News Outlet (stories in digital, radio, TV, etc.)</a:t>
            </a:r>
          </a:p>
          <a:p>
            <a:pPr marL="742950" lvl="1" indent="-285750">
              <a:buFont typeface="Courier New" panose="02070309020205020404" pitchFamily="49" charset="0"/>
              <a:buChar char="o"/>
            </a:pPr>
            <a:r>
              <a:rPr lang="en-US" sz="1600" dirty="0"/>
              <a:t>Advertisement (digital, social media ads, radio, video, billboards, etc.)</a:t>
            </a:r>
          </a:p>
          <a:p>
            <a:pPr marL="742950" lvl="1" indent="-285750">
              <a:buFont typeface="Courier New" panose="02070309020205020404" pitchFamily="49" charset="0"/>
              <a:buChar char="o"/>
            </a:pPr>
            <a:r>
              <a:rPr lang="en-US" sz="1600" dirty="0"/>
              <a:t>Government Website </a:t>
            </a:r>
          </a:p>
          <a:p>
            <a:pPr marL="742950" lvl="1" indent="-285750">
              <a:buFont typeface="Courier New" panose="02070309020205020404" pitchFamily="49" charset="0"/>
              <a:buChar char="o"/>
            </a:pPr>
            <a:r>
              <a:rPr lang="en-US" sz="1600" dirty="0"/>
              <a:t>Other Internet Site</a:t>
            </a:r>
          </a:p>
          <a:p>
            <a:pPr marL="742950" lvl="1" indent="-285750">
              <a:buFont typeface="Courier New" panose="02070309020205020404" pitchFamily="49" charset="0"/>
              <a:buChar char="o"/>
            </a:pPr>
            <a:r>
              <a:rPr lang="en-US" sz="1600" dirty="0"/>
              <a:t>Credit Card/Loyalty Program</a:t>
            </a:r>
          </a:p>
          <a:p>
            <a:pPr marL="742950" lvl="1" indent="-285750">
              <a:buFont typeface="Courier New" panose="02070309020205020404" pitchFamily="49" charset="0"/>
              <a:buChar char="o"/>
            </a:pPr>
            <a:r>
              <a:rPr lang="en-US" sz="1600" dirty="0"/>
              <a:t>Another TSA PreCheck Member</a:t>
            </a:r>
          </a:p>
          <a:p>
            <a:pPr marL="742950" lvl="1" indent="-285750">
              <a:buFont typeface="Courier New" panose="02070309020205020404" pitchFamily="49" charset="0"/>
              <a:buChar char="o"/>
            </a:pPr>
            <a:r>
              <a:rPr lang="en-US" sz="1600" dirty="0"/>
              <a:t>Other (Please specify): </a:t>
            </a:r>
          </a:p>
        </p:txBody>
      </p:sp>
      <p:sp>
        <p:nvSpPr>
          <p:cNvPr id="59" name="Rounded Rectangle 58"/>
          <p:cNvSpPr/>
          <p:nvPr/>
        </p:nvSpPr>
        <p:spPr>
          <a:xfrm>
            <a:off x="4338917" y="5061752"/>
            <a:ext cx="3316941"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57"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7" name="TextBox 56"/>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TextBox 8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2503987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55925" y="1392641"/>
            <a:ext cx="6866965" cy="5016168"/>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lang="en-US" sz="1600" dirty="0" smtClean="0"/>
          </a:p>
          <a:p>
            <a:pPr lvl="0"/>
            <a:r>
              <a:rPr lang="en-US" sz="1600" dirty="0" smtClean="0"/>
              <a:t>6. What were the most important factors in your decision to enroll in TSA PreCheck? (Please check all that apply.)</a:t>
            </a:r>
          </a:p>
          <a:p>
            <a:pPr marL="742950" lvl="1" indent="-285750">
              <a:buFont typeface="Courier New" panose="02070309020205020404" pitchFamily="49" charset="0"/>
              <a:buChar char="o"/>
            </a:pPr>
            <a:r>
              <a:rPr lang="en-US" sz="1600" dirty="0" smtClean="0"/>
              <a:t>Saves me time at the airport</a:t>
            </a:r>
          </a:p>
          <a:p>
            <a:pPr marL="742950" lvl="1" indent="-285750">
              <a:buFont typeface="Courier New" panose="02070309020205020404" pitchFamily="49" charset="0"/>
              <a:buChar char="o"/>
            </a:pPr>
            <a:r>
              <a:rPr lang="en-US" sz="1600" dirty="0" smtClean="0"/>
              <a:t>Easier, more efficient screening process (no need to remove shoes, belts, liquids, electronics)</a:t>
            </a:r>
          </a:p>
          <a:p>
            <a:pPr marL="742950" lvl="1" indent="-285750">
              <a:buFont typeface="Courier New" panose="02070309020205020404" pitchFamily="49" charset="0"/>
              <a:buChar char="o"/>
            </a:pPr>
            <a:r>
              <a:rPr lang="en-US" sz="1600" dirty="0" smtClean="0"/>
              <a:t>Relieves stress associated with security screening</a:t>
            </a:r>
          </a:p>
          <a:p>
            <a:pPr marL="742950" lvl="1" indent="-285750">
              <a:buFont typeface="Courier New" panose="02070309020205020404" pitchFamily="49" charset="0"/>
              <a:buChar char="o"/>
            </a:pPr>
            <a:r>
              <a:rPr lang="en-US" sz="1600" dirty="0" smtClean="0"/>
              <a:t>Ease of enrollment compared to Global Entry or other Trusted Traveler Programs</a:t>
            </a:r>
          </a:p>
          <a:p>
            <a:pPr marL="742950" lvl="1" indent="-285750">
              <a:buFont typeface="Courier New" panose="02070309020205020404" pitchFamily="49" charset="0"/>
              <a:buChar char="o"/>
            </a:pPr>
            <a:r>
              <a:rPr lang="en-US" sz="1600" dirty="0" smtClean="0"/>
              <a:t>Travel companions/co-workers are members</a:t>
            </a:r>
          </a:p>
          <a:p>
            <a:pPr marL="742950" lvl="1" indent="-285750">
              <a:buFont typeface="Courier New" panose="02070309020205020404" pitchFamily="49" charset="0"/>
              <a:buChar char="o"/>
            </a:pPr>
            <a:r>
              <a:rPr lang="en-US" sz="1600" dirty="0" smtClean="0"/>
              <a:t>Other (please specify):</a:t>
            </a:r>
            <a:endParaRPr lang="en-US" sz="1600" dirty="0"/>
          </a:p>
          <a:p>
            <a:pPr lvl="0"/>
            <a:endParaRPr lang="en-US" sz="1600" dirty="0" smtClean="0"/>
          </a:p>
          <a:p>
            <a:pPr lvl="0"/>
            <a:r>
              <a:rPr lang="en-US" sz="1600" dirty="0" smtClean="0"/>
              <a:t>7. Please </a:t>
            </a:r>
            <a:r>
              <a:rPr lang="en-US" sz="1600" dirty="0"/>
              <a:t>complete the following:  For the value, the cost of TSA PreCheck enrollment is…</a:t>
            </a:r>
          </a:p>
          <a:p>
            <a:pPr marL="742950" lvl="1" indent="-285750">
              <a:buFont typeface="Courier New" panose="02070309020205020404" pitchFamily="49" charset="0"/>
              <a:buChar char="o"/>
            </a:pPr>
            <a:r>
              <a:rPr lang="en-US" sz="1600" dirty="0"/>
              <a:t>Too expensive</a:t>
            </a:r>
          </a:p>
          <a:p>
            <a:pPr marL="742950" lvl="1" indent="-285750">
              <a:buFont typeface="Courier New" panose="02070309020205020404" pitchFamily="49" charset="0"/>
              <a:buChar char="o"/>
            </a:pPr>
            <a:r>
              <a:rPr lang="en-US" sz="1600" dirty="0"/>
              <a:t>Somewhat expensive</a:t>
            </a:r>
          </a:p>
          <a:p>
            <a:pPr marL="742950" lvl="1" indent="-285750">
              <a:buFont typeface="Courier New" panose="02070309020205020404" pitchFamily="49" charset="0"/>
              <a:buChar char="o"/>
            </a:pPr>
            <a:r>
              <a:rPr lang="en-US" sz="1600" dirty="0"/>
              <a:t>A good value</a:t>
            </a:r>
          </a:p>
          <a:p>
            <a:pPr marL="742950" lvl="1" indent="-285750">
              <a:buFont typeface="Courier New" panose="02070309020205020404" pitchFamily="49" charset="0"/>
              <a:buChar char="o"/>
            </a:pPr>
            <a:r>
              <a:rPr lang="en-US" sz="1600" dirty="0"/>
              <a:t>Somewhat inexpensive</a:t>
            </a:r>
          </a:p>
          <a:p>
            <a:pPr marL="742950" lvl="1" indent="-285750">
              <a:buFont typeface="Courier New" panose="02070309020205020404" pitchFamily="49" charset="0"/>
              <a:buChar char="o"/>
            </a:pPr>
            <a:r>
              <a:rPr lang="en-US" sz="1600" dirty="0"/>
              <a:t>Too inexpensive</a:t>
            </a:r>
          </a:p>
          <a:p>
            <a:pPr marL="742950" lvl="1" indent="-285750">
              <a:buFont typeface="Courier New" panose="02070309020205020404" pitchFamily="49" charset="0"/>
              <a:buChar char="o"/>
            </a:pPr>
            <a:endParaRPr lang="en-US" sz="1600" dirty="0"/>
          </a:p>
        </p:txBody>
      </p:sp>
      <p:sp>
        <p:nvSpPr>
          <p:cNvPr id="59" name="Rounded Rectangle 58"/>
          <p:cNvSpPr/>
          <p:nvPr/>
        </p:nvSpPr>
        <p:spPr>
          <a:xfrm>
            <a:off x="4585854" y="3913547"/>
            <a:ext cx="3383770"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57"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7" name="TextBox 56"/>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TextBox 8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23029901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55925" y="1392641"/>
            <a:ext cx="6866965" cy="472267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8. Please </a:t>
            </a:r>
            <a:r>
              <a:rPr lang="en-US" sz="1600" dirty="0"/>
              <a:t>estimate the total amount of time you spent on the TSA </a:t>
            </a:r>
            <a:r>
              <a:rPr lang="en-US" sz="1600" dirty="0" smtClean="0"/>
              <a:t>PreCheck </a:t>
            </a:r>
            <a:r>
              <a:rPr lang="en-US" sz="1600" dirty="0"/>
              <a:t>enrollment process including filling out the online enrollment application, traveling to and from the enrollment location, and time spent at the enrollment location: </a:t>
            </a:r>
          </a:p>
          <a:p>
            <a:pPr marL="742950" lvl="1" indent="-285750">
              <a:buFont typeface="Courier New" panose="02070309020205020404" pitchFamily="49" charset="0"/>
              <a:buChar char="o"/>
            </a:pPr>
            <a:r>
              <a:rPr lang="en-US" sz="1600" dirty="0"/>
              <a:t>Less than 30 minutes</a:t>
            </a:r>
          </a:p>
          <a:p>
            <a:pPr marL="742950" lvl="1" indent="-285750">
              <a:buFont typeface="Courier New" panose="02070309020205020404" pitchFamily="49" charset="0"/>
              <a:buChar char="o"/>
            </a:pPr>
            <a:r>
              <a:rPr lang="en-US" sz="1600" dirty="0"/>
              <a:t>30-60 minutes</a:t>
            </a:r>
          </a:p>
          <a:p>
            <a:pPr marL="742950" lvl="1" indent="-285750">
              <a:buFont typeface="Courier New" panose="02070309020205020404" pitchFamily="49" charset="0"/>
              <a:buChar char="o"/>
            </a:pPr>
            <a:r>
              <a:rPr lang="en-US" sz="1600" dirty="0"/>
              <a:t>60-90 minutes</a:t>
            </a:r>
          </a:p>
          <a:p>
            <a:pPr marL="742950" lvl="1" indent="-285750">
              <a:buFont typeface="Courier New" panose="02070309020205020404" pitchFamily="49" charset="0"/>
              <a:buChar char="o"/>
            </a:pPr>
            <a:r>
              <a:rPr lang="en-US" sz="1600" dirty="0"/>
              <a:t>More than 90 </a:t>
            </a:r>
            <a:r>
              <a:rPr lang="en-US" sz="1600" dirty="0" smtClean="0"/>
              <a:t>minutes</a:t>
            </a:r>
          </a:p>
          <a:p>
            <a:pPr lvl="1"/>
            <a:r>
              <a:rPr lang="en-US" sz="1600" dirty="0"/>
              <a:t> </a:t>
            </a:r>
          </a:p>
          <a:p>
            <a:pPr lvl="0"/>
            <a:r>
              <a:rPr lang="en-US" sz="1600" dirty="0"/>
              <a:t> </a:t>
            </a:r>
            <a:r>
              <a:rPr lang="en-US" sz="1600" dirty="0" smtClean="0"/>
              <a:t>9. How </a:t>
            </a:r>
            <a:r>
              <a:rPr lang="en-US" sz="1600" dirty="0"/>
              <a:t>did you pay for your TSA PreCheck application fee?</a:t>
            </a:r>
          </a:p>
          <a:p>
            <a:pPr marL="742950" lvl="1" indent="-285750">
              <a:buFont typeface="Courier New" panose="02070309020205020404" pitchFamily="49" charset="0"/>
              <a:buChar char="o"/>
            </a:pPr>
            <a:r>
              <a:rPr lang="en-US" sz="1600" dirty="0"/>
              <a:t>Paid myself</a:t>
            </a:r>
          </a:p>
          <a:p>
            <a:pPr marL="742950" lvl="1" indent="-285750">
              <a:buFont typeface="Courier New" panose="02070309020205020404" pitchFamily="49" charset="0"/>
              <a:buChar char="o"/>
            </a:pPr>
            <a:r>
              <a:rPr lang="en-US" sz="1600" dirty="0"/>
              <a:t>Used points/miles with a participating loyalty program provider </a:t>
            </a:r>
          </a:p>
          <a:p>
            <a:pPr marL="742950" lvl="1" indent="-285750">
              <a:buFont typeface="Courier New" panose="02070309020205020404" pitchFamily="49" charset="0"/>
              <a:buChar char="o"/>
            </a:pPr>
            <a:r>
              <a:rPr lang="en-US" sz="1600" dirty="0"/>
              <a:t>Used a credit card that reimburses enrollment fees</a:t>
            </a:r>
          </a:p>
          <a:p>
            <a:pPr marL="742950" lvl="1" indent="-285750">
              <a:buFont typeface="Courier New" panose="02070309020205020404" pitchFamily="49" charset="0"/>
              <a:buChar char="o"/>
            </a:pPr>
            <a:r>
              <a:rPr lang="en-US" sz="1600" dirty="0"/>
              <a:t>Company / employer will reimburse enrollment fees </a:t>
            </a:r>
          </a:p>
          <a:p>
            <a:pPr marL="742950" lvl="1" indent="-285750">
              <a:buFont typeface="Courier New" panose="02070309020205020404" pitchFamily="49" charset="0"/>
              <a:buChar char="o"/>
            </a:pPr>
            <a:r>
              <a:rPr lang="en-US" sz="1600" dirty="0"/>
              <a:t>Other – please </a:t>
            </a:r>
            <a:r>
              <a:rPr lang="en-US" sz="1600" dirty="0" smtClean="0"/>
              <a:t>specify: </a:t>
            </a:r>
            <a:endParaRPr lang="en-US" sz="1600" dirty="0"/>
          </a:p>
          <a:p>
            <a:endParaRPr lang="en-US" sz="1600" dirty="0"/>
          </a:p>
        </p:txBody>
      </p:sp>
      <p:sp>
        <p:nvSpPr>
          <p:cNvPr id="55" name="Rounded Rectangle 54"/>
          <p:cNvSpPr/>
          <p:nvPr/>
        </p:nvSpPr>
        <p:spPr>
          <a:xfrm>
            <a:off x="4670612" y="5202135"/>
            <a:ext cx="3487269"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59"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9" name="TextBox 58"/>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0" name="TextBox 59"/>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1" name="TextBox 60"/>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2" name="TextBox 61"/>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3" name="TextBox 62"/>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4" name="TextBox 63"/>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5" name="TextBox 64"/>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6" name="TextBox 65"/>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7" name="TextBox 66"/>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8" name="TextBox 67"/>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9" name="TextBox 68"/>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0" name="Oval 69"/>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TextBox 8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31458744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655925" y="1392641"/>
            <a:ext cx="6866965" cy="472267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10. Having completed TSA PreCheck enrollment, how likely are you to recommend signing up to others? </a:t>
            </a:r>
          </a:p>
          <a:p>
            <a:pPr marL="742950" lvl="1" indent="-285750">
              <a:buFont typeface="Courier New" panose="02070309020205020404" pitchFamily="49" charset="0"/>
              <a:buChar char="o"/>
            </a:pPr>
            <a:r>
              <a:rPr lang="en-US" sz="1600" dirty="0" smtClean="0"/>
              <a:t>Highly likely</a:t>
            </a:r>
          </a:p>
          <a:p>
            <a:pPr marL="742950" lvl="1" indent="-285750">
              <a:buFont typeface="Courier New" panose="02070309020205020404" pitchFamily="49" charset="0"/>
              <a:buChar char="o"/>
            </a:pPr>
            <a:r>
              <a:rPr lang="en-US" sz="1600" dirty="0" smtClean="0"/>
              <a:t>Somewhat likely</a:t>
            </a:r>
          </a:p>
          <a:p>
            <a:pPr marL="742950" lvl="1" indent="-285750">
              <a:buFont typeface="Courier New" panose="02070309020205020404" pitchFamily="49" charset="0"/>
              <a:buChar char="o"/>
            </a:pPr>
            <a:r>
              <a:rPr lang="en-US" sz="1600" dirty="0" smtClean="0"/>
              <a:t>Neutral</a:t>
            </a:r>
          </a:p>
          <a:p>
            <a:pPr marL="742950" lvl="1" indent="-285750">
              <a:buFont typeface="Courier New" panose="02070309020205020404" pitchFamily="49" charset="0"/>
              <a:buChar char="o"/>
            </a:pPr>
            <a:r>
              <a:rPr lang="en-US" sz="1600" dirty="0" smtClean="0"/>
              <a:t>Somewhat unlikely</a:t>
            </a:r>
          </a:p>
          <a:p>
            <a:pPr marL="742950" lvl="1" indent="-285750">
              <a:buFont typeface="Courier New" panose="02070309020205020404" pitchFamily="49" charset="0"/>
              <a:buChar char="o"/>
            </a:pPr>
            <a:r>
              <a:rPr lang="en-US" sz="1600" dirty="0" smtClean="0"/>
              <a:t>Highly unlikely</a:t>
            </a:r>
          </a:p>
          <a:p>
            <a:pPr marL="742950" lvl="1" indent="-285750">
              <a:buFont typeface="Courier New" panose="02070309020205020404" pitchFamily="49" charset="0"/>
              <a:buChar char="o"/>
            </a:pPr>
            <a:endParaRPr lang="en-US" sz="1600" dirty="0" smtClean="0"/>
          </a:p>
          <a:p>
            <a:pPr marR="0" lvl="0">
              <a:lnSpc>
                <a:spcPct val="115000"/>
              </a:lnSpc>
              <a:spcBef>
                <a:spcPts val="0"/>
              </a:spcBef>
              <a:spcAft>
                <a:spcPts val="0"/>
              </a:spcAft>
            </a:pPr>
            <a:r>
              <a:rPr lang="en-US" sz="1600" dirty="0" smtClean="0">
                <a:latin typeface="Calibri" panose="020F0502020204030204" pitchFamily="34" charset="0"/>
                <a:ea typeface="Calibri" panose="020F0502020204030204" pitchFamily="34" charset="0"/>
                <a:cs typeface="Calibri" panose="020F0502020204030204" pitchFamily="34" charset="0"/>
              </a:rPr>
              <a:t>11. In </a:t>
            </a:r>
            <a:r>
              <a:rPr lang="en-US" sz="1600" dirty="0">
                <a:latin typeface="Calibri" panose="020F0502020204030204" pitchFamily="34" charset="0"/>
                <a:ea typeface="Calibri" panose="020F0502020204030204" pitchFamily="34" charset="0"/>
                <a:cs typeface="Calibri" panose="020F0502020204030204" pitchFamily="34" charset="0"/>
              </a:rPr>
              <a:t>the past year, how many trips, if any, have you taken that included air travel?  One trip is defined as the period from when you leave home to when you return home. If a trip included multiple destinations, please count that as only one trip.  Please provide your best estimate for each type.</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742950" lvl="1" indent="-285750">
              <a:buFont typeface="Arial" panose="020B0604020202020204" pitchFamily="34" charset="0"/>
              <a:buChar char="•"/>
            </a:pPr>
            <a:r>
              <a:rPr lang="en-US" sz="1600" dirty="0" smtClean="0"/>
              <a:t>Leisure travel/travel for pleasure:</a:t>
            </a:r>
          </a:p>
          <a:p>
            <a:pPr marL="742950" lvl="1" indent="-285750">
              <a:buFont typeface="Arial" panose="020B0604020202020204" pitchFamily="34" charset="0"/>
              <a:buChar char="•"/>
            </a:pPr>
            <a:r>
              <a:rPr lang="en-US" sz="1600" dirty="0" smtClean="0"/>
              <a:t>Business travel:</a:t>
            </a:r>
          </a:p>
          <a:p>
            <a:pPr marL="742950" lvl="1" indent="-285750">
              <a:buFont typeface="Courier New" panose="02070309020205020404" pitchFamily="49" charset="0"/>
              <a:buChar char="o"/>
            </a:pPr>
            <a:endParaRPr lang="en-US" sz="1600" dirty="0"/>
          </a:p>
        </p:txBody>
      </p:sp>
      <p:sp>
        <p:nvSpPr>
          <p:cNvPr id="55" name="Rounded Rectangle 54"/>
          <p:cNvSpPr/>
          <p:nvPr/>
        </p:nvSpPr>
        <p:spPr>
          <a:xfrm>
            <a:off x="4021944" y="5327641"/>
            <a:ext cx="3621741"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sp>
        <p:nvSpPr>
          <p:cNvPr id="57" name="Rounded Rectangle 56"/>
          <p:cNvSpPr/>
          <p:nvPr/>
        </p:nvSpPr>
        <p:spPr>
          <a:xfrm>
            <a:off x="5522260" y="5061752"/>
            <a:ext cx="2121426" cy="2348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ndParaRPr>
          </a:p>
        </p:txBody>
      </p:sp>
      <p:cxnSp>
        <p:nvCxnSpPr>
          <p:cNvPr id="34" name="Straight Connector 33"/>
          <p:cNvCxnSpPr>
            <a:endCxn id="60"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0" name="TextBox 59"/>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1" name="TextBox 60"/>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2" name="TextBox 61"/>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3" name="TextBox 62"/>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4" name="TextBox 63"/>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5" name="TextBox 64"/>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6" name="TextBox 65"/>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7" name="TextBox 66"/>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8" name="TextBox 6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1" name="Oval 7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Oval 7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7" name="Oval 7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8" name="Oval 7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9" name="Oval 7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0" name="Oval 79"/>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1" name="Oval 8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2" name="TextBox 8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13435137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2" name="Picture 31"/>
          <p:cNvPicPr/>
          <p:nvPr/>
        </p:nvPicPr>
        <p:blipFill>
          <a:blip r:embed="rId2"/>
          <a:stretch>
            <a:fillRect/>
          </a:stretch>
        </p:blipFill>
        <p:spPr>
          <a:xfrm>
            <a:off x="3720458" y="3153512"/>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pic>
        <p:nvPicPr>
          <p:cNvPr id="54" name="Picture 53"/>
          <p:cNvPicPr/>
          <p:nvPr/>
        </p:nvPicPr>
        <p:blipFill>
          <a:blip r:embed="rId2"/>
          <a:stretch>
            <a:fillRect/>
          </a:stretch>
        </p:blipFill>
        <p:spPr>
          <a:xfrm>
            <a:off x="3720458" y="3153512"/>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568826" y="1470839"/>
            <a:ext cx="6866965" cy="4374153"/>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12. How </a:t>
            </a:r>
            <a:r>
              <a:rPr lang="en-US" sz="1600" dirty="0"/>
              <a:t>far in advance do you typically book your flights?  Please select one response for leisure travel and one response for business travel</a:t>
            </a:r>
            <a:r>
              <a:rPr lang="en-US" sz="1600" dirty="0" smtClean="0"/>
              <a:t>.</a:t>
            </a:r>
          </a:p>
          <a:p>
            <a:pPr lvl="0"/>
            <a:endParaRPr lang="en-US" sz="1600" dirty="0"/>
          </a:p>
          <a:p>
            <a:pPr lvl="0"/>
            <a:endParaRPr lang="en-US" sz="1600" dirty="0" smtClean="0"/>
          </a:p>
          <a:p>
            <a:pPr lvl="0"/>
            <a:endParaRPr lang="en-US" sz="1600" dirty="0"/>
          </a:p>
          <a:p>
            <a:pPr lvl="0"/>
            <a:endParaRPr lang="en-US" sz="1600" dirty="0" smtClean="0"/>
          </a:p>
          <a:p>
            <a:pPr lvl="0"/>
            <a:endParaRPr lang="en-US" sz="1600" dirty="0" smtClean="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sp>
        <p:nvSpPr>
          <p:cNvPr id="59" name="Rounded Rectangle 58"/>
          <p:cNvSpPr/>
          <p:nvPr/>
        </p:nvSpPr>
        <p:spPr>
          <a:xfrm>
            <a:off x="2353744" y="2551598"/>
            <a:ext cx="5109475" cy="2689765"/>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buFont typeface="Arial" panose="020B0604020202020204" pitchFamily="34" charset="0"/>
              <a:buChar char="•"/>
            </a:pPr>
            <a:r>
              <a:rPr lang="en-US" sz="1600" dirty="0"/>
              <a:t>The week of the travel</a:t>
            </a:r>
          </a:p>
          <a:p>
            <a:pPr marL="742950" lvl="1" indent="-285750">
              <a:buFont typeface="Arial" panose="020B0604020202020204" pitchFamily="34" charset="0"/>
              <a:buChar char="•"/>
            </a:pPr>
            <a:r>
              <a:rPr lang="en-US" sz="1600" dirty="0"/>
              <a:t>2 to 3 weeks </a:t>
            </a:r>
          </a:p>
          <a:p>
            <a:pPr marL="742950" lvl="1" indent="-285750">
              <a:buFont typeface="Arial" panose="020B0604020202020204" pitchFamily="34" charset="0"/>
              <a:buChar char="•"/>
            </a:pPr>
            <a:r>
              <a:rPr lang="en-US" sz="1600" dirty="0"/>
              <a:t>4 to 5 weeks</a:t>
            </a:r>
          </a:p>
          <a:p>
            <a:pPr marL="742950" lvl="1" indent="-285750">
              <a:buFont typeface="Arial" panose="020B0604020202020204" pitchFamily="34" charset="0"/>
              <a:buChar char="•"/>
            </a:pPr>
            <a:r>
              <a:rPr lang="en-US" sz="1600" dirty="0"/>
              <a:t>6 to 7 weeks</a:t>
            </a:r>
          </a:p>
          <a:p>
            <a:pPr marL="742950" lvl="1" indent="-285750">
              <a:buFont typeface="Arial" panose="020B0604020202020204" pitchFamily="34" charset="0"/>
              <a:buChar char="•"/>
            </a:pPr>
            <a:r>
              <a:rPr lang="en-US" sz="1600" dirty="0"/>
              <a:t>2 months</a:t>
            </a:r>
          </a:p>
          <a:p>
            <a:pPr marL="742950" lvl="1" indent="-285750">
              <a:buFont typeface="Arial" panose="020B0604020202020204" pitchFamily="34" charset="0"/>
              <a:buChar char="•"/>
            </a:pPr>
            <a:r>
              <a:rPr lang="en-US" sz="1600" dirty="0"/>
              <a:t>3 to 4 months</a:t>
            </a:r>
          </a:p>
          <a:p>
            <a:pPr marL="742950" lvl="1" indent="-285750">
              <a:buFont typeface="Arial" panose="020B0604020202020204" pitchFamily="34" charset="0"/>
              <a:buChar char="•"/>
            </a:pPr>
            <a:r>
              <a:rPr lang="en-US" sz="1600" dirty="0"/>
              <a:t>5 or more months</a:t>
            </a:r>
          </a:p>
          <a:p>
            <a:pPr marL="742950" lvl="1" indent="-285750">
              <a:buFont typeface="Arial" panose="020B0604020202020204" pitchFamily="34" charset="0"/>
              <a:buChar char="•"/>
            </a:pPr>
            <a:r>
              <a:rPr lang="en-US" sz="1600" dirty="0"/>
              <a:t>Unsure/I don’t know</a:t>
            </a:r>
          </a:p>
          <a:p>
            <a:pPr marL="742950" lvl="1" indent="-285750">
              <a:buFont typeface="Arial" panose="020B0604020202020204" pitchFamily="34" charset="0"/>
              <a:buChar char="•"/>
            </a:pPr>
            <a:r>
              <a:rPr lang="en-US" sz="1600" dirty="0"/>
              <a:t>Not Applicable</a:t>
            </a:r>
          </a:p>
        </p:txBody>
      </p:sp>
      <p:sp>
        <p:nvSpPr>
          <p:cNvPr id="60" name="Rounded Rectangle 59"/>
          <p:cNvSpPr/>
          <p:nvPr/>
        </p:nvSpPr>
        <p:spPr>
          <a:xfrm>
            <a:off x="5250786" y="2571861"/>
            <a:ext cx="618684" cy="214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Leisure </a:t>
            </a:r>
            <a:endParaRPr lang="en-US" sz="800" b="1" dirty="0">
              <a:solidFill>
                <a:schemeClr val="tx1"/>
              </a:solidFill>
            </a:endParaRPr>
          </a:p>
        </p:txBody>
      </p:sp>
      <p:sp>
        <p:nvSpPr>
          <p:cNvPr id="62" name="Oval 61"/>
          <p:cNvSpPr/>
          <p:nvPr/>
        </p:nvSpPr>
        <p:spPr>
          <a:xfrm>
            <a:off x="5402908" y="2851094"/>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ounded Rectangle 69"/>
          <p:cNvSpPr/>
          <p:nvPr/>
        </p:nvSpPr>
        <p:spPr>
          <a:xfrm>
            <a:off x="5954842" y="2571861"/>
            <a:ext cx="618684" cy="2141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Business</a:t>
            </a:r>
            <a:endParaRPr lang="en-US" sz="800" b="1" dirty="0">
              <a:solidFill>
                <a:schemeClr val="tx1"/>
              </a:solidFill>
            </a:endParaRPr>
          </a:p>
        </p:txBody>
      </p:sp>
      <p:sp>
        <p:nvSpPr>
          <p:cNvPr id="71" name="Oval 70"/>
          <p:cNvSpPr/>
          <p:nvPr/>
        </p:nvSpPr>
        <p:spPr>
          <a:xfrm>
            <a:off x="5402908" y="307317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Oval 71"/>
          <p:cNvSpPr/>
          <p:nvPr/>
        </p:nvSpPr>
        <p:spPr>
          <a:xfrm>
            <a:off x="5402908" y="331335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Oval 72"/>
          <p:cNvSpPr/>
          <p:nvPr/>
        </p:nvSpPr>
        <p:spPr>
          <a:xfrm>
            <a:off x="5402908" y="353543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p:cNvSpPr/>
          <p:nvPr/>
        </p:nvSpPr>
        <p:spPr>
          <a:xfrm>
            <a:off x="5402908" y="379869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p:cNvSpPr/>
          <p:nvPr/>
        </p:nvSpPr>
        <p:spPr>
          <a:xfrm>
            <a:off x="5402908" y="402078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val 75"/>
          <p:cNvSpPr/>
          <p:nvPr/>
        </p:nvSpPr>
        <p:spPr>
          <a:xfrm>
            <a:off x="5402908" y="432466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Oval 76"/>
          <p:cNvSpPr/>
          <p:nvPr/>
        </p:nvSpPr>
        <p:spPr>
          <a:xfrm>
            <a:off x="5402908" y="454675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Oval 77"/>
          <p:cNvSpPr/>
          <p:nvPr/>
        </p:nvSpPr>
        <p:spPr>
          <a:xfrm>
            <a:off x="5402908" y="4790717"/>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Oval 78"/>
          <p:cNvSpPr/>
          <p:nvPr/>
        </p:nvSpPr>
        <p:spPr>
          <a:xfrm>
            <a:off x="6120933" y="2851094"/>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Oval 79"/>
          <p:cNvSpPr/>
          <p:nvPr/>
        </p:nvSpPr>
        <p:spPr>
          <a:xfrm>
            <a:off x="6120933" y="307317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Oval 80"/>
          <p:cNvSpPr/>
          <p:nvPr/>
        </p:nvSpPr>
        <p:spPr>
          <a:xfrm>
            <a:off x="6120933" y="3313356"/>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p:nvPr/>
        </p:nvSpPr>
        <p:spPr>
          <a:xfrm>
            <a:off x="6120933" y="353543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Oval 82"/>
          <p:cNvSpPr/>
          <p:nvPr/>
        </p:nvSpPr>
        <p:spPr>
          <a:xfrm>
            <a:off x="6120933" y="379869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val 83"/>
          <p:cNvSpPr/>
          <p:nvPr/>
        </p:nvSpPr>
        <p:spPr>
          <a:xfrm>
            <a:off x="6120933" y="402078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Oval 84"/>
          <p:cNvSpPr/>
          <p:nvPr/>
        </p:nvSpPr>
        <p:spPr>
          <a:xfrm>
            <a:off x="6120933" y="4324668"/>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Oval 85"/>
          <p:cNvSpPr/>
          <p:nvPr/>
        </p:nvSpPr>
        <p:spPr>
          <a:xfrm>
            <a:off x="6120933" y="4546750"/>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Oval 86"/>
          <p:cNvSpPr/>
          <p:nvPr/>
        </p:nvSpPr>
        <p:spPr>
          <a:xfrm>
            <a:off x="6120933" y="4790717"/>
            <a:ext cx="314440" cy="13024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Tree>
    <p:extLst>
      <p:ext uri="{BB962C8B-B14F-4D97-AF65-F5344CB8AC3E}">
        <p14:creationId xmlns:p14="http://schemas.microsoft.com/office/powerpoint/2010/main" val="4428837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t>
            </a:r>
            <a:r>
              <a:rPr lang="en-US" sz="2800" b="1" dirty="0">
                <a:solidFill>
                  <a:srgbClr val="FFFFFF"/>
                </a:solidFill>
              </a:rPr>
              <a:t>Post Enrollment Survey</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Post Enrollment Survey</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n-US" sz="1600" dirty="0" smtClean="0"/>
              <a:t>13. If you have </a:t>
            </a:r>
            <a:r>
              <a:rPr lang="en-US" sz="1600" dirty="0"/>
              <a:t>any additional feedback about your experience that you would like to provide, please provide it </a:t>
            </a:r>
            <a:r>
              <a:rPr lang="en-US" sz="1600" dirty="0" smtClean="0"/>
              <a:t>here.</a:t>
            </a:r>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103" name="Rounded Rectangle 102"/>
          <p:cNvSpPr/>
          <p:nvPr/>
        </p:nvSpPr>
        <p:spPr>
          <a:xfrm>
            <a:off x="2196354" y="2643217"/>
            <a:ext cx="5585011" cy="150105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Free Text</a:t>
            </a:r>
            <a:endParaRPr lang="en-US" dirty="0">
              <a:solidFill>
                <a:schemeClr val="tx1"/>
              </a:solidFill>
            </a:endParaRPr>
          </a:p>
        </p:txBody>
      </p:sp>
      <p:sp>
        <p:nvSpPr>
          <p:cNvPr id="104" name="Rounded Rectangle 103"/>
          <p:cNvSpPr/>
          <p:nvPr/>
        </p:nvSpPr>
        <p:spPr>
          <a:xfrm>
            <a:off x="3872758" y="4995037"/>
            <a:ext cx="2411506" cy="265388"/>
          </a:xfrm>
          <a:prstGeom prst="roundRect">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b="1" dirty="0" smtClean="0"/>
              <a:t>SUBMIT</a:t>
            </a:r>
          </a:p>
          <a:p>
            <a:pPr algn="ctr"/>
            <a:endParaRPr lang="en-US" dirty="0"/>
          </a:p>
        </p:txBody>
      </p:sp>
    </p:spTree>
    <p:extLst>
      <p:ext uri="{BB962C8B-B14F-4D97-AF65-F5344CB8AC3E}">
        <p14:creationId xmlns:p14="http://schemas.microsoft.com/office/powerpoint/2010/main" val="2444506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Enrollment Finish</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smtClean="0"/>
              <a:t>Enrollment Finish</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t>Thank you for enrolling in the TSA PreCheck Application Program!</a:t>
            </a: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34" name="Picture 3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649596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Enrollment Start</a:t>
            </a:r>
            <a:endParaRPr lang="en-US" sz="2800" b="1" dirty="0">
              <a:solidFill>
                <a:srgbClr val="FFFFFF"/>
              </a:solidFill>
            </a:endParaRP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33" name="Rectangle 32"/>
          <p:cNvSpPr/>
          <p:nvPr/>
        </p:nvSpPr>
        <p:spPr>
          <a:xfrm>
            <a:off x="938037" y="950259"/>
            <a:ext cx="8205963" cy="5417028"/>
          </a:xfrm>
          <a:prstGeom prst="rect">
            <a:avLst/>
          </a:prstGeom>
          <a:solidFill>
            <a:schemeClr val="bg1">
              <a:alpha val="85000"/>
            </a:schemeClr>
          </a:solidFill>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b="1" dirty="0"/>
          </a:p>
        </p:txBody>
      </p:sp>
      <p:sp>
        <p:nvSpPr>
          <p:cNvPr id="56" name="TextBox 55"/>
          <p:cNvSpPr txBox="1"/>
          <p:nvPr/>
        </p:nvSpPr>
        <p:spPr>
          <a:xfrm>
            <a:off x="2196354" y="961310"/>
            <a:ext cx="5455124" cy="369332"/>
          </a:xfrm>
          <a:prstGeom prst="rect">
            <a:avLst/>
          </a:prstGeom>
          <a:noFill/>
        </p:spPr>
        <p:txBody>
          <a:bodyPr wrap="square" rtlCol="0">
            <a:spAutoFit/>
          </a:bodyPr>
          <a:lstStyle/>
          <a:p>
            <a:pPr algn="ctr"/>
            <a:r>
              <a:rPr lang="en-US" b="1" dirty="0"/>
              <a:t>TSA </a:t>
            </a:r>
            <a:r>
              <a:rPr lang="en-US" b="1" dirty="0" smtClean="0"/>
              <a:t>PreCheck</a:t>
            </a:r>
            <a:r>
              <a:rPr lang="en-US" b="1" baseline="30000" dirty="0" smtClean="0"/>
              <a:t> </a:t>
            </a:r>
            <a:r>
              <a:rPr lang="en-US" b="1" dirty="0" smtClean="0"/>
              <a:t>Enrollment Start</a:t>
            </a:r>
            <a:endParaRPr lang="en-US" dirty="0"/>
          </a:p>
        </p:txBody>
      </p:sp>
      <p:sp>
        <p:nvSpPr>
          <p:cNvPr id="58" name="Rounded Rectangle 57"/>
          <p:cNvSpPr/>
          <p:nvPr/>
        </p:nvSpPr>
        <p:spPr>
          <a:xfrm>
            <a:off x="1568826" y="1345329"/>
            <a:ext cx="6866965" cy="491203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600" dirty="0" smtClean="0"/>
              <a:t>Thank you for choosing to enroll in the TSA PreCheck Application Program!</a:t>
            </a:r>
          </a:p>
          <a:p>
            <a:pPr lvl="0" algn="ctr"/>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a:p>
            <a:pPr lvl="0"/>
            <a:endParaRPr lang="en-US" sz="1600" dirty="0" smtClean="0"/>
          </a:p>
          <a:p>
            <a:pPr lvl="0"/>
            <a:endParaRPr lang="en-US" sz="1600" dirty="0"/>
          </a:p>
        </p:txBody>
      </p:sp>
      <p:cxnSp>
        <p:nvCxnSpPr>
          <p:cNvPr id="55" name="Straight Connector 54"/>
          <p:cNvCxnSpPr>
            <a:endCxn id="6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61" name="TextBox 6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63" name="TextBox 62"/>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64" name="TextBox 63"/>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65" name="TextBox 64"/>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66" name="TextBox 65"/>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67" name="TextBox 66"/>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8" name="TextBox 67"/>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9" name="TextBox 68"/>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88" name="TextBox 87"/>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89" name="TextBox 8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90" name="TextBox 8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91" name="Oval 90"/>
          <p:cNvSpPr/>
          <p:nvPr/>
        </p:nvSpPr>
        <p:spPr>
          <a:xfrm>
            <a:off x="130394" y="1329114"/>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2" name="Oval 91"/>
          <p:cNvSpPr/>
          <p:nvPr/>
        </p:nvSpPr>
        <p:spPr>
          <a:xfrm>
            <a:off x="130394" y="1831803"/>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3" name="Oval 92"/>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4" name="Oval 93"/>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5" name="Oval 94"/>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6" name="Oval 95"/>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7" name="Oval 96"/>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8" name="Oval 97"/>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99" name="Oval 98"/>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0" name="Oval 99"/>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1" name="Oval 100"/>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2" name="TextBox 101"/>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pic>
        <p:nvPicPr>
          <p:cNvPr id="34" name="Picture 33"/>
          <p:cNvPicPr/>
          <p:nvPr/>
        </p:nvPicPr>
        <p:blipFill>
          <a:blip r:embed="rId2"/>
          <a:stretch>
            <a:fillRect/>
          </a:stretch>
        </p:blipFill>
        <p:spPr>
          <a:xfrm>
            <a:off x="3402109" y="3071634"/>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82171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Privacy Act </a:t>
            </a:r>
          </a:p>
        </p:txBody>
      </p:sp>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Rounded Rectangle 6"/>
          <p:cNvSpPr/>
          <p:nvPr/>
        </p:nvSpPr>
        <p:spPr>
          <a:xfrm>
            <a:off x="129989" y="993319"/>
            <a:ext cx="8884022" cy="525236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u="sng" dirty="0" smtClean="0">
                <a:solidFill>
                  <a:schemeClr val="bg1"/>
                </a:solidFill>
                <a:ea typeface="Arial Unicode MS" panose="020B0604020202020204" pitchFamily="34" charset="-128"/>
                <a:cs typeface="Arial Unicode MS" panose="020B0604020202020204" pitchFamily="34" charset="-128"/>
              </a:rPr>
              <a:t>PRIVACY </a:t>
            </a:r>
            <a:r>
              <a:rPr lang="en-US" sz="1000" b="1" u="sng" dirty="0">
                <a:solidFill>
                  <a:schemeClr val="bg1"/>
                </a:solidFill>
                <a:ea typeface="Arial Unicode MS" panose="020B0604020202020204" pitchFamily="34" charset="-128"/>
                <a:cs typeface="Arial Unicode MS" panose="020B0604020202020204" pitchFamily="34" charset="-128"/>
              </a:rPr>
              <a:t>ACT STATEMENT</a:t>
            </a:r>
          </a:p>
          <a:p>
            <a:endParaRPr lang="en-US" sz="1000" b="1" u="sng"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Authority</a:t>
            </a:r>
            <a:r>
              <a:rPr lang="en-US" sz="1000" dirty="0">
                <a:solidFill>
                  <a:schemeClr val="bg1"/>
                </a:solidFill>
                <a:ea typeface="Arial Unicode MS" panose="020B0604020202020204" pitchFamily="34" charset="-128"/>
                <a:cs typeface="Arial Unicode MS" panose="020B0604020202020204" pitchFamily="34" charset="-128"/>
              </a:rPr>
              <a:t>: 6 U.S.C. § 1140, 46 U.S.C. § 70105; 49 U.S.C. §§ 106, 114, 5103a, 40103(b)(3), 40113, 44903, 44935-44936, 44939, and 46105; the Implementing Recommendations of the 9/11 Commission Act of 2007, § 1520 (121 Stat. 444, Public Law 110-52, August 3, 2007); and Executive Order 9397, as amended.</a:t>
            </a:r>
          </a:p>
          <a:p>
            <a:endParaRPr lang="en-US" sz="1000"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Purpose</a:t>
            </a:r>
            <a:r>
              <a:rPr lang="en-US" sz="1000" dirty="0">
                <a:solidFill>
                  <a:schemeClr val="bg1"/>
                </a:solidFill>
                <a:ea typeface="Arial Unicode MS" panose="020B0604020202020204" pitchFamily="34" charset="-128"/>
                <a:cs typeface="Arial Unicode MS" panose="020B0604020202020204" pitchFamily="34" charset="-128"/>
              </a:rPr>
              <a:t>: The Department of Homeland Security (DHS) will use your information to conduct a security threat assessment. Biometrics collected from applicants to the TSA PreCheck™ Application Program may also be used to conduct screening at airport checkpoints. Your fingerprints and associated information will be provided to the Federal Bureau of Investigation (FBI) for the purpose of comparing your fingerprints to other fingerprints in the FBI’s Next Generation Identification (NGI) system or its successor systems including civil, criminal, and latent fingerprint repositories. The FBI may retain your fingerprints and associated information in NGI after the completion of this application and, while retained, your fingerprints may continue to be compared against other fingerprints submitted to or retained by NGI. DHS will also transmit your fingerprints for enrollment into Automated Biometrics Identification System (IDENT). If you provide your Social Security Number (SSN), DHS may provide your name and SSN to the Social Security Administration (SSA) to compare that information against SSA records to ensure the validity of the information.</a:t>
            </a:r>
          </a:p>
          <a:p>
            <a:endParaRPr lang="en-US" sz="1000"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Routine</a:t>
            </a:r>
            <a:r>
              <a:rPr lang="en-US" sz="1000" dirty="0">
                <a:solidFill>
                  <a:schemeClr val="bg1"/>
                </a:solidFill>
                <a:ea typeface="Arial Unicode MS" panose="020B0604020202020204" pitchFamily="34" charset="-128"/>
                <a:cs typeface="Arial Unicode MS" panose="020B0604020202020204" pitchFamily="34" charset="-128"/>
              </a:rPr>
              <a:t> </a:t>
            </a:r>
            <a:r>
              <a:rPr lang="en-US" sz="1000" b="1" dirty="0">
                <a:solidFill>
                  <a:schemeClr val="bg1"/>
                </a:solidFill>
                <a:ea typeface="Arial Unicode MS" panose="020B0604020202020204" pitchFamily="34" charset="-128"/>
                <a:cs typeface="Arial Unicode MS" panose="020B0604020202020204" pitchFamily="34" charset="-128"/>
              </a:rPr>
              <a:t>Uses</a:t>
            </a:r>
            <a:r>
              <a:rPr lang="en-US" sz="1000" dirty="0">
                <a:solidFill>
                  <a:schemeClr val="bg1"/>
                </a:solidFill>
                <a:ea typeface="Arial Unicode MS" panose="020B0604020202020204" pitchFamily="34" charset="-128"/>
                <a:cs typeface="Arial Unicode MS" panose="020B0604020202020204" pitchFamily="34" charset="-128"/>
              </a:rPr>
              <a:t>: This system may disclose information in accordance with the Privacy Act, 5 U.S.C. 552a(b), including as a routine use pursuant to 5 U.S.C. 552a(b)(3) with third parties during the course of a security threat assessment, employment investigation, or adjudication of a waiver or appeal request to the extent necessary to obtain information pertinent to the assessment, investigation, or adjudication of your application under the TSA system of records notice (SORN) DHS/TSA 002, Transportation Security Threat Assessment System, or DHS/TSA 021, TSA PreCheck Application Program for applicants to that program. Disqualifying criminal offenses uncovered during your application limit your ability to access TSA PreCheck expedited screening. For as long as your fingerprints and associated information are retained in NGI, your information may be disclosed pursuant to your consent or without your consent as permitted by the Privacy Act of 1974 and all applicable Routine Uses as may be published at any time in the Federal Register, including the Routine Uses for the NGI system and the FBI’s Blanket Routine Uses.</a:t>
            </a:r>
          </a:p>
          <a:p>
            <a:endParaRPr lang="en-US" sz="1000" dirty="0">
              <a:solidFill>
                <a:schemeClr val="bg1"/>
              </a:solidFill>
              <a:ea typeface="Arial Unicode MS" panose="020B0604020202020204" pitchFamily="34" charset="-128"/>
              <a:cs typeface="Arial Unicode MS" panose="020B0604020202020204" pitchFamily="34" charset="-128"/>
            </a:endParaRPr>
          </a:p>
          <a:p>
            <a:r>
              <a:rPr lang="en-US" sz="1000" b="1" dirty="0">
                <a:solidFill>
                  <a:schemeClr val="bg1"/>
                </a:solidFill>
                <a:ea typeface="Arial Unicode MS" panose="020B0604020202020204" pitchFamily="34" charset="-128"/>
                <a:cs typeface="Arial Unicode MS" panose="020B0604020202020204" pitchFamily="34" charset="-128"/>
              </a:rPr>
              <a:t>Disclosure</a:t>
            </a:r>
            <a:r>
              <a:rPr lang="en-US" sz="1000" dirty="0">
                <a:solidFill>
                  <a:schemeClr val="bg1"/>
                </a:solidFill>
                <a:ea typeface="Arial Unicode MS" panose="020B0604020202020204" pitchFamily="34" charset="-128"/>
                <a:cs typeface="Arial Unicode MS" panose="020B0604020202020204" pitchFamily="34" charset="-128"/>
              </a:rPr>
              <a:t>: Furnishing this information (including your SSN) is voluntary; however, if you do not provide your SSN or any other information requested, DHS may be unable to complete your application for a security threat assessment.</a:t>
            </a:r>
          </a:p>
          <a:p>
            <a:pPr lvl="0"/>
            <a:endParaRPr lang="en-US" sz="1600" dirty="0">
              <a:solidFill>
                <a:schemeClr val="bg1"/>
              </a:solidFill>
            </a:endParaRPr>
          </a:p>
        </p:txBody>
      </p:sp>
    </p:spTree>
    <p:extLst>
      <p:ext uri="{BB962C8B-B14F-4D97-AF65-F5344CB8AC3E}">
        <p14:creationId xmlns:p14="http://schemas.microsoft.com/office/powerpoint/2010/main" val="2224981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7" name="Rounded Rectangle 6"/>
          <p:cNvSpPr/>
          <p:nvPr/>
        </p:nvSpPr>
        <p:spPr>
          <a:xfrm>
            <a:off x="129063" y="1855695"/>
            <a:ext cx="8884022" cy="319768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b="1" u="sng" dirty="0" smtClean="0">
                <a:ea typeface="Arial Unicode MS" panose="020B0604020202020204" pitchFamily="34" charset="-128"/>
                <a:cs typeface="Arial Unicode MS" panose="020B0604020202020204" pitchFamily="34" charset="-128"/>
              </a:rPr>
              <a:t>PAPERWORK </a:t>
            </a:r>
            <a:r>
              <a:rPr lang="en-US" sz="1600" b="1" u="sng" dirty="0">
                <a:ea typeface="Arial Unicode MS" panose="020B0604020202020204" pitchFamily="34" charset="-128"/>
                <a:cs typeface="Arial Unicode MS" panose="020B0604020202020204" pitchFamily="34" charset="-128"/>
              </a:rPr>
              <a:t>REDUCTION ACT STATEMENT:</a:t>
            </a:r>
          </a:p>
          <a:p>
            <a:endParaRPr lang="en-US" sz="1600" dirty="0">
              <a:ea typeface="Arial Unicode MS" panose="020B0604020202020204" pitchFamily="34" charset="-128"/>
              <a:cs typeface="Arial Unicode MS" panose="020B0604020202020204" pitchFamily="34" charset="-128"/>
            </a:endParaRPr>
          </a:p>
          <a:p>
            <a:r>
              <a:rPr lang="en-US" sz="1600" b="1" dirty="0">
                <a:ea typeface="Arial Unicode MS" panose="020B0604020202020204" pitchFamily="34" charset="-128"/>
                <a:cs typeface="Arial Unicode MS" panose="020B0604020202020204" pitchFamily="34" charset="-128"/>
              </a:rPr>
              <a:t>Statement of Public Burden: </a:t>
            </a:r>
            <a:r>
              <a:rPr lang="en-US" sz="1600" dirty="0">
                <a:ea typeface="Arial Unicode MS" panose="020B0604020202020204" pitchFamily="34" charset="-128"/>
                <a:cs typeface="Arial Unicode MS" panose="020B0604020202020204" pitchFamily="34" charset="-128"/>
              </a:rPr>
              <a:t>This is a voluntary collection of information, but failure to provide the information may result in an inability to approve your eligibility for the requested TSA program or benefit. TSA estimates that the total average burden per response associated with this collection for enrollment is approximately 30 minutes. An agency may not conduct or sponsor, and a person is not required to respond to, a collection of information unless it displays a valid OMB control number. The control number for this collection is OMB 1652-0059, which </a:t>
            </a:r>
            <a:r>
              <a:rPr lang="en-US" sz="1600" dirty="0" smtClean="0">
                <a:ea typeface="Arial Unicode MS" panose="020B0604020202020204" pitchFamily="34" charset="-128"/>
                <a:cs typeface="Arial Unicode MS" panose="020B0604020202020204" pitchFamily="34" charset="-128"/>
              </a:rPr>
              <a:t>expires Month XX, 20XX.</a:t>
            </a:r>
            <a:endParaRPr lang="en-US" sz="1600" b="1" dirty="0">
              <a:ea typeface="Arial Unicode MS" panose="020B0604020202020204" pitchFamily="34" charset="-128"/>
              <a:cs typeface="Arial Unicode MS" panose="020B0604020202020204" pitchFamily="34" charset="-128"/>
            </a:endParaRPr>
          </a:p>
        </p:txBody>
      </p:sp>
      <p:sp>
        <p:nvSpPr>
          <p:cNvPr id="2" name="Rectangle 7"/>
          <p:cNvSpPr>
            <a:spLocks noChangeArrowheads="1"/>
          </p:cNvSpPr>
          <p:nvPr/>
        </p:nvSpPr>
        <p:spPr bwMode="auto">
          <a:xfrm>
            <a:off x="96059" y="77638"/>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Paperwork Reduction Act </a:t>
            </a:r>
          </a:p>
        </p:txBody>
      </p:sp>
    </p:spTree>
    <p:extLst>
      <p:ext uri="{BB962C8B-B14F-4D97-AF65-F5344CB8AC3E}">
        <p14:creationId xmlns:p14="http://schemas.microsoft.com/office/powerpoint/2010/main" val="5032879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Notice of Eligibility Questions</a:t>
            </a:r>
          </a:p>
        </p:txBody>
      </p:sp>
      <p:sp>
        <p:nvSpPr>
          <p:cNvPr id="5" name="TextBox 4"/>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sp>
        <p:nvSpPr>
          <p:cNvPr id="11" name="TextBox 10"/>
          <p:cNvSpPr txBox="1"/>
          <p:nvPr/>
        </p:nvSpPr>
        <p:spPr>
          <a:xfrm>
            <a:off x="2709381" y="855719"/>
            <a:ext cx="4585854" cy="646331"/>
          </a:xfrm>
          <a:prstGeom prst="rect">
            <a:avLst/>
          </a:prstGeom>
          <a:noFill/>
        </p:spPr>
        <p:txBody>
          <a:bodyPr wrap="square" rtlCol="0">
            <a:spAutoFit/>
          </a:bodyPr>
          <a:lstStyle/>
          <a:p>
            <a:pPr algn="ctr"/>
            <a:r>
              <a:rPr lang="en-US" b="1" dirty="0" smtClean="0"/>
              <a:t>Applicant Eligibility Questions</a:t>
            </a:r>
            <a:endParaRPr lang="en-US" b="1" dirty="0"/>
          </a:p>
          <a:p>
            <a:endParaRPr lang="en-US" dirty="0"/>
          </a:p>
        </p:txBody>
      </p:sp>
      <p:cxnSp>
        <p:nvCxnSpPr>
          <p:cNvPr id="52" name="Straight Connector 51"/>
          <p:cNvCxnSpPr>
            <a:endCxn id="54"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4" name="TextBox 53"/>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5" name="TextBox 54"/>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6" name="TextBox 55"/>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7" name="TextBox 56"/>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8" name="TextBox 57"/>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9" name="TextBox 58"/>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60" name="TextBox 59"/>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61" name="TextBox 60"/>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62" name="TextBox 61"/>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3" name="TextBox 62"/>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64" name="TextBox 63"/>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65" name="Oval 64"/>
          <p:cNvSpPr/>
          <p:nvPr/>
        </p:nvSpPr>
        <p:spPr>
          <a:xfrm>
            <a:off x="130394" y="1329114"/>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6" name="Oval 65"/>
          <p:cNvSpPr/>
          <p:nvPr/>
        </p:nvSpPr>
        <p:spPr>
          <a:xfrm>
            <a:off x="130394" y="1831803"/>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7" name="Oval 66"/>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8" name="Oval 67"/>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69" name="Oval 68"/>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0" name="Oval 69"/>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1" name="Oval 70"/>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2" name="Oval 71"/>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3" name="Oval 72"/>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4" name="Oval 73"/>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5" name="Oval 74"/>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76" name="TextBox 75"/>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46" name="Rounded Rectangle 45"/>
          <p:cNvSpPr/>
          <p:nvPr/>
        </p:nvSpPr>
        <p:spPr>
          <a:xfrm>
            <a:off x="1120588" y="1156447"/>
            <a:ext cx="7897905" cy="5252362"/>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indent="-228600">
              <a:buAutoNum type="arabicPeriod"/>
            </a:pPr>
            <a:r>
              <a:rPr lang="en-US" sz="1400" dirty="0" smtClean="0">
                <a:ea typeface="Arial Unicode MS" panose="020B0604020202020204" pitchFamily="34" charset="-128"/>
                <a:cs typeface="Arial Unicode MS" panose="020B0604020202020204" pitchFamily="34" charset="-128"/>
              </a:rPr>
              <a:t>Are </a:t>
            </a:r>
            <a:r>
              <a:rPr lang="en-US" sz="1400" dirty="0">
                <a:ea typeface="Arial Unicode MS" panose="020B0604020202020204" pitchFamily="34" charset="-128"/>
                <a:cs typeface="Arial Unicode MS" panose="020B0604020202020204" pitchFamily="34" charset="-128"/>
              </a:rPr>
              <a:t>you a U.S. Citizen, U.S. National or Lawful Permanent Resident?</a:t>
            </a:r>
          </a:p>
          <a:p>
            <a:pPr marL="228600" indent="-228600">
              <a:buAutoNum type="arabicPeriod"/>
            </a:pPr>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2. Excluding juvenile cases unless convicted as an adult, have you been convicted,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pled </a:t>
            </a:r>
            <a:r>
              <a:rPr lang="en-US" sz="1400" dirty="0">
                <a:ea typeface="Arial Unicode MS" panose="020B0604020202020204" pitchFamily="34" charset="-128"/>
                <a:cs typeface="Arial Unicode MS" panose="020B0604020202020204" pitchFamily="34" charset="-128"/>
              </a:rPr>
              <a:t>guilty including “no contest” (nolo contendere), or found not guilty by reason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of </a:t>
            </a:r>
            <a:r>
              <a:rPr lang="en-US" sz="1400" dirty="0">
                <a:ea typeface="Arial Unicode MS" panose="020B0604020202020204" pitchFamily="34" charset="-128"/>
                <a:cs typeface="Arial Unicode MS" panose="020B0604020202020204" pitchFamily="34" charset="-128"/>
              </a:rPr>
              <a:t>insanity, of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A</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in </a:t>
            </a:r>
            <a:r>
              <a:rPr lang="en-US" sz="1400" dirty="0">
                <a:ea typeface="Arial Unicode MS" panose="020B0604020202020204" pitchFamily="34" charset="-128"/>
                <a:cs typeface="Arial Unicode MS" panose="020B0604020202020204" pitchFamily="34" charset="-128"/>
              </a:rPr>
              <a:t>any jurisdiction, military or civilian?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3. Excluding juvenile cases unless convicted as an adult, have you been convicted,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pled </a:t>
            </a:r>
            <a:r>
              <a:rPr lang="en-US" sz="1400" dirty="0">
                <a:ea typeface="Arial Unicode MS" panose="020B0604020202020204" pitchFamily="34" charset="-128"/>
                <a:cs typeface="Arial Unicode MS" panose="020B0604020202020204" pitchFamily="34" charset="-128"/>
              </a:rPr>
              <a:t>guilty including “no contest” (nolo contendere), or found not guilty by reason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of </a:t>
            </a:r>
            <a:r>
              <a:rPr lang="en-US" sz="1400" dirty="0">
                <a:ea typeface="Arial Unicode MS" panose="020B0604020202020204" pitchFamily="34" charset="-128"/>
                <a:cs typeface="Arial Unicode MS" panose="020B0604020202020204" pitchFamily="34" charset="-128"/>
              </a:rPr>
              <a:t>insanity, of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B</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in </a:t>
            </a:r>
            <a:r>
              <a:rPr lang="en-US" sz="1400" dirty="0">
                <a:ea typeface="Arial Unicode MS" panose="020B0604020202020204" pitchFamily="34" charset="-128"/>
                <a:cs typeface="Arial Unicode MS" panose="020B0604020202020204" pitchFamily="34" charset="-128"/>
              </a:rPr>
              <a:t>any jurisdiction, military or civilian, during the 7 years before the date of </a:t>
            </a:r>
            <a:r>
              <a:rPr lang="en-US" sz="1400" dirty="0" smtClean="0">
                <a:ea typeface="Arial Unicode MS" panose="020B0604020202020204" pitchFamily="34" charset="-128"/>
                <a:cs typeface="Arial Unicode MS" panose="020B0604020202020204" pitchFamily="34" charset="-128"/>
              </a:rPr>
              <a:t>this</a:t>
            </a:r>
          </a:p>
          <a:p>
            <a:r>
              <a:rPr lang="en-US" sz="1400" dirty="0" smtClean="0">
                <a:ea typeface="Arial Unicode MS" panose="020B0604020202020204" pitchFamily="34" charset="-128"/>
                <a:cs typeface="Arial Unicode MS" panose="020B0604020202020204" pitchFamily="34" charset="-128"/>
              </a:rPr>
              <a:t> </a:t>
            </a:r>
            <a:r>
              <a:rPr lang="en-US" sz="1400" dirty="0">
                <a:ea typeface="Arial Unicode MS" panose="020B0604020202020204" pitchFamily="34" charset="-128"/>
                <a:cs typeface="Arial Unicode MS" panose="020B0604020202020204" pitchFamily="34" charset="-128"/>
              </a:rPr>
              <a:t>application?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4. Have you been released from incarceration in any jurisdiction, military or civilian,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for </a:t>
            </a:r>
            <a:r>
              <a:rPr lang="en-US" sz="1400" dirty="0">
                <a:ea typeface="Arial Unicode MS" panose="020B0604020202020204" pitchFamily="34" charset="-128"/>
                <a:cs typeface="Arial Unicode MS" panose="020B0604020202020204" pitchFamily="34" charset="-128"/>
              </a:rPr>
              <a:t>committing any disqualifying felony listed in </a:t>
            </a:r>
            <a:r>
              <a:rPr lang="en-US" sz="1400" b="1" u="sng" dirty="0">
                <a:solidFill>
                  <a:srgbClr val="FF0000"/>
                </a:solidFill>
                <a:ea typeface="Arial Unicode MS" panose="020B0604020202020204" pitchFamily="34" charset="-128"/>
                <a:cs typeface="Arial Unicode MS" panose="020B0604020202020204" pitchFamily="34" charset="-128"/>
              </a:rPr>
              <a:t>TSA Eligibility Requirements, Part B</a:t>
            </a:r>
            <a:r>
              <a:rPr lang="en-US" sz="1400" dirty="0">
                <a:ea typeface="Arial Unicode MS" panose="020B0604020202020204" pitchFamily="34" charset="-128"/>
                <a:cs typeface="Arial Unicode MS" panose="020B0604020202020204" pitchFamily="34" charset="-128"/>
              </a:rPr>
              <a:t>,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during </a:t>
            </a:r>
            <a:r>
              <a:rPr lang="en-US" sz="1400" dirty="0">
                <a:ea typeface="Arial Unicode MS" panose="020B0604020202020204" pitchFamily="34" charset="-128"/>
                <a:cs typeface="Arial Unicode MS" panose="020B0604020202020204" pitchFamily="34" charset="-128"/>
              </a:rPr>
              <a:t>the 5 years before the date of this application?</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5. Are you wanted or under indictment for any disqualifying crime listed in </a:t>
            </a:r>
            <a:endParaRPr lang="en-US" sz="1400" dirty="0" smtClean="0">
              <a:ea typeface="Arial Unicode MS" panose="020B0604020202020204" pitchFamily="34" charset="-128"/>
              <a:cs typeface="Arial Unicode MS" panose="020B0604020202020204" pitchFamily="34" charset="-128"/>
            </a:endParaRPr>
          </a:p>
          <a:p>
            <a:r>
              <a:rPr lang="en-US" sz="1400" b="1" u="sng" dirty="0" smtClean="0">
                <a:solidFill>
                  <a:srgbClr val="FF0000"/>
                </a:solidFill>
                <a:ea typeface="Arial Unicode MS" panose="020B0604020202020204" pitchFamily="34" charset="-128"/>
                <a:cs typeface="Arial Unicode MS" panose="020B0604020202020204" pitchFamily="34" charset="-128"/>
              </a:rPr>
              <a:t>TSA </a:t>
            </a:r>
            <a:r>
              <a:rPr lang="en-US" sz="1400" b="1" u="sng" dirty="0">
                <a:solidFill>
                  <a:srgbClr val="FF0000"/>
                </a:solidFill>
                <a:ea typeface="Arial Unicode MS" panose="020B0604020202020204" pitchFamily="34" charset="-128"/>
                <a:cs typeface="Arial Unicode MS" panose="020B0604020202020204" pitchFamily="34" charset="-128"/>
              </a:rPr>
              <a:t>Eligibility Requirements, Parts A or B</a:t>
            </a:r>
            <a:r>
              <a:rPr lang="en-US" sz="1400" dirty="0">
                <a:ea typeface="Arial Unicode MS" panose="020B0604020202020204" pitchFamily="34" charset="-128"/>
                <a:cs typeface="Arial Unicode MS" panose="020B0604020202020204" pitchFamily="34" charset="-128"/>
              </a:rPr>
              <a:t>?</a:t>
            </a:r>
          </a:p>
          <a:p>
            <a:endParaRPr lang="en-US" sz="1400" dirty="0">
              <a:ea typeface="Arial Unicode MS" panose="020B0604020202020204" pitchFamily="34" charset="-128"/>
              <a:cs typeface="Arial Unicode MS" panose="020B0604020202020204" pitchFamily="34" charset="-128"/>
            </a:endParaRPr>
          </a:p>
          <a:p>
            <a:r>
              <a:rPr lang="en-US" sz="1400" dirty="0">
                <a:ea typeface="Arial Unicode MS" panose="020B0604020202020204" pitchFamily="34" charset="-128"/>
                <a:cs typeface="Arial Unicode MS" panose="020B0604020202020204" pitchFamily="34" charset="-128"/>
              </a:rPr>
              <a:t>6. Have you ever been found by a court or other lawful authority as lacking mental </a:t>
            </a:r>
            <a:endParaRPr lang="en-US" sz="1400" dirty="0" smtClean="0">
              <a:ea typeface="Arial Unicode MS" panose="020B0604020202020204" pitchFamily="34" charset="-128"/>
              <a:cs typeface="Arial Unicode MS" panose="020B0604020202020204" pitchFamily="34" charset="-128"/>
            </a:endParaRPr>
          </a:p>
          <a:p>
            <a:r>
              <a:rPr lang="en-US" sz="1400" dirty="0" smtClean="0">
                <a:ea typeface="Arial Unicode MS" panose="020B0604020202020204" pitchFamily="34" charset="-128"/>
                <a:cs typeface="Arial Unicode MS" panose="020B0604020202020204" pitchFamily="34" charset="-128"/>
              </a:rPr>
              <a:t>capacity </a:t>
            </a:r>
            <a:r>
              <a:rPr lang="en-US" sz="1400" dirty="0">
                <a:ea typeface="Arial Unicode MS" panose="020B0604020202020204" pitchFamily="34" charset="-128"/>
                <a:cs typeface="Arial Unicode MS" panose="020B0604020202020204" pitchFamily="34" charset="-128"/>
              </a:rPr>
              <a:t>or involuntarily committed to a mental institution</a:t>
            </a:r>
            <a:r>
              <a:rPr lang="en-US" sz="1400" dirty="0" smtClean="0">
                <a:ea typeface="Arial Unicode MS" panose="020B0604020202020204" pitchFamily="34" charset="-128"/>
                <a:cs typeface="Arial Unicode MS" panose="020B0604020202020204" pitchFamily="34" charset="-128"/>
              </a:rPr>
              <a:t>?</a:t>
            </a:r>
          </a:p>
        </p:txBody>
      </p:sp>
      <p:sp>
        <p:nvSpPr>
          <p:cNvPr id="49" name="Rounded Rectangle 48"/>
          <p:cNvSpPr/>
          <p:nvPr/>
        </p:nvSpPr>
        <p:spPr>
          <a:xfrm>
            <a:off x="7667934" y="1329115"/>
            <a:ext cx="977860" cy="4864250"/>
          </a:xfrm>
          <a:prstGeom prst="round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50" name="Rounded Rectangle 49"/>
          <p:cNvSpPr/>
          <p:nvPr/>
        </p:nvSpPr>
        <p:spPr>
          <a:xfrm>
            <a:off x="7746249" y="1488131"/>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51" name="Rounded Rectangle 50"/>
          <p:cNvSpPr/>
          <p:nvPr/>
        </p:nvSpPr>
        <p:spPr>
          <a:xfrm>
            <a:off x="8202243" y="1488131"/>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7" name="Rounded Rectangle 76"/>
          <p:cNvSpPr/>
          <p:nvPr/>
        </p:nvSpPr>
        <p:spPr>
          <a:xfrm>
            <a:off x="7731382" y="209187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8" name="Rounded Rectangle 77"/>
          <p:cNvSpPr/>
          <p:nvPr/>
        </p:nvSpPr>
        <p:spPr>
          <a:xfrm>
            <a:off x="8187376" y="209187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79" name="Rounded Rectangle 78"/>
          <p:cNvSpPr/>
          <p:nvPr/>
        </p:nvSpPr>
        <p:spPr>
          <a:xfrm>
            <a:off x="7724282" y="3133820"/>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0" name="Rounded Rectangle 79"/>
          <p:cNvSpPr/>
          <p:nvPr/>
        </p:nvSpPr>
        <p:spPr>
          <a:xfrm>
            <a:off x="8180276" y="3133820"/>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1" name="Rounded Rectangle 80"/>
          <p:cNvSpPr/>
          <p:nvPr/>
        </p:nvSpPr>
        <p:spPr>
          <a:xfrm>
            <a:off x="7746249" y="437579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2" name="Rounded Rectangle 81"/>
          <p:cNvSpPr/>
          <p:nvPr/>
        </p:nvSpPr>
        <p:spPr>
          <a:xfrm>
            <a:off x="8202243" y="437579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3" name="Rounded Rectangle 82"/>
          <p:cNvSpPr/>
          <p:nvPr/>
        </p:nvSpPr>
        <p:spPr>
          <a:xfrm>
            <a:off x="7746249" y="5166325"/>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4" name="Rounded Rectangle 83"/>
          <p:cNvSpPr/>
          <p:nvPr/>
        </p:nvSpPr>
        <p:spPr>
          <a:xfrm>
            <a:off x="8202243" y="5166325"/>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
        <p:nvSpPr>
          <p:cNvPr id="85" name="Rounded Rectangle 84"/>
          <p:cNvSpPr/>
          <p:nvPr/>
        </p:nvSpPr>
        <p:spPr>
          <a:xfrm>
            <a:off x="7728228" y="5848771"/>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86" name="Rounded Rectangle 85"/>
          <p:cNvSpPr/>
          <p:nvPr/>
        </p:nvSpPr>
        <p:spPr>
          <a:xfrm>
            <a:off x="8184222" y="5848771"/>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5648065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Applicant Information (Biographic)</a:t>
            </a:r>
          </a:p>
        </p:txBody>
      </p:sp>
      <p:sp>
        <p:nvSpPr>
          <p:cNvPr id="11" name="TextBox 10"/>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9" name="Picture 38"/>
          <p:cNvPicPr/>
          <p:nvPr/>
        </p:nvPicPr>
        <p:blipFill>
          <a:blip r:embed="rId2"/>
          <a:stretch>
            <a:fillRect/>
          </a:stretch>
        </p:blipFill>
        <p:spPr>
          <a:xfrm>
            <a:off x="3402109" y="1897253"/>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1" name="TextBox 40"/>
          <p:cNvSpPr txBox="1"/>
          <p:nvPr/>
        </p:nvSpPr>
        <p:spPr>
          <a:xfrm>
            <a:off x="2709382" y="900114"/>
            <a:ext cx="4585854" cy="646331"/>
          </a:xfrm>
          <a:prstGeom prst="rect">
            <a:avLst/>
          </a:prstGeom>
          <a:noFill/>
        </p:spPr>
        <p:txBody>
          <a:bodyPr wrap="square" rtlCol="0">
            <a:spAutoFit/>
          </a:bodyPr>
          <a:lstStyle/>
          <a:p>
            <a:pPr algn="ctr"/>
            <a:r>
              <a:rPr lang="en-US" b="1" dirty="0" smtClean="0"/>
              <a:t>Applicant Biographic Information</a:t>
            </a:r>
            <a:endParaRPr lang="en-US" b="1" dirty="0"/>
          </a:p>
          <a:p>
            <a:endParaRPr lang="en-US" dirty="0"/>
          </a:p>
        </p:txBody>
      </p:sp>
      <p:sp>
        <p:nvSpPr>
          <p:cNvPr id="82" name="Rounded Rectangle 81"/>
          <p:cNvSpPr/>
          <p:nvPr/>
        </p:nvSpPr>
        <p:spPr>
          <a:xfrm>
            <a:off x="1604682" y="1277446"/>
            <a:ext cx="6866965" cy="31230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Your legal name must match your identification documents</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3" name="Rounded Rectangle 82"/>
          <p:cNvSpPr/>
          <p:nvPr/>
        </p:nvSpPr>
        <p:spPr>
          <a:xfrm>
            <a:off x="1614662" y="1652518"/>
            <a:ext cx="6866965" cy="212312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First Name:</a:t>
            </a:r>
          </a:p>
          <a:p>
            <a:pPr marL="285750" indent="-285750">
              <a:buFont typeface="Arial" panose="020B0604020202020204" pitchFamily="34" charset="0"/>
              <a:buChar char="•"/>
            </a:pPr>
            <a:endParaRPr lang="en-US" dirty="0" smtClean="0"/>
          </a:p>
          <a:p>
            <a:r>
              <a:rPr lang="en-US" dirty="0" smtClean="0"/>
              <a:t>* Middle Name (or NMN if no middle name):</a:t>
            </a:r>
          </a:p>
          <a:p>
            <a:pPr marL="285750" indent="-285750">
              <a:buFont typeface="Arial" panose="020B0604020202020204" pitchFamily="34" charset="0"/>
              <a:buChar char="•"/>
            </a:pPr>
            <a:endParaRPr lang="en-US" dirty="0" smtClean="0"/>
          </a:p>
          <a:p>
            <a:r>
              <a:rPr lang="en-US" dirty="0" smtClean="0"/>
              <a:t>* Last Name:</a:t>
            </a:r>
          </a:p>
          <a:p>
            <a:endParaRPr lang="en-US" dirty="0" smtClean="0"/>
          </a:p>
          <a:p>
            <a:r>
              <a:rPr lang="en-US" dirty="0" smtClean="0"/>
              <a:t>   Suffix:</a:t>
            </a:r>
            <a:endParaRPr lang="en-US" dirty="0"/>
          </a:p>
        </p:txBody>
      </p:sp>
      <p:sp>
        <p:nvSpPr>
          <p:cNvPr id="84" name="Rounded Rectangle 83"/>
          <p:cNvSpPr/>
          <p:nvPr/>
        </p:nvSpPr>
        <p:spPr>
          <a:xfrm>
            <a:off x="1614662" y="3903903"/>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Gender:</a:t>
            </a:r>
            <a:endParaRPr lang="en-US" dirty="0"/>
          </a:p>
        </p:txBody>
      </p:sp>
      <p:sp>
        <p:nvSpPr>
          <p:cNvPr id="85" name="Rounded Rectangle 84"/>
          <p:cNvSpPr/>
          <p:nvPr/>
        </p:nvSpPr>
        <p:spPr>
          <a:xfrm>
            <a:off x="1614662" y="4487663"/>
            <a:ext cx="6866965" cy="455500"/>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Date of Birth (MM/DD/YYYY):</a:t>
            </a:r>
            <a:endParaRPr lang="en-US" dirty="0"/>
          </a:p>
        </p:txBody>
      </p:sp>
      <p:sp>
        <p:nvSpPr>
          <p:cNvPr id="86" name="Rounded Rectangle 8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7" name="Rounded Rectangle 86"/>
          <p:cNvSpPr/>
          <p:nvPr/>
        </p:nvSpPr>
        <p:spPr>
          <a:xfrm>
            <a:off x="3074894" y="1752848"/>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3074894" y="2863696"/>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2626658" y="3376301"/>
            <a:ext cx="56477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92" name="Rounded Rectangle 91"/>
          <p:cNvSpPr/>
          <p:nvPr/>
        </p:nvSpPr>
        <p:spPr>
          <a:xfrm>
            <a:off x="6006352" y="2308272"/>
            <a:ext cx="226807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Rounded Rectangle 92"/>
          <p:cNvSpPr/>
          <p:nvPr/>
        </p:nvSpPr>
        <p:spPr>
          <a:xfrm>
            <a:off x="2743202" y="3984773"/>
            <a:ext cx="553122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rPr>
              <a:t>Choose One</a:t>
            </a:r>
            <a:endParaRPr lang="en-US" dirty="0">
              <a:solidFill>
                <a:schemeClr val="tx1"/>
              </a:solidFill>
            </a:endParaRPr>
          </a:p>
        </p:txBody>
      </p:sp>
      <p:sp>
        <p:nvSpPr>
          <p:cNvPr id="94" name="Rounded Rectangle 93"/>
          <p:cNvSpPr/>
          <p:nvPr/>
        </p:nvSpPr>
        <p:spPr>
          <a:xfrm>
            <a:off x="4688541" y="4599751"/>
            <a:ext cx="3585882"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Rounded Rectangle 94"/>
          <p:cNvSpPr/>
          <p:nvPr/>
        </p:nvSpPr>
        <p:spPr>
          <a:xfrm>
            <a:off x="1614660" y="5347550"/>
            <a:ext cx="6866965" cy="710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1</a:t>
            </a:r>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 * </a:t>
            </a:r>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ever used a maiden/previous name</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sz="1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sz="1200" b="1" dirty="0">
                <a:latin typeface="Arial Unicode MS" panose="020B0604020202020204" pitchFamily="34" charset="-128"/>
                <a:ea typeface="Arial Unicode MS" panose="020B0604020202020204" pitchFamily="34" charset="-128"/>
                <a:cs typeface="Arial Unicode MS" panose="020B0604020202020204" pitchFamily="34" charset="-128"/>
              </a:rPr>
              <a:t>2. * </a:t>
            </a:r>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ever used an alias?</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6" name="Rounded Rectangle 95"/>
          <p:cNvSpPr/>
          <p:nvPr/>
        </p:nvSpPr>
        <p:spPr>
          <a:xfrm>
            <a:off x="7420539" y="5407572"/>
            <a:ext cx="977860" cy="627361"/>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97" name="Rounded Rectangle 96"/>
          <p:cNvSpPr/>
          <p:nvPr/>
        </p:nvSpPr>
        <p:spPr>
          <a:xfrm>
            <a:off x="7498854" y="5478327"/>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98" name="Rounded Rectangle 97"/>
          <p:cNvSpPr/>
          <p:nvPr/>
        </p:nvSpPr>
        <p:spPr>
          <a:xfrm>
            <a:off x="7954848" y="5478327"/>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cxnSp>
        <p:nvCxnSpPr>
          <p:cNvPr id="49" name="Straight Connector 48"/>
          <p:cNvCxnSpPr>
            <a:endCxn id="5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1" name="TextBox 5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2" name="TextBox 5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3" name="TextBox 5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4" name="TextBox 5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5" name="TextBox 5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6" name="TextBox 5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7" name="TextBox 5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58" name="TextBox 5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9" name="TextBox 5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2" name="Oval 7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3" name="Oval 102"/>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4" name="Oval 10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5" name="Oval 10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6" name="Oval 10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7" name="Oval 10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8" name="Oval 10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9" name="Oval 10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0" name="Oval 10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1" name="TextBox 11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60" name="Rounded Rectangle 59"/>
          <p:cNvSpPr/>
          <p:nvPr/>
        </p:nvSpPr>
        <p:spPr>
          <a:xfrm>
            <a:off x="7498854" y="5749352"/>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61" name="Rounded Rectangle 60"/>
          <p:cNvSpPr/>
          <p:nvPr/>
        </p:nvSpPr>
        <p:spPr>
          <a:xfrm>
            <a:off x="7954848" y="5749352"/>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0863620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Applicant Information (Biographic)</a:t>
            </a:r>
          </a:p>
        </p:txBody>
      </p:sp>
      <p:sp>
        <p:nvSpPr>
          <p:cNvPr id="11" name="TextBox 10"/>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9" name="Picture 38"/>
          <p:cNvPicPr/>
          <p:nvPr/>
        </p:nvPicPr>
        <p:blipFill>
          <a:blip r:embed="rId2"/>
          <a:stretch>
            <a:fillRect/>
          </a:stretch>
        </p:blipFill>
        <p:spPr>
          <a:xfrm>
            <a:off x="3402109" y="2121371"/>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1" name="TextBox 40"/>
          <p:cNvSpPr txBox="1"/>
          <p:nvPr/>
        </p:nvSpPr>
        <p:spPr>
          <a:xfrm>
            <a:off x="2709382" y="900114"/>
            <a:ext cx="4585854" cy="646331"/>
          </a:xfrm>
          <a:prstGeom prst="rect">
            <a:avLst/>
          </a:prstGeom>
          <a:noFill/>
        </p:spPr>
        <p:txBody>
          <a:bodyPr wrap="square" rtlCol="0">
            <a:spAutoFit/>
          </a:bodyPr>
          <a:lstStyle/>
          <a:p>
            <a:pPr algn="ctr"/>
            <a:r>
              <a:rPr lang="en-US" b="1" dirty="0" smtClean="0"/>
              <a:t>Applicant Biographic Information</a:t>
            </a:r>
            <a:endParaRPr lang="en-US" b="1" dirty="0"/>
          </a:p>
          <a:p>
            <a:endParaRPr lang="en-US" dirty="0"/>
          </a:p>
        </p:txBody>
      </p:sp>
      <p:sp>
        <p:nvSpPr>
          <p:cNvPr id="82" name="Rounded Rectangle 81"/>
          <p:cNvSpPr/>
          <p:nvPr/>
        </p:nvSpPr>
        <p:spPr>
          <a:xfrm>
            <a:off x="1604682" y="1277446"/>
            <a:ext cx="6866965" cy="31230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provide all maiden/previous names</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3" name="Rounded Rectangle 82"/>
          <p:cNvSpPr/>
          <p:nvPr/>
        </p:nvSpPr>
        <p:spPr>
          <a:xfrm>
            <a:off x="1614662" y="1876636"/>
            <a:ext cx="6866965" cy="212312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First Name:</a:t>
            </a:r>
          </a:p>
          <a:p>
            <a:pPr marL="285750" indent="-285750">
              <a:buFont typeface="Arial" panose="020B0604020202020204" pitchFamily="34" charset="0"/>
              <a:buChar char="•"/>
            </a:pPr>
            <a:endParaRPr lang="en-US" dirty="0" smtClean="0"/>
          </a:p>
          <a:p>
            <a:r>
              <a:rPr lang="en-US" dirty="0" smtClean="0"/>
              <a:t>* Middle Name (or NMN if no middle name):</a:t>
            </a:r>
          </a:p>
          <a:p>
            <a:pPr marL="285750" indent="-285750">
              <a:buFont typeface="Arial" panose="020B0604020202020204" pitchFamily="34" charset="0"/>
              <a:buChar char="•"/>
            </a:pPr>
            <a:endParaRPr lang="en-US" dirty="0" smtClean="0"/>
          </a:p>
          <a:p>
            <a:r>
              <a:rPr lang="en-US" dirty="0" smtClean="0"/>
              <a:t>* Last Name:</a:t>
            </a:r>
          </a:p>
          <a:p>
            <a:endParaRPr lang="en-US" dirty="0" smtClean="0"/>
          </a:p>
          <a:p>
            <a:r>
              <a:rPr lang="en-US" dirty="0" smtClean="0"/>
              <a:t>   Suffix:</a:t>
            </a:r>
            <a:endParaRPr lang="en-US" dirty="0"/>
          </a:p>
        </p:txBody>
      </p:sp>
      <p:sp>
        <p:nvSpPr>
          <p:cNvPr id="86" name="Rounded Rectangle 8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7" name="Rounded Rectangle 86"/>
          <p:cNvSpPr/>
          <p:nvPr/>
        </p:nvSpPr>
        <p:spPr>
          <a:xfrm>
            <a:off x="3074894" y="1976966"/>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3074894" y="3087814"/>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2626658" y="3600419"/>
            <a:ext cx="56477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92" name="Rounded Rectangle 91"/>
          <p:cNvSpPr/>
          <p:nvPr/>
        </p:nvSpPr>
        <p:spPr>
          <a:xfrm>
            <a:off x="6006352" y="2532390"/>
            <a:ext cx="226807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9" name="Straight Connector 48"/>
          <p:cNvCxnSpPr>
            <a:endCxn id="5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1" name="TextBox 5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2" name="TextBox 5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3" name="TextBox 5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4" name="TextBox 5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5" name="TextBox 5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6" name="TextBox 5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7" name="TextBox 56"/>
          <p:cNvSpPr txBox="1"/>
          <p:nvPr/>
        </p:nvSpPr>
        <p:spPr>
          <a:xfrm>
            <a:off x="230127" y="2707058"/>
            <a:ext cx="768315" cy="215444"/>
          </a:xfrm>
          <a:prstGeom prst="rect">
            <a:avLst/>
          </a:prstGeom>
          <a:noFill/>
        </p:spPr>
        <p:txBody>
          <a:bodyPr wrap="square" rtlCol="0">
            <a:spAutoFit/>
          </a:bodyPr>
          <a:lstStyle/>
          <a:p>
            <a:pPr algn="ctr"/>
            <a:r>
              <a:rPr lang="en-US" sz="800" b="1" dirty="0" smtClean="0"/>
              <a:t>Attributes</a:t>
            </a:r>
            <a:endParaRPr lang="en-US" sz="800" b="1" dirty="0"/>
          </a:p>
        </p:txBody>
      </p:sp>
      <p:sp>
        <p:nvSpPr>
          <p:cNvPr id="58" name="TextBox 5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9" name="TextBox 5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2" name="Oval 7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3" name="Oval 102"/>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4" name="Oval 10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5" name="Oval 10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6" name="Oval 10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7" name="Oval 10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8" name="Oval 10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9" name="Oval 10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0" name="Oval 10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1" name="TextBox 11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66" name="Rounded Rectangle 6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7" name="Rounded Rectangle 66"/>
          <p:cNvSpPr/>
          <p:nvPr/>
        </p:nvSpPr>
        <p:spPr>
          <a:xfrm>
            <a:off x="1614660" y="5032388"/>
            <a:ext cx="6866965" cy="621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used any other additional maiden/previous names?</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8" name="Rounded Rectangle 67"/>
          <p:cNvSpPr/>
          <p:nvPr/>
        </p:nvSpPr>
        <p:spPr>
          <a:xfrm>
            <a:off x="7438469" y="5069527"/>
            <a:ext cx="977860" cy="54504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1" name="Rounded Rectangle 70"/>
          <p:cNvSpPr/>
          <p:nvPr/>
        </p:nvSpPr>
        <p:spPr>
          <a:xfrm>
            <a:off x="7516784" y="5245243"/>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3" name="Rounded Rectangle 72"/>
          <p:cNvSpPr/>
          <p:nvPr/>
        </p:nvSpPr>
        <p:spPr>
          <a:xfrm>
            <a:off x="7972778" y="5245243"/>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278102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7"/>
          <p:cNvSpPr>
            <a:spLocks noChangeArrowheads="1"/>
          </p:cNvSpPr>
          <p:nvPr/>
        </p:nvSpPr>
        <p:spPr bwMode="auto">
          <a:xfrm>
            <a:off x="0" y="762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r>
              <a:rPr lang="en-US" sz="2800" b="1" dirty="0">
                <a:solidFill>
                  <a:srgbClr val="FFFFFF"/>
                </a:solidFill>
              </a:rPr>
              <a:t>TSA </a:t>
            </a:r>
            <a:r>
              <a:rPr lang="en-US" sz="2800" b="1" dirty="0" smtClean="0">
                <a:solidFill>
                  <a:srgbClr val="FFFFFF"/>
                </a:solidFill>
              </a:rPr>
              <a:t>PreCheck Applicant Information (Biographic)</a:t>
            </a:r>
          </a:p>
        </p:txBody>
      </p:sp>
      <p:sp>
        <p:nvSpPr>
          <p:cNvPr id="11" name="TextBox 10"/>
          <p:cNvSpPr txBox="1"/>
          <p:nvPr/>
        </p:nvSpPr>
        <p:spPr>
          <a:xfrm>
            <a:off x="318655" y="6553200"/>
            <a:ext cx="8534399" cy="276999"/>
          </a:xfrm>
          <a:prstGeom prst="rect">
            <a:avLst/>
          </a:prstGeom>
          <a:noFill/>
        </p:spPr>
        <p:txBody>
          <a:bodyPr wrap="square" rtlCol="0">
            <a:spAutoFit/>
          </a:bodyPr>
          <a:lstStyle/>
          <a:p>
            <a:r>
              <a:rPr lang="en-US" sz="1200" dirty="0" smtClean="0">
                <a:solidFill>
                  <a:schemeClr val="bg1"/>
                </a:solidFill>
              </a:rPr>
              <a:t>* All screenshots are examples only and actual enrollment screens may differ between TSA PreCheck enrollment providers.</a:t>
            </a:r>
            <a:endParaRPr lang="en-US" sz="1200" baseline="30000" dirty="0">
              <a:solidFill>
                <a:schemeClr val="bg1"/>
              </a:solidFill>
            </a:endParaRPr>
          </a:p>
        </p:txBody>
      </p:sp>
      <p:pic>
        <p:nvPicPr>
          <p:cNvPr id="39" name="Picture 38"/>
          <p:cNvPicPr/>
          <p:nvPr/>
        </p:nvPicPr>
        <p:blipFill>
          <a:blip r:embed="rId2"/>
          <a:stretch>
            <a:fillRect/>
          </a:stretch>
        </p:blipFill>
        <p:spPr>
          <a:xfrm>
            <a:off x="3402109" y="2121371"/>
            <a:ext cx="3200400" cy="914400"/>
          </a:xfrm>
          <a:prstGeom prst="rect">
            <a:avLst/>
          </a:prstGeom>
          <a:gradFill>
            <a:gsLst>
              <a:gs pos="0">
                <a:schemeClr val="accent3">
                  <a:lumMod val="110000"/>
                  <a:satMod val="105000"/>
                  <a:tint val="67000"/>
                  <a:alpha val="52000"/>
                </a:schemeClr>
              </a:gs>
              <a:gs pos="50000">
                <a:schemeClr val="accent3">
                  <a:lumMod val="105000"/>
                  <a:satMod val="103000"/>
                  <a:tint val="73000"/>
                </a:schemeClr>
              </a:gs>
              <a:gs pos="100000">
                <a:schemeClr val="accent3">
                  <a:lumMod val="105000"/>
                  <a:satMod val="109000"/>
                  <a:tint val="81000"/>
                </a:schemeClr>
              </a:gs>
            </a:gsLst>
            <a:lin ang="5400000" scaled="0"/>
          </a:gradFill>
          <a:ln>
            <a:noFill/>
          </a:ln>
          <a:effectLst>
            <a:outerShdw blurRad="292100" dist="139700" dir="2700000" algn="tl" rotWithShape="0">
              <a:srgbClr val="333333">
                <a:alpha val="65000"/>
              </a:srgbClr>
            </a:outerShdw>
          </a:effectLst>
        </p:spPr>
      </p:pic>
      <p:sp>
        <p:nvSpPr>
          <p:cNvPr id="41" name="TextBox 40"/>
          <p:cNvSpPr txBox="1"/>
          <p:nvPr/>
        </p:nvSpPr>
        <p:spPr>
          <a:xfrm>
            <a:off x="2709382" y="900114"/>
            <a:ext cx="4585854" cy="646331"/>
          </a:xfrm>
          <a:prstGeom prst="rect">
            <a:avLst/>
          </a:prstGeom>
          <a:noFill/>
        </p:spPr>
        <p:txBody>
          <a:bodyPr wrap="square" rtlCol="0">
            <a:spAutoFit/>
          </a:bodyPr>
          <a:lstStyle/>
          <a:p>
            <a:pPr algn="ctr"/>
            <a:r>
              <a:rPr lang="en-US" b="1" dirty="0" smtClean="0"/>
              <a:t>Applicant Biographic Information</a:t>
            </a:r>
            <a:endParaRPr lang="en-US" b="1" dirty="0"/>
          </a:p>
          <a:p>
            <a:endParaRPr lang="en-US" dirty="0"/>
          </a:p>
        </p:txBody>
      </p:sp>
      <p:sp>
        <p:nvSpPr>
          <p:cNvPr id="82" name="Rounded Rectangle 81"/>
          <p:cNvSpPr/>
          <p:nvPr/>
        </p:nvSpPr>
        <p:spPr>
          <a:xfrm>
            <a:off x="1604682" y="1277446"/>
            <a:ext cx="6866965" cy="312306"/>
          </a:xfrm>
          <a:prstGeom prst="roundRect">
            <a:avLst/>
          </a:prstGeom>
          <a:solidFill>
            <a:srgbClr val="FFFF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1400" b="1" dirty="0" smtClean="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rPr>
              <a:t>You must provide all aliases</a:t>
            </a:r>
            <a:endParaRPr lang="en-US" sz="1400" b="1" dirty="0">
              <a:solidFill>
                <a:schemeClr val="tx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3" name="Rounded Rectangle 82"/>
          <p:cNvSpPr/>
          <p:nvPr/>
        </p:nvSpPr>
        <p:spPr>
          <a:xfrm>
            <a:off x="1614662" y="1876636"/>
            <a:ext cx="6866965" cy="2123126"/>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 First Name:</a:t>
            </a:r>
          </a:p>
          <a:p>
            <a:pPr marL="285750" indent="-285750">
              <a:buFont typeface="Arial" panose="020B0604020202020204" pitchFamily="34" charset="0"/>
              <a:buChar char="•"/>
            </a:pPr>
            <a:endParaRPr lang="en-US" dirty="0" smtClean="0"/>
          </a:p>
          <a:p>
            <a:r>
              <a:rPr lang="en-US" dirty="0" smtClean="0"/>
              <a:t>* Middle Name (or NMN if no middle name):</a:t>
            </a:r>
          </a:p>
          <a:p>
            <a:pPr marL="285750" indent="-285750">
              <a:buFont typeface="Arial" panose="020B0604020202020204" pitchFamily="34" charset="0"/>
              <a:buChar char="•"/>
            </a:pPr>
            <a:endParaRPr lang="en-US" dirty="0" smtClean="0"/>
          </a:p>
          <a:p>
            <a:r>
              <a:rPr lang="en-US" dirty="0" smtClean="0"/>
              <a:t>* Last Name:</a:t>
            </a:r>
          </a:p>
          <a:p>
            <a:endParaRPr lang="en-US" dirty="0" smtClean="0"/>
          </a:p>
          <a:p>
            <a:r>
              <a:rPr lang="en-US" dirty="0" smtClean="0"/>
              <a:t>   Suffix:</a:t>
            </a:r>
            <a:endParaRPr lang="en-US" dirty="0"/>
          </a:p>
        </p:txBody>
      </p:sp>
      <p:sp>
        <p:nvSpPr>
          <p:cNvPr id="86" name="Rounded Rectangle 8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87" name="Rounded Rectangle 86"/>
          <p:cNvSpPr/>
          <p:nvPr/>
        </p:nvSpPr>
        <p:spPr>
          <a:xfrm>
            <a:off x="3074894" y="1976966"/>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0" name="Rounded Rectangle 89"/>
          <p:cNvSpPr/>
          <p:nvPr/>
        </p:nvSpPr>
        <p:spPr>
          <a:xfrm>
            <a:off x="3074894" y="3087814"/>
            <a:ext cx="5199530"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Rounded Rectangle 90"/>
          <p:cNvSpPr/>
          <p:nvPr/>
        </p:nvSpPr>
        <p:spPr>
          <a:xfrm>
            <a:off x="2626658" y="3600419"/>
            <a:ext cx="5647766"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Choose One</a:t>
            </a:r>
          </a:p>
        </p:txBody>
      </p:sp>
      <p:sp>
        <p:nvSpPr>
          <p:cNvPr id="92" name="Rounded Rectangle 91"/>
          <p:cNvSpPr/>
          <p:nvPr/>
        </p:nvSpPr>
        <p:spPr>
          <a:xfrm>
            <a:off x="6006352" y="2532390"/>
            <a:ext cx="2268071" cy="2903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9" name="Straight Connector 48"/>
          <p:cNvCxnSpPr>
            <a:endCxn id="51" idx="0"/>
          </p:cNvCxnSpPr>
          <p:nvPr/>
        </p:nvCxnSpPr>
        <p:spPr>
          <a:xfrm>
            <a:off x="202112" y="1097765"/>
            <a:ext cx="0" cy="5095600"/>
          </a:xfrm>
          <a:prstGeom prst="line">
            <a:avLst/>
          </a:prstGeom>
          <a:ln>
            <a:headEnd type="oval"/>
            <a:tailEnd type="ova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53790" y="869574"/>
            <a:ext cx="570481" cy="215444"/>
          </a:xfrm>
          <a:prstGeom prst="rect">
            <a:avLst/>
          </a:prstGeom>
          <a:noFill/>
        </p:spPr>
        <p:txBody>
          <a:bodyPr wrap="square" rtlCol="0">
            <a:spAutoFit/>
          </a:bodyPr>
          <a:lstStyle/>
          <a:p>
            <a:pPr algn="ctr"/>
            <a:r>
              <a:rPr lang="en-US" sz="800" b="1" dirty="0" smtClean="0"/>
              <a:t>START</a:t>
            </a:r>
            <a:endParaRPr lang="en-US" sz="800" b="1" dirty="0"/>
          </a:p>
        </p:txBody>
      </p:sp>
      <p:sp>
        <p:nvSpPr>
          <p:cNvPr id="51" name="TextBox 50"/>
          <p:cNvSpPr txBox="1"/>
          <p:nvPr/>
        </p:nvSpPr>
        <p:spPr>
          <a:xfrm>
            <a:off x="-83129" y="6193365"/>
            <a:ext cx="570481" cy="215444"/>
          </a:xfrm>
          <a:prstGeom prst="rect">
            <a:avLst/>
          </a:prstGeom>
          <a:noFill/>
        </p:spPr>
        <p:txBody>
          <a:bodyPr wrap="square" rtlCol="0">
            <a:spAutoFit/>
          </a:bodyPr>
          <a:lstStyle/>
          <a:p>
            <a:pPr algn="ctr"/>
            <a:r>
              <a:rPr lang="en-US" sz="800" b="1" dirty="0" smtClean="0"/>
              <a:t>FINISH</a:t>
            </a:r>
            <a:endParaRPr lang="en-US" sz="800" b="1" dirty="0"/>
          </a:p>
        </p:txBody>
      </p:sp>
      <p:sp>
        <p:nvSpPr>
          <p:cNvPr id="52" name="TextBox 51"/>
          <p:cNvSpPr txBox="1"/>
          <p:nvPr/>
        </p:nvSpPr>
        <p:spPr>
          <a:xfrm>
            <a:off x="242048" y="1156447"/>
            <a:ext cx="705969" cy="461665"/>
          </a:xfrm>
          <a:prstGeom prst="rect">
            <a:avLst/>
          </a:prstGeom>
          <a:noFill/>
        </p:spPr>
        <p:txBody>
          <a:bodyPr wrap="square" rtlCol="0">
            <a:spAutoFit/>
          </a:bodyPr>
          <a:lstStyle/>
          <a:p>
            <a:pPr algn="ctr"/>
            <a:r>
              <a:rPr lang="en-US" sz="800" b="1" dirty="0" smtClean="0"/>
              <a:t>Notice of Eligibility Questions</a:t>
            </a:r>
            <a:endParaRPr lang="en-US" sz="800" b="1" dirty="0"/>
          </a:p>
        </p:txBody>
      </p:sp>
      <p:sp>
        <p:nvSpPr>
          <p:cNvPr id="53" name="TextBox 52"/>
          <p:cNvSpPr txBox="1"/>
          <p:nvPr/>
        </p:nvSpPr>
        <p:spPr>
          <a:xfrm>
            <a:off x="230129" y="1721413"/>
            <a:ext cx="768315" cy="338554"/>
          </a:xfrm>
          <a:prstGeom prst="rect">
            <a:avLst/>
          </a:prstGeom>
          <a:noFill/>
        </p:spPr>
        <p:txBody>
          <a:bodyPr wrap="square" rtlCol="0">
            <a:spAutoFit/>
          </a:bodyPr>
          <a:lstStyle/>
          <a:p>
            <a:pPr algn="ctr"/>
            <a:r>
              <a:rPr lang="en-US" sz="800" b="1" dirty="0" smtClean="0"/>
              <a:t>Biographic Information</a:t>
            </a:r>
            <a:endParaRPr lang="en-US" sz="800" b="1" dirty="0"/>
          </a:p>
        </p:txBody>
      </p:sp>
      <p:sp>
        <p:nvSpPr>
          <p:cNvPr id="54" name="TextBox 53"/>
          <p:cNvSpPr txBox="1"/>
          <p:nvPr/>
        </p:nvSpPr>
        <p:spPr>
          <a:xfrm>
            <a:off x="230127" y="3097075"/>
            <a:ext cx="768315" cy="338554"/>
          </a:xfrm>
          <a:prstGeom prst="rect">
            <a:avLst/>
          </a:prstGeom>
          <a:noFill/>
        </p:spPr>
        <p:txBody>
          <a:bodyPr wrap="square" rtlCol="0">
            <a:spAutoFit/>
          </a:bodyPr>
          <a:lstStyle/>
          <a:p>
            <a:pPr algn="ctr"/>
            <a:r>
              <a:rPr lang="en-US" sz="800" b="1" dirty="0" smtClean="0"/>
              <a:t>Address Information</a:t>
            </a:r>
            <a:endParaRPr lang="en-US" sz="800" b="1" dirty="0"/>
          </a:p>
        </p:txBody>
      </p:sp>
      <p:sp>
        <p:nvSpPr>
          <p:cNvPr id="55" name="TextBox 54"/>
          <p:cNvSpPr txBox="1"/>
          <p:nvPr/>
        </p:nvSpPr>
        <p:spPr>
          <a:xfrm>
            <a:off x="230127" y="2254560"/>
            <a:ext cx="768315" cy="215444"/>
          </a:xfrm>
          <a:prstGeom prst="rect">
            <a:avLst/>
          </a:prstGeom>
          <a:noFill/>
        </p:spPr>
        <p:txBody>
          <a:bodyPr wrap="square" rtlCol="0">
            <a:spAutoFit/>
          </a:bodyPr>
          <a:lstStyle/>
          <a:p>
            <a:pPr algn="ctr"/>
            <a:r>
              <a:rPr lang="en-US" sz="800" b="1" dirty="0" smtClean="0"/>
              <a:t>Citizenship</a:t>
            </a:r>
            <a:endParaRPr lang="en-US" sz="800" b="1" dirty="0"/>
          </a:p>
        </p:txBody>
      </p:sp>
      <p:sp>
        <p:nvSpPr>
          <p:cNvPr id="56" name="TextBox 55"/>
          <p:cNvSpPr txBox="1"/>
          <p:nvPr/>
        </p:nvSpPr>
        <p:spPr>
          <a:xfrm>
            <a:off x="230129" y="3620673"/>
            <a:ext cx="768315" cy="338554"/>
          </a:xfrm>
          <a:prstGeom prst="rect">
            <a:avLst/>
          </a:prstGeom>
          <a:noFill/>
        </p:spPr>
        <p:txBody>
          <a:bodyPr wrap="square" rtlCol="0">
            <a:spAutoFit/>
          </a:bodyPr>
          <a:lstStyle/>
          <a:p>
            <a:pPr algn="ctr"/>
            <a:r>
              <a:rPr lang="en-US" sz="800" b="1" dirty="0" smtClean="0"/>
              <a:t>Contact Information</a:t>
            </a:r>
            <a:endParaRPr lang="en-US" sz="800" b="1" dirty="0"/>
          </a:p>
        </p:txBody>
      </p:sp>
      <p:sp>
        <p:nvSpPr>
          <p:cNvPr id="58" name="TextBox 57"/>
          <p:cNvSpPr txBox="1"/>
          <p:nvPr/>
        </p:nvSpPr>
        <p:spPr>
          <a:xfrm>
            <a:off x="239706" y="4144271"/>
            <a:ext cx="768315" cy="215444"/>
          </a:xfrm>
          <a:prstGeom prst="rect">
            <a:avLst/>
          </a:prstGeom>
          <a:noFill/>
        </p:spPr>
        <p:txBody>
          <a:bodyPr wrap="square" rtlCol="0">
            <a:spAutoFit/>
          </a:bodyPr>
          <a:lstStyle/>
          <a:p>
            <a:pPr algn="ctr"/>
            <a:r>
              <a:rPr lang="en-US" sz="800" b="1" dirty="0" smtClean="0"/>
              <a:t>Documents</a:t>
            </a:r>
            <a:endParaRPr lang="en-US" sz="800" b="1" dirty="0"/>
          </a:p>
        </p:txBody>
      </p:sp>
      <p:sp>
        <p:nvSpPr>
          <p:cNvPr id="59" name="TextBox 58"/>
          <p:cNvSpPr txBox="1"/>
          <p:nvPr/>
        </p:nvSpPr>
        <p:spPr>
          <a:xfrm>
            <a:off x="239706" y="4544759"/>
            <a:ext cx="768315" cy="215444"/>
          </a:xfrm>
          <a:prstGeom prst="rect">
            <a:avLst/>
          </a:prstGeom>
          <a:noFill/>
        </p:spPr>
        <p:txBody>
          <a:bodyPr wrap="square" rtlCol="0">
            <a:spAutoFit/>
          </a:bodyPr>
          <a:lstStyle/>
          <a:p>
            <a:pPr algn="ctr"/>
            <a:r>
              <a:rPr lang="en-US" sz="800" b="1" dirty="0" smtClean="0"/>
              <a:t>Attestation</a:t>
            </a:r>
            <a:endParaRPr lang="en-US" sz="800" b="1" dirty="0"/>
          </a:p>
        </p:txBody>
      </p:sp>
      <p:sp>
        <p:nvSpPr>
          <p:cNvPr id="69" name="TextBox 68"/>
          <p:cNvSpPr txBox="1"/>
          <p:nvPr/>
        </p:nvSpPr>
        <p:spPr>
          <a:xfrm>
            <a:off x="239706" y="5338361"/>
            <a:ext cx="768315" cy="215444"/>
          </a:xfrm>
          <a:prstGeom prst="rect">
            <a:avLst/>
          </a:prstGeom>
          <a:noFill/>
        </p:spPr>
        <p:txBody>
          <a:bodyPr wrap="square" rtlCol="0">
            <a:spAutoFit/>
          </a:bodyPr>
          <a:lstStyle/>
          <a:p>
            <a:pPr algn="ctr"/>
            <a:r>
              <a:rPr lang="en-US" sz="800" b="1" dirty="0" smtClean="0"/>
              <a:t>Payment</a:t>
            </a:r>
            <a:endParaRPr lang="en-US" sz="800" b="1" dirty="0"/>
          </a:p>
        </p:txBody>
      </p:sp>
      <p:sp>
        <p:nvSpPr>
          <p:cNvPr id="70" name="TextBox 69"/>
          <p:cNvSpPr txBox="1"/>
          <p:nvPr/>
        </p:nvSpPr>
        <p:spPr>
          <a:xfrm>
            <a:off x="239706" y="5654021"/>
            <a:ext cx="768315" cy="461665"/>
          </a:xfrm>
          <a:prstGeom prst="rect">
            <a:avLst/>
          </a:prstGeom>
          <a:noFill/>
        </p:spPr>
        <p:txBody>
          <a:bodyPr wrap="square" rtlCol="0">
            <a:spAutoFit/>
          </a:bodyPr>
          <a:lstStyle/>
          <a:p>
            <a:pPr algn="ctr"/>
            <a:r>
              <a:rPr lang="en-US" sz="800" b="1" dirty="0" smtClean="0"/>
              <a:t>Post Enrollment Survey</a:t>
            </a:r>
            <a:endParaRPr lang="en-US" sz="800" b="1" dirty="0"/>
          </a:p>
        </p:txBody>
      </p:sp>
      <p:sp>
        <p:nvSpPr>
          <p:cNvPr id="72" name="Oval 71"/>
          <p:cNvSpPr/>
          <p:nvPr/>
        </p:nvSpPr>
        <p:spPr>
          <a:xfrm>
            <a:off x="130394" y="1329114"/>
            <a:ext cx="134471" cy="125506"/>
          </a:xfrm>
          <a:prstGeom prst="ellipse">
            <a:avLst/>
          </a:prstGeom>
          <a:solidFill>
            <a:schemeClr val="accent6"/>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8" name="Oval 87"/>
          <p:cNvSpPr/>
          <p:nvPr/>
        </p:nvSpPr>
        <p:spPr>
          <a:xfrm>
            <a:off x="130394" y="1831803"/>
            <a:ext cx="134471" cy="125506"/>
          </a:xfrm>
          <a:prstGeom prst="ellipse">
            <a:avLst/>
          </a:prstGeom>
          <a:solidFill>
            <a:schemeClr val="accent4"/>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89" name="Oval 88"/>
          <p:cNvSpPr/>
          <p:nvPr/>
        </p:nvSpPr>
        <p:spPr>
          <a:xfrm>
            <a:off x="130393" y="2316546"/>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3" name="Oval 102"/>
          <p:cNvSpPr/>
          <p:nvPr/>
        </p:nvSpPr>
        <p:spPr>
          <a:xfrm>
            <a:off x="130393" y="2764089"/>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4" name="Oval 103"/>
          <p:cNvSpPr/>
          <p:nvPr/>
        </p:nvSpPr>
        <p:spPr>
          <a:xfrm>
            <a:off x="130392" y="32555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5" name="Oval 104"/>
          <p:cNvSpPr/>
          <p:nvPr/>
        </p:nvSpPr>
        <p:spPr>
          <a:xfrm>
            <a:off x="130391" y="373937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6" name="Oval 105"/>
          <p:cNvSpPr/>
          <p:nvPr/>
        </p:nvSpPr>
        <p:spPr>
          <a:xfrm>
            <a:off x="130390" y="4187141"/>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7" name="Oval 106"/>
          <p:cNvSpPr/>
          <p:nvPr/>
        </p:nvSpPr>
        <p:spPr>
          <a:xfrm>
            <a:off x="143232" y="4610592"/>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8" name="Oval 107"/>
          <p:cNvSpPr/>
          <p:nvPr/>
        </p:nvSpPr>
        <p:spPr>
          <a:xfrm>
            <a:off x="130389" y="539935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09" name="Oval 108"/>
          <p:cNvSpPr/>
          <p:nvPr/>
        </p:nvSpPr>
        <p:spPr>
          <a:xfrm>
            <a:off x="130388" y="5821347"/>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0" name="Oval 109"/>
          <p:cNvSpPr/>
          <p:nvPr/>
        </p:nvSpPr>
        <p:spPr>
          <a:xfrm>
            <a:off x="130191" y="5030288"/>
            <a:ext cx="134471" cy="125506"/>
          </a:xfrm>
          <a:prstGeom prst="ellipse">
            <a:avLst/>
          </a:prstGeom>
          <a:solidFill>
            <a:schemeClr val="bg1"/>
          </a:solidFill>
          <a:ln>
            <a:solidFill>
              <a:schemeClr val="accent1"/>
            </a:solid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11" name="TextBox 110"/>
          <p:cNvSpPr txBox="1"/>
          <p:nvPr/>
        </p:nvSpPr>
        <p:spPr>
          <a:xfrm>
            <a:off x="210874" y="4974675"/>
            <a:ext cx="768315" cy="215444"/>
          </a:xfrm>
          <a:prstGeom prst="rect">
            <a:avLst/>
          </a:prstGeom>
          <a:noFill/>
        </p:spPr>
        <p:txBody>
          <a:bodyPr wrap="square" rtlCol="0">
            <a:spAutoFit/>
          </a:bodyPr>
          <a:lstStyle/>
          <a:p>
            <a:pPr algn="ctr"/>
            <a:r>
              <a:rPr lang="en-US" sz="800" b="1" dirty="0" smtClean="0"/>
              <a:t>Biometrics</a:t>
            </a:r>
            <a:endParaRPr lang="en-US" sz="800" b="1" dirty="0"/>
          </a:p>
        </p:txBody>
      </p:sp>
      <p:sp>
        <p:nvSpPr>
          <p:cNvPr id="66" name="Rounded Rectangle 65"/>
          <p:cNvSpPr/>
          <p:nvPr/>
        </p:nvSpPr>
        <p:spPr>
          <a:xfrm>
            <a:off x="1614662" y="6149015"/>
            <a:ext cx="6866965" cy="187008"/>
          </a:xfrm>
          <a:prstGeom prst="roundRect">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800" b="1" dirty="0" smtClean="0">
                <a:latin typeface="Arial Unicode MS" panose="020B0604020202020204" pitchFamily="34" charset="-128"/>
                <a:ea typeface="Arial Unicode MS" panose="020B0604020202020204" pitchFamily="34" charset="-128"/>
                <a:cs typeface="Arial Unicode MS" panose="020B0604020202020204" pitchFamily="34" charset="-128"/>
              </a:rPr>
              <a:t>All fields marked with * are required fields</a:t>
            </a:r>
            <a:endParaRPr lang="en-US" sz="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7" name="Rounded Rectangle 66"/>
          <p:cNvSpPr/>
          <p:nvPr/>
        </p:nvSpPr>
        <p:spPr>
          <a:xfrm>
            <a:off x="1614660" y="5032388"/>
            <a:ext cx="6866965" cy="621633"/>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Have you used any other additional </a:t>
            </a:r>
            <a:r>
              <a:rPr lang="en-US" sz="1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aliases</a:t>
            </a:r>
            <a:r>
              <a:rPr lang="en-US" sz="1200" b="1" dirty="0" smtClean="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12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8" name="Rounded Rectangle 67"/>
          <p:cNvSpPr/>
          <p:nvPr/>
        </p:nvSpPr>
        <p:spPr>
          <a:xfrm>
            <a:off x="7438469" y="5069527"/>
            <a:ext cx="977860" cy="545045"/>
          </a:xfrm>
          <a:prstGeom prst="round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marL="285750" indent="-285750">
              <a:buFont typeface="Arial" panose="020B0604020202020204" pitchFamily="34" charset="0"/>
              <a:buChar char="•"/>
            </a:pPr>
            <a:endParaRPr lang="en-US" dirty="0" smtClean="0"/>
          </a:p>
          <a:p>
            <a:endParaRPr lang="en-US" dirty="0"/>
          </a:p>
        </p:txBody>
      </p:sp>
      <p:sp>
        <p:nvSpPr>
          <p:cNvPr id="71" name="Rounded Rectangle 70"/>
          <p:cNvSpPr/>
          <p:nvPr/>
        </p:nvSpPr>
        <p:spPr>
          <a:xfrm>
            <a:off x="7516784" y="5245243"/>
            <a:ext cx="413720"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YES</a:t>
            </a:r>
            <a:endParaRPr lang="en-US" sz="800" b="1" dirty="0">
              <a:solidFill>
                <a:schemeClr val="tx1"/>
              </a:solidFill>
            </a:endParaRPr>
          </a:p>
        </p:txBody>
      </p:sp>
      <p:sp>
        <p:nvSpPr>
          <p:cNvPr id="73" name="Rounded Rectangle 72"/>
          <p:cNvSpPr/>
          <p:nvPr/>
        </p:nvSpPr>
        <p:spPr>
          <a:xfrm>
            <a:off x="7972778" y="5245243"/>
            <a:ext cx="401277" cy="20650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smtClean="0">
                <a:solidFill>
                  <a:schemeClr val="tx1"/>
                </a:solidFill>
              </a:rPr>
              <a:t>NO</a:t>
            </a:r>
            <a:endParaRPr lang="en-US" sz="800" b="1" dirty="0">
              <a:solidFill>
                <a:schemeClr val="tx1"/>
              </a:solidFill>
            </a:endParaRPr>
          </a:p>
        </p:txBody>
      </p:sp>
    </p:spTree>
    <p:extLst>
      <p:ext uri="{BB962C8B-B14F-4D97-AF65-F5344CB8AC3E}">
        <p14:creationId xmlns:p14="http://schemas.microsoft.com/office/powerpoint/2010/main" val="1784432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33689</TotalTime>
  <Words>3742</Words>
  <Application>Microsoft Office PowerPoint</Application>
  <PresentationFormat>On-screen Show (4:3)</PresentationFormat>
  <Paragraphs>853</Paragraphs>
  <Slides>29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Arial Unicode MS</vt:lpstr>
      <vt:lpstr>Arial</vt:lpstr>
      <vt:lpstr>Arial Black</vt:lpstr>
      <vt:lpstr>Calibri</vt:lpstr>
      <vt:lpstr>Calibri Light</vt:lpstr>
      <vt:lpstr>Courier New</vt:lpstr>
      <vt:lpstr>Times New Roman</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Transportation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Eng</dc:creator>
  <cp:lastModifiedBy>Walbridge, Anne</cp:lastModifiedBy>
  <cp:revision>331</cp:revision>
  <dcterms:created xsi:type="dcterms:W3CDTF">2019-03-06T17:14:26Z</dcterms:created>
  <dcterms:modified xsi:type="dcterms:W3CDTF">2020-05-29T17:23:24Z</dcterms:modified>
</cp:coreProperties>
</file>