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5" r:id="rId4"/>
    <p:sldId id="266" r:id="rId5"/>
    <p:sldId id="32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8" d="100"/>
          <a:sy n="78" d="100"/>
        </p:scale>
        <p:origin x="675"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F8645-DACD-47FA-9E23-F0DA894099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674BB7-06F3-478C-A3D0-56DB04C4D6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1AC1F8-F4F3-44AB-B183-2F11C498295F}"/>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4B7714B8-B146-4EF0-B059-095240A41A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8D0C65-A899-4120-B8E3-32AC17FE2F55}"/>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377844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16878-3D93-4249-9ACF-B2B4E8AEC8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01FC3B-BB79-4F36-872C-35EFE50602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86DA89-E777-4BD6-867A-2FF4208859BC}"/>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DDDB7447-3C5F-45AA-8BBF-C6152980E3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A622C0-D803-4BB9-A535-962F7694D00F}"/>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4094526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CC3E3A-FC7B-4A06-B7F3-7635F546F1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6B0453-1331-452C-A13E-12DFFE5EB2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6F70E2-26C7-4193-A810-BFC0853BA97F}"/>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A47C33DC-947C-44A4-9803-09CAC7105D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23305-40B1-4AB7-9DDF-9D39FDC85D49}"/>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406874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D528C-9962-436B-B9B1-4DAF2BFEB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76285D-6771-4BC0-B34D-AF49810D08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9F2AFB-CBA4-4EA0-B4CD-2F56D53ADAAB}"/>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4B470A4C-5D00-4293-9BAD-689C16519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982B2E-ED0F-4E3B-9317-C401EF61858F}"/>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2705606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4240A-3C00-4998-9367-C699D2FF11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7F8BD2-06B7-4DC8-8F8C-18FC03FFDA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971B7-6F0A-41A0-B0F7-50A9BE58CDF7}"/>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A1AEF04B-030E-45A2-A030-16188DEDF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6B9E13-C434-44AD-98C3-875C0176364C}"/>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3919668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65AE-88DB-429A-9675-CF3BEA08F4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E1F539-B34D-4513-B67E-0F845DCBD5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C2B772-409E-4B37-8338-E62412D431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4144F3-A075-44CD-84A4-F620EDC7C49F}"/>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6" name="Footer Placeholder 5">
            <a:extLst>
              <a:ext uri="{FF2B5EF4-FFF2-40B4-BE49-F238E27FC236}">
                <a16:creationId xmlns:a16="http://schemas.microsoft.com/office/drawing/2014/main" id="{3E73B6AE-97B3-4A27-8A37-C4EA4B18A3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7DACB1-752B-48F1-8554-B8550BA1CA09}"/>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1330041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59CF7-75F6-4C07-953B-668AF9638E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E3676B-68D4-4893-963B-80F284CD33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F4180A-8A1D-4DA6-A862-368D4BC19E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D6C1D4-6129-47D7-B8B5-B4ABB4A799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745FE1-3490-4E9C-A31E-C9A408AEAF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A53BAA-522F-46DB-B8FD-55379923F129}"/>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8" name="Footer Placeholder 7">
            <a:extLst>
              <a:ext uri="{FF2B5EF4-FFF2-40B4-BE49-F238E27FC236}">
                <a16:creationId xmlns:a16="http://schemas.microsoft.com/office/drawing/2014/main" id="{9814906B-9423-495F-A40F-6E112C458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BBEB4F-4122-4DF4-A029-71EA60B8B65D}"/>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104936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F37A0-1D45-4F2D-BCAE-81D818DB8B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AAD60D-ECEA-4E37-8BAE-6E2451A8A76A}"/>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4" name="Footer Placeholder 3">
            <a:extLst>
              <a:ext uri="{FF2B5EF4-FFF2-40B4-BE49-F238E27FC236}">
                <a16:creationId xmlns:a16="http://schemas.microsoft.com/office/drawing/2014/main" id="{CD75A230-253B-4F25-B353-3AE53FA1EA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FC72F-6F33-49B8-A6DA-E4F2E0B27D3E}"/>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2086495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D30815-44D8-4879-83A1-AB21B96162AF}"/>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3" name="Footer Placeholder 2">
            <a:extLst>
              <a:ext uri="{FF2B5EF4-FFF2-40B4-BE49-F238E27FC236}">
                <a16:creationId xmlns:a16="http://schemas.microsoft.com/office/drawing/2014/main" id="{2A06F995-13A7-451B-8901-B80838FCA0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8D9B138-0991-43F1-83B8-27539D3CAA00}"/>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337905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06EDD-901C-4A70-B332-74F0ABFBD2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A2B88D-7568-4565-BE22-C6629CB47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C47F09-1C45-4E34-B01A-761C17334F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5A514F-BD6A-488A-87FB-0ECAB4D811C8}"/>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6" name="Footer Placeholder 5">
            <a:extLst>
              <a:ext uri="{FF2B5EF4-FFF2-40B4-BE49-F238E27FC236}">
                <a16:creationId xmlns:a16="http://schemas.microsoft.com/office/drawing/2014/main" id="{FFA399B8-17E2-46CE-86F0-1A5B211396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5BF191-52BE-4EB1-9663-EDD4940B1BC3}"/>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79649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ED85-5EC0-4C3E-80F0-DAB993962F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8F2C89-12AD-4014-B983-88A3D88DD6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7018A2-F07E-420F-9B60-762B390FDE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A68DE-5B4B-4144-AB65-3C3AE512BE9F}"/>
              </a:ext>
            </a:extLst>
          </p:cNvPr>
          <p:cNvSpPr>
            <a:spLocks noGrp="1"/>
          </p:cNvSpPr>
          <p:nvPr>
            <p:ph type="dt" sz="half" idx="10"/>
          </p:nvPr>
        </p:nvSpPr>
        <p:spPr/>
        <p:txBody>
          <a:bodyPr/>
          <a:lstStyle/>
          <a:p>
            <a:fld id="{F85994A1-8193-42A0-995A-A43CA43DD004}" type="datetimeFigureOut">
              <a:rPr lang="en-US" smtClean="0"/>
              <a:t>5/26/2020</a:t>
            </a:fld>
            <a:endParaRPr lang="en-US"/>
          </a:p>
        </p:txBody>
      </p:sp>
      <p:sp>
        <p:nvSpPr>
          <p:cNvPr id="6" name="Footer Placeholder 5">
            <a:extLst>
              <a:ext uri="{FF2B5EF4-FFF2-40B4-BE49-F238E27FC236}">
                <a16:creationId xmlns:a16="http://schemas.microsoft.com/office/drawing/2014/main" id="{DF96B16B-238D-42D0-97BD-85C419BEC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A1F669-6DAA-4AA3-8D8D-D5A8F99EE4A3}"/>
              </a:ext>
            </a:extLst>
          </p:cNvPr>
          <p:cNvSpPr>
            <a:spLocks noGrp="1"/>
          </p:cNvSpPr>
          <p:nvPr>
            <p:ph type="sldNum" sz="quarter" idx="12"/>
          </p:nvPr>
        </p:nvSpPr>
        <p:spPr/>
        <p:txBody>
          <a:bodyPr/>
          <a:lstStyle/>
          <a:p>
            <a:fld id="{0AA0DC9E-553D-4C13-86F6-70383C655394}" type="slidenum">
              <a:rPr lang="en-US" smtClean="0"/>
              <a:t>‹#›</a:t>
            </a:fld>
            <a:endParaRPr lang="en-US"/>
          </a:p>
        </p:txBody>
      </p:sp>
    </p:spTree>
    <p:extLst>
      <p:ext uri="{BB962C8B-B14F-4D97-AF65-F5344CB8AC3E}">
        <p14:creationId xmlns:p14="http://schemas.microsoft.com/office/powerpoint/2010/main" val="992885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41D0E5-5041-4189-9013-CBFA35FC91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438CA3-9CB8-4DA4-90DA-0BA0F5162B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890C7-FBDB-402D-9078-A4E1623F0C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994A1-8193-42A0-995A-A43CA43DD004}" type="datetimeFigureOut">
              <a:rPr lang="en-US" smtClean="0"/>
              <a:t>5/26/2020</a:t>
            </a:fld>
            <a:endParaRPr lang="en-US"/>
          </a:p>
        </p:txBody>
      </p:sp>
      <p:sp>
        <p:nvSpPr>
          <p:cNvPr id="5" name="Footer Placeholder 4">
            <a:extLst>
              <a:ext uri="{FF2B5EF4-FFF2-40B4-BE49-F238E27FC236}">
                <a16:creationId xmlns:a16="http://schemas.microsoft.com/office/drawing/2014/main" id="{8474C30C-3296-47F6-8D10-2B04E5DD3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5D4CF5-F83E-4C78-9D99-DF17174C4F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0DC9E-553D-4C13-86F6-70383C655394}" type="slidenum">
              <a:rPr lang="en-US" smtClean="0"/>
              <a:t>‹#›</a:t>
            </a:fld>
            <a:endParaRPr lang="en-US"/>
          </a:p>
        </p:txBody>
      </p:sp>
    </p:spTree>
    <p:extLst>
      <p:ext uri="{BB962C8B-B14F-4D97-AF65-F5344CB8AC3E}">
        <p14:creationId xmlns:p14="http://schemas.microsoft.com/office/powerpoint/2010/main" val="565206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70A0D-7284-4AB8-BFA2-11F2E10808F1}"/>
              </a:ext>
            </a:extLst>
          </p:cNvPr>
          <p:cNvSpPr>
            <a:spLocks noGrp="1"/>
          </p:cNvSpPr>
          <p:nvPr>
            <p:ph type="ctrTitle"/>
          </p:nvPr>
        </p:nvSpPr>
        <p:spPr>
          <a:xfrm>
            <a:off x="1524000" y="2510139"/>
            <a:ext cx="9144000" cy="745823"/>
          </a:xfrm>
        </p:spPr>
        <p:txBody>
          <a:bodyPr>
            <a:normAutofit/>
          </a:bodyPr>
          <a:lstStyle/>
          <a:p>
            <a:r>
              <a:rPr lang="en-US" sz="3600" dirty="0"/>
              <a:t>009-0-1T (English)</a:t>
            </a:r>
          </a:p>
        </p:txBody>
      </p:sp>
      <p:sp>
        <p:nvSpPr>
          <p:cNvPr id="3" name="Subtitle 2">
            <a:extLst>
              <a:ext uri="{FF2B5EF4-FFF2-40B4-BE49-F238E27FC236}">
                <a16:creationId xmlns:a16="http://schemas.microsoft.com/office/drawing/2014/main" id="{538945EE-9B66-4213-9D9F-D9A4CE8561DC}"/>
              </a:ext>
            </a:extLst>
          </p:cNvPr>
          <p:cNvSpPr>
            <a:spLocks noGrp="1"/>
          </p:cNvSpPr>
          <p:nvPr>
            <p:ph type="subTitle" idx="1"/>
          </p:nvPr>
        </p:nvSpPr>
        <p:spPr>
          <a:xfrm>
            <a:off x="1524000" y="3263222"/>
            <a:ext cx="9144000" cy="1655762"/>
          </a:xfrm>
        </p:spPr>
        <p:txBody>
          <a:bodyPr/>
          <a:lstStyle/>
          <a:p>
            <a:r>
              <a:rPr lang="en-US" dirty="0">
                <a:solidFill>
                  <a:srgbClr val="0070C0"/>
                </a:solidFill>
              </a:rPr>
              <a:t>Change Request 5.26.2020</a:t>
            </a:r>
          </a:p>
        </p:txBody>
      </p:sp>
    </p:spTree>
    <p:extLst>
      <p:ext uri="{BB962C8B-B14F-4D97-AF65-F5344CB8AC3E}">
        <p14:creationId xmlns:p14="http://schemas.microsoft.com/office/powerpoint/2010/main" val="412936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A6DE079-B613-4641-BF49-F2443176C557}"/>
              </a:ext>
            </a:extLst>
          </p:cNvPr>
          <p:cNvGrpSpPr/>
          <p:nvPr/>
        </p:nvGrpSpPr>
        <p:grpSpPr>
          <a:xfrm>
            <a:off x="111684" y="103461"/>
            <a:ext cx="5689772" cy="6651078"/>
            <a:chOff x="3406316" y="111033"/>
            <a:chExt cx="5689772" cy="6651078"/>
          </a:xfrm>
        </p:grpSpPr>
        <p:pic>
          <p:nvPicPr>
            <p:cNvPr id="3" name="Picture 2">
              <a:extLst>
                <a:ext uri="{FF2B5EF4-FFF2-40B4-BE49-F238E27FC236}">
                  <a16:creationId xmlns:a16="http://schemas.microsoft.com/office/drawing/2014/main" id="{97354534-FD08-48B7-9488-988CB1716100}"/>
                </a:ext>
              </a:extLst>
            </p:cNvPr>
            <p:cNvPicPr>
              <a:picLocks noChangeAspect="1"/>
            </p:cNvPicPr>
            <p:nvPr/>
          </p:nvPicPr>
          <p:blipFill>
            <a:blip r:embed="rId2"/>
            <a:stretch>
              <a:fillRect/>
            </a:stretch>
          </p:blipFill>
          <p:spPr>
            <a:xfrm>
              <a:off x="3406316" y="111033"/>
              <a:ext cx="5689772" cy="3538937"/>
            </a:xfrm>
            <a:prstGeom prst="rect">
              <a:avLst/>
            </a:prstGeom>
          </p:spPr>
        </p:pic>
        <p:pic>
          <p:nvPicPr>
            <p:cNvPr id="4" name="Picture 3">
              <a:extLst>
                <a:ext uri="{FF2B5EF4-FFF2-40B4-BE49-F238E27FC236}">
                  <a16:creationId xmlns:a16="http://schemas.microsoft.com/office/drawing/2014/main" id="{D7DBD406-177B-4D15-9250-FF7B53C6A052}"/>
                </a:ext>
              </a:extLst>
            </p:cNvPr>
            <p:cNvPicPr>
              <a:picLocks noChangeAspect="1"/>
            </p:cNvPicPr>
            <p:nvPr/>
          </p:nvPicPr>
          <p:blipFill rotWithShape="1">
            <a:blip r:embed="rId3"/>
            <a:srcRect l="19689"/>
            <a:stretch/>
          </p:blipFill>
          <p:spPr>
            <a:xfrm>
              <a:off x="4418230" y="3649970"/>
              <a:ext cx="4677858" cy="3112141"/>
            </a:xfrm>
            <a:prstGeom prst="rect">
              <a:avLst/>
            </a:prstGeom>
          </p:spPr>
        </p:pic>
      </p:grpSp>
      <p:sp>
        <p:nvSpPr>
          <p:cNvPr id="5" name="TextBox 4">
            <a:extLst>
              <a:ext uri="{FF2B5EF4-FFF2-40B4-BE49-F238E27FC236}">
                <a16:creationId xmlns:a16="http://schemas.microsoft.com/office/drawing/2014/main" id="{42CE4C96-C6D0-40E5-B359-A232E9192B90}"/>
              </a:ext>
            </a:extLst>
          </p:cNvPr>
          <p:cNvSpPr txBox="1"/>
          <p:nvPr/>
        </p:nvSpPr>
        <p:spPr>
          <a:xfrm>
            <a:off x="6096000" y="550191"/>
            <a:ext cx="5612042" cy="5909310"/>
          </a:xfrm>
          <a:prstGeom prst="rect">
            <a:avLst/>
          </a:prstGeom>
          <a:noFill/>
        </p:spPr>
        <p:txBody>
          <a:bodyPr wrap="square" rtlCol="0">
            <a:spAutoFit/>
          </a:bodyPr>
          <a:lstStyle/>
          <a:p>
            <a:r>
              <a:rPr lang="en-US" sz="900" b="1" dirty="0">
                <a:solidFill>
                  <a:srgbClr val="FF0000"/>
                </a:solidFill>
                <a:latin typeface="Times New Roman" panose="02020603050405020304" pitchFamily="18" charset="0"/>
                <a:ea typeface="Times New Roman" panose="02020603050405020304" pitchFamily="18" charset="0"/>
              </a:rPr>
              <a:t>Service Rep:</a:t>
            </a:r>
            <a:br>
              <a:rPr lang="en-US" sz="900" dirty="0">
                <a:solidFill>
                  <a:srgbClr val="FF0000"/>
                </a:solidFill>
                <a:latin typeface="Times New Roman" panose="02020603050405020304" pitchFamily="18" charset="0"/>
                <a:ea typeface="Times New Roman" panose="02020603050405020304" pitchFamily="18" charset="0"/>
              </a:rPr>
            </a:br>
            <a:r>
              <a:rPr lang="en-US" sz="900" i="1" dirty="0">
                <a:solidFill>
                  <a:srgbClr val="FF0000"/>
                </a:solidFill>
                <a:latin typeface="Times New Roman" panose="02020603050405020304" pitchFamily="18" charset="0"/>
                <a:ea typeface="Times New Roman" panose="02020603050405020304" pitchFamily="18" charset="0"/>
              </a:rPr>
              <a:t>Please read the following statement to each Delta Call applicant, as they will not have heard it from the phone recorded message. </a:t>
            </a:r>
            <a:br>
              <a:rPr lang="en-US" sz="900" i="1"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FEMA is required to provide you with the following statement: </a:t>
            </a:r>
            <a:br>
              <a:rPr lang="en-US" sz="900"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The Privacy Act of 1974 protects your rights as to how FEMA uses and shares your information with entities such as other Federal agencies, including Department of Homeland Security, States, tribal or local governments, voluntary organizations, and other organizations providing disaster assistance in accordance with the law.  FEMA may share your information with these partners to make sure you receive all disaster assistance available to you, prevent duplicating benefits, or to prevent future disaster losses.</a:t>
            </a:r>
            <a:br>
              <a:rPr lang="en-US" sz="900"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The Stafford Act, Privacy Act and other laws allow FEMA to collect information to determine eligibility and provide assistance as a result of a Presidentially declared disaster. </a:t>
            </a:r>
            <a:br>
              <a:rPr lang="en-US" sz="900" dirty="0">
                <a:solidFill>
                  <a:srgbClr val="FF0000"/>
                </a:solidFill>
                <a:latin typeface="Times New Roman" panose="02020603050405020304" pitchFamily="18" charset="0"/>
                <a:ea typeface="Times New Roman" panose="02020603050405020304" pitchFamily="18" charset="0"/>
              </a:rPr>
            </a:br>
            <a:endParaRPr lang="en-US" sz="900" dirty="0">
              <a:solidFill>
                <a:srgbClr val="FF0000"/>
              </a:solidFill>
              <a:latin typeface="Times New Roman" panose="02020603050405020304" pitchFamily="18" charset="0"/>
              <a:ea typeface="Times New Roman" panose="02020603050405020304" pitchFamily="18" charset="0"/>
            </a:endParaRPr>
          </a:p>
          <a:p>
            <a:r>
              <a:rPr lang="en-US" sz="900" dirty="0">
                <a:solidFill>
                  <a:srgbClr val="FF0000"/>
                </a:solidFill>
                <a:latin typeface="Times New Roman" panose="02020603050405020304" pitchFamily="18" charset="0"/>
                <a:ea typeface="Times New Roman" panose="02020603050405020304" pitchFamily="18" charset="0"/>
              </a:rPr>
              <a:t>FEMA may record phone calls for internal quality assurance purposes. Providing your Social Security Number and other requested information is voluntary, however, refusing to provide this information may delay or prevent you from receiving assistance.</a:t>
            </a:r>
          </a:p>
          <a:p>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To be eligible for FEMA Assistance, you must hereby declare under penalty of perjury, that you are a citizen, non-citizen national, a qualified alien of the United States, or a parent or legal custodian of a minor child, who lives with you and who is a citizen, non-citizen national or qualified alien of the United States.</a:t>
            </a:r>
          </a:p>
          <a:p>
            <a:br>
              <a:rPr lang="en-US" sz="900" dirty="0">
                <a:solidFill>
                  <a:srgbClr val="FF0000"/>
                </a:solidFill>
                <a:latin typeface="Times New Roman" panose="02020603050405020304" pitchFamily="18" charset="0"/>
                <a:ea typeface="Times New Roman" panose="02020603050405020304" pitchFamily="18" charset="0"/>
              </a:rPr>
            </a:br>
            <a:r>
              <a:rPr lang="en-US" sz="900" b="1" dirty="0">
                <a:solidFill>
                  <a:srgbClr val="FF0000"/>
                </a:solidFill>
                <a:latin typeface="Times New Roman" panose="02020603050405020304" pitchFamily="18" charset="0"/>
                <a:ea typeface="Times New Roman" panose="02020603050405020304" pitchFamily="18" charset="0"/>
              </a:rPr>
              <a:t>You must understand that</a:t>
            </a:r>
            <a:r>
              <a:rPr lang="en-US" sz="900" dirty="0">
                <a:solidFill>
                  <a:srgbClr val="FF0000"/>
                </a:solidFill>
                <a:latin typeface="Times New Roman" panose="02020603050405020304" pitchFamily="18" charset="0"/>
                <a:ea typeface="Times New Roman" panose="02020603050405020304" pitchFamily="18" charset="0"/>
              </a:rPr>
              <a:t> if you intentionally lie or hide any information in an attempt to obtain disaster assistance, it is a violation of federal and State laws, which carry severe fines and or imprisonment.</a:t>
            </a:r>
          </a:p>
          <a:p>
            <a:br>
              <a:rPr lang="en-US" sz="900" dirty="0">
                <a:solidFill>
                  <a:srgbClr val="FF0000"/>
                </a:solidFill>
                <a:latin typeface="Times New Roman" panose="02020603050405020304" pitchFamily="18" charset="0"/>
                <a:ea typeface="Times New Roman" panose="02020603050405020304" pitchFamily="18" charset="0"/>
              </a:rPr>
            </a:br>
            <a:r>
              <a:rPr lang="en-US" sz="900" b="1" dirty="0">
                <a:solidFill>
                  <a:srgbClr val="FF0000"/>
                </a:solidFill>
                <a:latin typeface="Times New Roman" panose="02020603050405020304" pitchFamily="18" charset="0"/>
                <a:ea typeface="Times New Roman" panose="02020603050405020304" pitchFamily="18" charset="0"/>
              </a:rPr>
              <a:t>You must understand that</a:t>
            </a:r>
            <a:r>
              <a:rPr lang="en-US" sz="900" dirty="0">
                <a:solidFill>
                  <a:srgbClr val="FF0000"/>
                </a:solidFill>
                <a:latin typeface="Times New Roman" panose="02020603050405020304" pitchFamily="18" charset="0"/>
                <a:ea typeface="Times New Roman" panose="02020603050405020304" pitchFamily="18" charset="0"/>
              </a:rPr>
              <a:t> if you received FEMA Assistance and have insurance that covers the same loss or receive other assistance for the same loss, you may be required to return some or all of the FEMA Assistance provided to you.</a:t>
            </a:r>
          </a:p>
          <a:p>
            <a:r>
              <a:rPr lang="en-US" sz="900" dirty="0">
                <a:solidFill>
                  <a:srgbClr val="FF0000"/>
                </a:solidFill>
                <a:latin typeface="Times New Roman" panose="02020603050405020304" pitchFamily="18" charset="0"/>
                <a:ea typeface="Times New Roman" panose="02020603050405020304" pitchFamily="18" charset="0"/>
              </a:rPr>
              <a:t> </a:t>
            </a:r>
          </a:p>
          <a:p>
            <a:r>
              <a:rPr lang="en-US" sz="900" b="1" dirty="0">
                <a:solidFill>
                  <a:srgbClr val="FF0000"/>
                </a:solidFill>
                <a:latin typeface="Times New Roman" panose="02020603050405020304" pitchFamily="18" charset="0"/>
                <a:ea typeface="Times New Roman" panose="02020603050405020304" pitchFamily="18" charset="0"/>
              </a:rPr>
              <a:t>You must authorize</a:t>
            </a:r>
            <a:r>
              <a:rPr lang="en-US" sz="900" dirty="0">
                <a:solidFill>
                  <a:srgbClr val="FF0000"/>
                </a:solidFill>
                <a:latin typeface="Times New Roman" panose="02020603050405020304" pitchFamily="18" charset="0"/>
                <a:ea typeface="Times New Roman" panose="02020603050405020304" pitchFamily="18" charset="0"/>
              </a:rPr>
              <a:t> FEMA to verify all information given by you about your primary residence, income, identity, and dependents in order to determine your eligibility for disaster assistance.</a:t>
            </a:r>
            <a:br>
              <a:rPr lang="en-US" sz="900"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b="1" dirty="0">
                <a:solidFill>
                  <a:srgbClr val="FF0000"/>
                </a:solidFill>
                <a:latin typeface="Times New Roman" panose="02020603050405020304" pitchFamily="18" charset="0"/>
                <a:ea typeface="Times New Roman" panose="02020603050405020304" pitchFamily="18" charset="0"/>
              </a:rPr>
              <a:t>You must authorize</a:t>
            </a:r>
            <a:r>
              <a:rPr lang="en-US" sz="900" dirty="0">
                <a:solidFill>
                  <a:srgbClr val="FF0000"/>
                </a:solidFill>
                <a:latin typeface="Times New Roman" panose="02020603050405020304" pitchFamily="18" charset="0"/>
                <a:ea typeface="Times New Roman" panose="02020603050405020304" pitchFamily="18" charset="0"/>
              </a:rPr>
              <a:t> FEMA and/or the State to request your personal information from entities such as your insurance company, or financial institution.</a:t>
            </a:r>
          </a:p>
          <a:p>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To continue your registration, you must acknowledge you understand and that you agree with the information I have just read to you. Do you understand and agree to these statements?</a:t>
            </a:r>
            <a:br>
              <a:rPr lang="en-US" sz="900"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b="1" dirty="0">
                <a:solidFill>
                  <a:srgbClr val="FF0000"/>
                </a:solidFill>
                <a:latin typeface="Times New Roman" panose="02020603050405020304" pitchFamily="18" charset="0"/>
                <a:ea typeface="Times New Roman" panose="02020603050405020304" pitchFamily="18" charset="0"/>
              </a:rPr>
              <a:t>(</a:t>
            </a:r>
            <a:r>
              <a:rPr lang="en-US" sz="900" b="1" i="1" dirty="0">
                <a:solidFill>
                  <a:srgbClr val="FF0000"/>
                </a:solidFill>
                <a:latin typeface="Times New Roman" panose="02020603050405020304" pitchFamily="18" charset="0"/>
                <a:ea typeface="Times New Roman" panose="02020603050405020304" pitchFamily="18" charset="0"/>
              </a:rPr>
              <a:t>If the applicant disagrees, delete the registration, if they agree, continue</a:t>
            </a:r>
            <a:r>
              <a:rPr lang="en-US" sz="900" b="1" dirty="0">
                <a:solidFill>
                  <a:srgbClr val="FF0000"/>
                </a:solidFill>
                <a:latin typeface="Times New Roman" panose="02020603050405020304" pitchFamily="18" charset="0"/>
                <a:ea typeface="Times New Roman" panose="02020603050405020304" pitchFamily="18" charset="0"/>
              </a:rPr>
              <a:t>)</a:t>
            </a:r>
            <a:br>
              <a:rPr lang="en-US" sz="900" dirty="0">
                <a:solidFill>
                  <a:srgbClr val="FF0000"/>
                </a:solidFill>
                <a:latin typeface="Times New Roman" panose="02020603050405020304" pitchFamily="18" charset="0"/>
                <a:ea typeface="Times New Roman" panose="02020603050405020304" pitchFamily="18" charset="0"/>
              </a:rPr>
            </a:br>
            <a:br>
              <a:rPr lang="en-US" sz="900" dirty="0">
                <a:solidFill>
                  <a:srgbClr val="FF0000"/>
                </a:solidFill>
                <a:latin typeface="Times New Roman" panose="02020603050405020304" pitchFamily="18" charset="0"/>
                <a:ea typeface="Times New Roman" panose="02020603050405020304" pitchFamily="18" charset="0"/>
              </a:rPr>
            </a:br>
            <a:r>
              <a:rPr lang="en-US" sz="900" b="1" dirty="0">
                <a:solidFill>
                  <a:srgbClr val="FF0000"/>
                </a:solidFill>
                <a:latin typeface="Times New Roman" panose="02020603050405020304" pitchFamily="18" charset="0"/>
                <a:ea typeface="Times New Roman" panose="02020603050405020304" pitchFamily="18" charset="0"/>
              </a:rPr>
              <a:t>Service Rep:</a:t>
            </a:r>
            <a:br>
              <a:rPr lang="en-US" sz="900" dirty="0">
                <a:solidFill>
                  <a:srgbClr val="FF0000"/>
                </a:solidFill>
                <a:latin typeface="Times New Roman" panose="02020603050405020304" pitchFamily="18" charset="0"/>
                <a:ea typeface="Times New Roman" panose="02020603050405020304" pitchFamily="18" charset="0"/>
              </a:rPr>
            </a:br>
            <a:r>
              <a:rPr lang="en-US" sz="900" dirty="0">
                <a:solidFill>
                  <a:srgbClr val="FF0000"/>
                </a:solidFill>
                <a:latin typeface="Times New Roman" panose="02020603050405020304" pitchFamily="18" charset="0"/>
                <a:ea typeface="Times New Roman" panose="02020603050405020304" pitchFamily="18" charset="0"/>
              </a:rPr>
              <a:t>May I have your Social Security Number? </a:t>
            </a:r>
          </a:p>
        </p:txBody>
      </p:sp>
    </p:spTree>
    <p:extLst>
      <p:ext uri="{BB962C8B-B14F-4D97-AF65-F5344CB8AC3E}">
        <p14:creationId xmlns:p14="http://schemas.microsoft.com/office/powerpoint/2010/main" val="2644018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6E70213-EFCC-4206-9639-558EE429156A}"/>
              </a:ext>
            </a:extLst>
          </p:cNvPr>
          <p:cNvPicPr>
            <a:picLocks noChangeAspect="1"/>
          </p:cNvPicPr>
          <p:nvPr/>
        </p:nvPicPr>
        <p:blipFill>
          <a:blip r:embed="rId2"/>
          <a:stretch>
            <a:fillRect/>
          </a:stretch>
        </p:blipFill>
        <p:spPr>
          <a:xfrm>
            <a:off x="0" y="400267"/>
            <a:ext cx="12192000" cy="6057466"/>
          </a:xfrm>
          <a:prstGeom prst="rect">
            <a:avLst/>
          </a:prstGeom>
        </p:spPr>
      </p:pic>
      <p:pic>
        <p:nvPicPr>
          <p:cNvPr id="7" name="Picture 6">
            <a:extLst>
              <a:ext uri="{FF2B5EF4-FFF2-40B4-BE49-F238E27FC236}">
                <a16:creationId xmlns:a16="http://schemas.microsoft.com/office/drawing/2014/main" id="{F11DAB04-12EB-41B6-98D3-347C33F73EB9}"/>
              </a:ext>
            </a:extLst>
          </p:cNvPr>
          <p:cNvPicPr>
            <a:picLocks noChangeAspect="1"/>
          </p:cNvPicPr>
          <p:nvPr/>
        </p:nvPicPr>
        <p:blipFill>
          <a:blip r:embed="rId3"/>
          <a:stretch>
            <a:fillRect/>
          </a:stretch>
        </p:blipFill>
        <p:spPr>
          <a:xfrm>
            <a:off x="8133225" y="4134187"/>
            <a:ext cx="701175" cy="314935"/>
          </a:xfrm>
          <a:prstGeom prst="rect">
            <a:avLst/>
          </a:prstGeom>
        </p:spPr>
      </p:pic>
      <p:pic>
        <p:nvPicPr>
          <p:cNvPr id="8" name="Picture 7">
            <a:extLst>
              <a:ext uri="{FF2B5EF4-FFF2-40B4-BE49-F238E27FC236}">
                <a16:creationId xmlns:a16="http://schemas.microsoft.com/office/drawing/2014/main" id="{1D8D3EFE-C930-44CE-BAF1-F6673CAF9F08}"/>
              </a:ext>
            </a:extLst>
          </p:cNvPr>
          <p:cNvPicPr>
            <a:picLocks noChangeAspect="1"/>
          </p:cNvPicPr>
          <p:nvPr/>
        </p:nvPicPr>
        <p:blipFill>
          <a:blip r:embed="rId4"/>
          <a:stretch>
            <a:fillRect/>
          </a:stretch>
        </p:blipFill>
        <p:spPr>
          <a:xfrm>
            <a:off x="7950000" y="4568513"/>
            <a:ext cx="589342" cy="313088"/>
          </a:xfrm>
          <a:prstGeom prst="rect">
            <a:avLst/>
          </a:prstGeom>
        </p:spPr>
      </p:pic>
    </p:spTree>
    <p:extLst>
      <p:ext uri="{BB962C8B-B14F-4D97-AF65-F5344CB8AC3E}">
        <p14:creationId xmlns:p14="http://schemas.microsoft.com/office/powerpoint/2010/main" val="87299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a:extLst>
              <a:ext uri="{FF2B5EF4-FFF2-40B4-BE49-F238E27FC236}">
                <a16:creationId xmlns:a16="http://schemas.microsoft.com/office/drawing/2014/main" id="{57506C05-15A2-4FF1-B67E-FB629C4C53D5}"/>
              </a:ext>
            </a:extLst>
          </p:cNvPr>
          <p:cNvSpPr txBox="1">
            <a:spLocks/>
          </p:cNvSpPr>
          <p:nvPr/>
        </p:nvSpPr>
        <p:spPr>
          <a:xfrm>
            <a:off x="235675" y="367257"/>
            <a:ext cx="10039110" cy="72862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dirty="0">
                <a:solidFill>
                  <a:srgbClr val="0070C0"/>
                </a:solidFill>
              </a:rPr>
              <a:t>Damaged Dwelling Address – Help Text</a:t>
            </a:r>
          </a:p>
        </p:txBody>
      </p:sp>
      <p:sp>
        <p:nvSpPr>
          <p:cNvPr id="6" name="Rectangle 5">
            <a:extLst>
              <a:ext uri="{FF2B5EF4-FFF2-40B4-BE49-F238E27FC236}">
                <a16:creationId xmlns:a16="http://schemas.microsoft.com/office/drawing/2014/main" id="{577F0396-C537-4969-A23E-0FBAB000DF88}"/>
              </a:ext>
            </a:extLst>
          </p:cNvPr>
          <p:cNvSpPr/>
          <p:nvPr/>
        </p:nvSpPr>
        <p:spPr>
          <a:xfrm>
            <a:off x="235675" y="974127"/>
            <a:ext cx="11773925" cy="5786199"/>
          </a:xfrm>
          <a:prstGeom prst="rect">
            <a:avLst/>
          </a:prstGeom>
        </p:spPr>
        <p:txBody>
          <a:bodyPr wrap="square">
            <a:spAutoFit/>
          </a:bodyPr>
          <a:lstStyle/>
          <a:p>
            <a:r>
              <a:rPr lang="en-US" sz="1000" dirty="0"/>
              <a:t>The damaged dwelling address is used by the inspection teams to locate your property. Please follow these tips when entering your damaged dwelling address. </a:t>
            </a:r>
          </a:p>
          <a:p>
            <a:r>
              <a:rPr lang="en-US" sz="1000" b="1" dirty="0"/>
              <a:t>Tips for Damaged Dwelling Address - 50 United States</a:t>
            </a:r>
            <a:r>
              <a:rPr lang="en-US" sz="1000" dirty="0"/>
              <a:t> </a:t>
            </a:r>
          </a:p>
          <a:p>
            <a:pPr>
              <a:buFont typeface="Arial" panose="020B0604020202020204" pitchFamily="34" charset="0"/>
              <a:buChar char="•"/>
            </a:pPr>
            <a:r>
              <a:rPr lang="en-US" sz="1000" dirty="0"/>
              <a:t>Enter the service address (home address) exactly as it appears on a utility bill.</a:t>
            </a:r>
          </a:p>
          <a:p>
            <a:pPr>
              <a:buFont typeface="Arial" panose="020B0604020202020204" pitchFamily="34" charset="0"/>
              <a:buChar char="•"/>
            </a:pPr>
            <a:r>
              <a:rPr lang="en-US" sz="1000" dirty="0"/>
              <a:t>If you don't have access to a utility bill: Enter the Street Address, City, State and Zip Code without any abbreviations (use 23 Back Mountain St instead of 23 Bk Mtn St).</a:t>
            </a:r>
          </a:p>
          <a:p>
            <a:pPr>
              <a:buFont typeface="Arial" panose="020B0604020202020204" pitchFamily="34" charset="0"/>
              <a:buChar char="•"/>
            </a:pPr>
            <a:r>
              <a:rPr lang="en-US" sz="1000" dirty="0"/>
              <a:t>Do not enter a P.O. Box or General Delivery address for the damaged dwelling address. You can use Rural Route, Rural Road, Farm Road, FM, etc. but not a PO Box address.</a:t>
            </a:r>
          </a:p>
          <a:p>
            <a:pPr>
              <a:buFont typeface="Arial" panose="020B0604020202020204" pitchFamily="34" charset="0"/>
              <a:buChar char="•"/>
            </a:pPr>
            <a:r>
              <a:rPr lang="en-US" sz="1000" dirty="0"/>
              <a:t>Do not enter a "#" symbol.</a:t>
            </a:r>
          </a:p>
          <a:p>
            <a:r>
              <a:rPr lang="en-US" sz="1000" dirty="0"/>
              <a:t>The input field takes up to 60 characters. If you have to abbreviate words due to the character limit, use the following: </a:t>
            </a:r>
          </a:p>
          <a:p>
            <a:pPr>
              <a:buFont typeface="Arial" panose="020B0604020202020204" pitchFamily="34" charset="0"/>
              <a:buChar char="•"/>
            </a:pPr>
            <a:r>
              <a:rPr lang="en-US" sz="1000" dirty="0"/>
              <a:t>APT for Apartment</a:t>
            </a:r>
          </a:p>
          <a:p>
            <a:pPr>
              <a:buFont typeface="Arial" panose="020B0604020202020204" pitchFamily="34" charset="0"/>
              <a:buChar char="•"/>
            </a:pPr>
            <a:r>
              <a:rPr lang="en-US" sz="1000" dirty="0"/>
              <a:t>BLDG for Building</a:t>
            </a:r>
          </a:p>
          <a:p>
            <a:pPr>
              <a:buFont typeface="Arial" panose="020B0604020202020204" pitchFamily="34" charset="0"/>
              <a:buChar char="•"/>
            </a:pPr>
            <a:r>
              <a:rPr lang="en-US" sz="1000" dirty="0"/>
              <a:t>STE for Suite</a:t>
            </a:r>
          </a:p>
          <a:p>
            <a:pPr>
              <a:buFont typeface="Arial" panose="020B0604020202020204" pitchFamily="34" charset="0"/>
              <a:buChar char="•"/>
            </a:pPr>
            <a:r>
              <a:rPr lang="en-US" sz="1000" dirty="0"/>
              <a:t>RR for Rural Route</a:t>
            </a:r>
          </a:p>
          <a:p>
            <a:r>
              <a:rPr lang="en-US" sz="1000" b="1" dirty="0"/>
              <a:t>Tips for Damaged Dwelling Address - Puerto Rico (PR)</a:t>
            </a:r>
            <a:r>
              <a:rPr lang="en-US" sz="1000" dirty="0"/>
              <a:t> </a:t>
            </a:r>
          </a:p>
          <a:p>
            <a:pPr>
              <a:buFont typeface="Arial" panose="020B0604020202020204" pitchFamily="34" charset="0"/>
              <a:buChar char="•"/>
            </a:pPr>
            <a:r>
              <a:rPr lang="en-US" sz="1000" dirty="0"/>
              <a:t>Enter the service address exactly as it appears on a utility bill.</a:t>
            </a:r>
          </a:p>
          <a:p>
            <a:pPr>
              <a:buFont typeface="Arial" panose="020B0604020202020204" pitchFamily="34" charset="0"/>
              <a:buChar char="•"/>
            </a:pPr>
            <a:r>
              <a:rPr lang="en-US" sz="1000" dirty="0"/>
              <a:t>If you don't have access to a utility bill, or live in a rural area, enter the address in the following format: Carr, KM (</a:t>
            </a:r>
            <a:r>
              <a:rPr lang="en-US" sz="1000" dirty="0" err="1"/>
              <a:t>kilometro</a:t>
            </a:r>
            <a:r>
              <a:rPr lang="en-US" sz="1000" dirty="0"/>
              <a:t>), HM (</a:t>
            </a:r>
            <a:r>
              <a:rPr lang="en-US" sz="1000" dirty="0" err="1"/>
              <a:t>hectometro</a:t>
            </a:r>
            <a:r>
              <a:rPr lang="en-US" sz="1000" dirty="0"/>
              <a:t>), Barrio, and Sector.</a:t>
            </a:r>
          </a:p>
          <a:p>
            <a:r>
              <a:rPr lang="en-US" sz="1000" b="1" dirty="0"/>
              <a:t>Tips for Damaged Dwelling Address - United States Virgin Islands (VI)</a:t>
            </a:r>
            <a:r>
              <a:rPr lang="en-US" sz="1000" dirty="0"/>
              <a:t> </a:t>
            </a:r>
          </a:p>
          <a:p>
            <a:pPr>
              <a:buFont typeface="Arial" panose="020B0604020202020204" pitchFamily="34" charset="0"/>
              <a:buChar char="•"/>
            </a:pPr>
            <a:r>
              <a:rPr lang="en-US" sz="1000" dirty="0"/>
              <a:t>Enter the service address exactly as it appears on a utility bill.</a:t>
            </a:r>
          </a:p>
          <a:p>
            <a:pPr>
              <a:buFont typeface="Arial" panose="020B0604020202020204" pitchFamily="34" charset="0"/>
              <a:buChar char="•"/>
            </a:pPr>
            <a:r>
              <a:rPr lang="en-US" sz="1000" dirty="0"/>
              <a:t>If you don't have access to a utility bill: Do not abbreviate the street name.</a:t>
            </a:r>
          </a:p>
          <a:p>
            <a:pPr>
              <a:buFont typeface="Arial" panose="020B0604020202020204" pitchFamily="34" charset="0"/>
              <a:buChar char="•"/>
            </a:pPr>
            <a:r>
              <a:rPr lang="en-US" sz="1000" dirty="0"/>
              <a:t>Do not use lot numbers.</a:t>
            </a:r>
          </a:p>
          <a:p>
            <a:r>
              <a:rPr lang="en-US" sz="1000" b="1" dirty="0"/>
              <a:t>Tips for Damaged Dwelling Address - Commonwealth of Northern Mariana Islands (CNMI)</a:t>
            </a:r>
            <a:r>
              <a:rPr lang="en-US" sz="1000" dirty="0"/>
              <a:t> </a:t>
            </a:r>
          </a:p>
          <a:p>
            <a:pPr>
              <a:buFont typeface="Arial" panose="020B0604020202020204" pitchFamily="34" charset="0"/>
              <a:buChar char="•"/>
            </a:pPr>
            <a:r>
              <a:rPr lang="en-US" sz="1000" dirty="0"/>
              <a:t>If you do not have a house number, place a description of the home in the </a:t>
            </a:r>
            <a:r>
              <a:rPr lang="en-US" sz="1000" b="1" i="1" dirty="0"/>
              <a:t>Street Address</a:t>
            </a:r>
            <a:r>
              <a:rPr lang="en-US" sz="1000" dirty="0"/>
              <a:t> field. Example: "Red house on Papago Drive" or "4th house on the left Koa Lane."</a:t>
            </a:r>
          </a:p>
          <a:p>
            <a:pPr>
              <a:buFont typeface="Arial" panose="020B0604020202020204" pitchFamily="34" charset="0"/>
              <a:buChar char="•"/>
            </a:pPr>
            <a:r>
              <a:rPr lang="en-US" sz="1000" dirty="0"/>
              <a:t>Enter the name of your village in the </a:t>
            </a:r>
            <a:r>
              <a:rPr lang="en-US" sz="1000" b="1" i="1" dirty="0"/>
              <a:t>City</a:t>
            </a:r>
            <a:r>
              <a:rPr lang="en-US" sz="1000" dirty="0"/>
              <a:t> field.</a:t>
            </a:r>
          </a:p>
          <a:p>
            <a:pPr>
              <a:buFont typeface="Arial" panose="020B0604020202020204" pitchFamily="34" charset="0"/>
              <a:buChar char="•"/>
            </a:pPr>
            <a:r>
              <a:rPr lang="en-US" sz="1000" dirty="0"/>
              <a:t>If your island name is not listed, enter the island name in the </a:t>
            </a:r>
            <a:r>
              <a:rPr lang="en-US" sz="1000" b="1" i="1" dirty="0"/>
              <a:t>County/Parish</a:t>
            </a:r>
            <a:r>
              <a:rPr lang="en-US" sz="1000" dirty="0"/>
              <a:t> field.</a:t>
            </a:r>
          </a:p>
          <a:p>
            <a:r>
              <a:rPr lang="en-US" sz="1000" dirty="0"/>
              <a:t>If this is a vehicle only application or a medical/dental/funeral only application, enter only the name of the street on which the damaged occurred.</a:t>
            </a:r>
          </a:p>
          <a:p>
            <a:r>
              <a:rPr lang="en-US" sz="1000" b="1" dirty="0"/>
              <a:t>Current Mailing Address</a:t>
            </a:r>
            <a:br>
              <a:rPr lang="en-US" sz="1000" dirty="0"/>
            </a:br>
            <a:r>
              <a:rPr lang="en-US" sz="1000" dirty="0"/>
              <a:t>If the current Mailing Address is </a:t>
            </a:r>
            <a:r>
              <a:rPr lang="en-US" sz="1000" i="1" dirty="0"/>
              <a:t>not</a:t>
            </a:r>
            <a:r>
              <a:rPr lang="en-US" sz="1000" dirty="0"/>
              <a:t> the same as the damaged dwelling address enter the address where you are currently receiving mail: </a:t>
            </a:r>
          </a:p>
          <a:p>
            <a:pPr>
              <a:buFont typeface="Arial" panose="020B0604020202020204" pitchFamily="34" charset="0"/>
              <a:buChar char="•"/>
            </a:pPr>
            <a:r>
              <a:rPr lang="en-US" sz="1000" dirty="0"/>
              <a:t>The mailing address does not have to be where you are living. </a:t>
            </a:r>
          </a:p>
          <a:p>
            <a:pPr>
              <a:buFont typeface="Arial" panose="020B0604020202020204" pitchFamily="34" charset="0"/>
              <a:buChar char="•"/>
            </a:pPr>
            <a:r>
              <a:rPr lang="en-US" sz="1000" dirty="0"/>
              <a:t>You may enter a P.O. Box or General Delivery address for the mailing address field.</a:t>
            </a:r>
          </a:p>
          <a:p>
            <a:pPr>
              <a:buFont typeface="Arial" panose="020B0604020202020204" pitchFamily="34" charset="0"/>
              <a:buChar char="•"/>
            </a:pPr>
            <a:r>
              <a:rPr lang="en-US" sz="1000" dirty="0"/>
              <a:t>If possible, enter an address where you will receive mail for a minimum of 60-days.</a:t>
            </a:r>
          </a:p>
          <a:p>
            <a:r>
              <a:rPr lang="en-US" sz="1000" b="1" dirty="0"/>
              <a:t>Own or Rent Damaged Dwelling</a:t>
            </a:r>
            <a:br>
              <a:rPr lang="en-US" sz="1000" dirty="0"/>
            </a:br>
            <a:r>
              <a:rPr lang="en-US" sz="1000" dirty="0"/>
              <a:t>From the drop down list select Owner or Renter to indicate your residency status.</a:t>
            </a:r>
            <a:br>
              <a:rPr lang="en-US" sz="1000" dirty="0"/>
            </a:br>
            <a:r>
              <a:rPr lang="en-US" sz="1000" dirty="0"/>
              <a:t>To be considered the legal OWNER of the home, you must: </a:t>
            </a:r>
          </a:p>
          <a:p>
            <a:pPr>
              <a:buFont typeface="Arial" panose="020B0604020202020204" pitchFamily="34" charset="0"/>
              <a:buChar char="•"/>
            </a:pPr>
            <a:r>
              <a:rPr lang="en-US" sz="1000" dirty="0"/>
              <a:t>have the deed; or</a:t>
            </a:r>
          </a:p>
          <a:p>
            <a:pPr>
              <a:buFont typeface="Arial" panose="020B0604020202020204" pitchFamily="34" charset="0"/>
              <a:buChar char="•"/>
            </a:pPr>
            <a:r>
              <a:rPr lang="en-US" sz="1000" dirty="0"/>
              <a:t>maintain the home, pay no rent, and pay taxes (if applicable); or</a:t>
            </a:r>
          </a:p>
          <a:p>
            <a:pPr>
              <a:buFont typeface="Arial" panose="020B0604020202020204" pitchFamily="34" charset="0"/>
              <a:buChar char="•"/>
            </a:pPr>
            <a:r>
              <a:rPr lang="en-US" sz="1000" dirty="0"/>
              <a:t>have lifetime occupancy rights while not holding the legal title to the home</a:t>
            </a:r>
          </a:p>
          <a:p>
            <a:r>
              <a:rPr lang="en-US" sz="1000" dirty="0"/>
              <a:t>Select RENT if you do not meet any of the above criteria, even if you pay no rent.</a:t>
            </a:r>
          </a:p>
          <a:p>
            <a:r>
              <a:rPr lang="en-US" sz="1000" b="1" dirty="0"/>
              <a:t>Current Mailing Address Same as Damaged Dwelling Address</a:t>
            </a:r>
            <a:br>
              <a:rPr lang="en-US" sz="1000" dirty="0"/>
            </a:br>
            <a:r>
              <a:rPr lang="en-US" sz="1000" dirty="0"/>
              <a:t>Check this box to identify damaged dwelling address and current mailing address are the same.</a:t>
            </a:r>
            <a:endParaRPr lang="en-US" sz="1000" dirty="0">
              <a:effectLst/>
            </a:endParaRPr>
          </a:p>
        </p:txBody>
      </p:sp>
      <p:sp>
        <p:nvSpPr>
          <p:cNvPr id="2" name="Rectangle 1">
            <a:extLst>
              <a:ext uri="{FF2B5EF4-FFF2-40B4-BE49-F238E27FC236}">
                <a16:creationId xmlns:a16="http://schemas.microsoft.com/office/drawing/2014/main" id="{DA18B95B-FDC3-494C-A1F4-8E9CE1F3D60A}"/>
              </a:ext>
            </a:extLst>
          </p:cNvPr>
          <p:cNvSpPr/>
          <p:nvPr/>
        </p:nvSpPr>
        <p:spPr>
          <a:xfrm>
            <a:off x="6391493" y="1702755"/>
            <a:ext cx="6424067" cy="400110"/>
          </a:xfrm>
          <a:prstGeom prst="rect">
            <a:avLst/>
          </a:prstGeom>
        </p:spPr>
        <p:txBody>
          <a:bodyPr wrap="square">
            <a:spAutoFit/>
          </a:bodyPr>
          <a:lstStyle/>
          <a:p>
            <a:pPr marL="171450" marR="0" lvl="0" indent="-171450">
              <a:spcBef>
                <a:spcPts val="0"/>
              </a:spcBef>
              <a:buSzPts val="1000"/>
              <a:buFont typeface="Arial" panose="020B0604020202020204" pitchFamily="34" charset="0"/>
              <a:buChar char="•"/>
              <a:tabLst>
                <a:tab pos="457200" algn="l"/>
              </a:tabLst>
            </a:pPr>
            <a:r>
              <a:rPr lang="en-US" sz="1000" dirty="0">
                <a:solidFill>
                  <a:srgbClr val="FF0000"/>
                </a:solidFill>
                <a:latin typeface="Times New Roman" panose="02020603050405020304" pitchFamily="18" charset="0"/>
                <a:ea typeface="Times New Roman" panose="02020603050405020304" pitchFamily="18" charset="0"/>
              </a:rPr>
              <a:t>Only one special character (#, -, /) is permitted</a:t>
            </a:r>
          </a:p>
          <a:p>
            <a:pPr marL="171450" marR="0" lvl="0" indent="-171450">
              <a:spcBef>
                <a:spcPts val="0"/>
              </a:spcBef>
              <a:buSzPts val="1000"/>
              <a:buFont typeface="Arial" panose="020B0604020202020204" pitchFamily="34" charset="0"/>
              <a:buChar char="•"/>
              <a:tabLst>
                <a:tab pos="457200" algn="l"/>
              </a:tabLst>
            </a:pPr>
            <a:r>
              <a:rPr lang="en-US" sz="1000" dirty="0">
                <a:solidFill>
                  <a:srgbClr val="FF0000"/>
                </a:solidFill>
                <a:latin typeface="Times New Roman" panose="02020603050405020304" pitchFamily="18" charset="0"/>
                <a:ea typeface="Times New Roman" panose="02020603050405020304" pitchFamily="18" charset="0"/>
              </a:rPr>
              <a:t>Do not enter extra spaces.</a:t>
            </a:r>
            <a:endParaRPr lang="en-US" sz="1000" dirty="0">
              <a:solidFill>
                <a:srgbClr val="FF0000"/>
              </a:solidFill>
            </a:endParaRPr>
          </a:p>
        </p:txBody>
      </p:sp>
      <p:cxnSp>
        <p:nvCxnSpPr>
          <p:cNvPr id="4" name="Straight Connector 3">
            <a:extLst>
              <a:ext uri="{FF2B5EF4-FFF2-40B4-BE49-F238E27FC236}">
                <a16:creationId xmlns:a16="http://schemas.microsoft.com/office/drawing/2014/main" id="{485E9758-2A82-47C1-9F5B-82D232AE587B}"/>
              </a:ext>
            </a:extLst>
          </p:cNvPr>
          <p:cNvCxnSpPr>
            <a:cxnSpLocks/>
          </p:cNvCxnSpPr>
          <p:nvPr/>
        </p:nvCxnSpPr>
        <p:spPr>
          <a:xfrm>
            <a:off x="362968" y="1856721"/>
            <a:ext cx="143093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7398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8379884-E04D-4DCE-A06D-95373EA33666}"/>
              </a:ext>
            </a:extLst>
          </p:cNvPr>
          <p:cNvGrpSpPr/>
          <p:nvPr/>
        </p:nvGrpSpPr>
        <p:grpSpPr>
          <a:xfrm>
            <a:off x="670676" y="608765"/>
            <a:ext cx="10937318" cy="5184762"/>
            <a:chOff x="838200" y="1690688"/>
            <a:chExt cx="9910606" cy="4438695"/>
          </a:xfrm>
        </p:grpSpPr>
        <p:pic>
          <p:nvPicPr>
            <p:cNvPr id="3" name="Picture 2">
              <a:extLst>
                <a:ext uri="{FF2B5EF4-FFF2-40B4-BE49-F238E27FC236}">
                  <a16:creationId xmlns:a16="http://schemas.microsoft.com/office/drawing/2014/main" id="{3E829BB6-18BF-4EA5-955C-B2FE09F54D94}"/>
                </a:ext>
              </a:extLst>
            </p:cNvPr>
            <p:cNvPicPr>
              <a:picLocks noChangeAspect="1"/>
            </p:cNvPicPr>
            <p:nvPr/>
          </p:nvPicPr>
          <p:blipFill>
            <a:blip r:embed="rId2"/>
            <a:stretch>
              <a:fillRect/>
            </a:stretch>
          </p:blipFill>
          <p:spPr>
            <a:xfrm>
              <a:off x="838200" y="1690688"/>
              <a:ext cx="9910606" cy="4438695"/>
            </a:xfrm>
            <a:prstGeom prst="rect">
              <a:avLst/>
            </a:prstGeom>
          </p:spPr>
        </p:pic>
        <p:pic>
          <p:nvPicPr>
            <p:cNvPr id="4" name="Picture 3">
              <a:extLst>
                <a:ext uri="{FF2B5EF4-FFF2-40B4-BE49-F238E27FC236}">
                  <a16:creationId xmlns:a16="http://schemas.microsoft.com/office/drawing/2014/main" id="{ADBAFFA8-5186-42F9-93F5-EA3983A59B8D}"/>
                </a:ext>
              </a:extLst>
            </p:cNvPr>
            <p:cNvPicPr>
              <a:picLocks noChangeAspect="1"/>
            </p:cNvPicPr>
            <p:nvPr/>
          </p:nvPicPr>
          <p:blipFill>
            <a:blip r:embed="rId3"/>
            <a:stretch>
              <a:fillRect/>
            </a:stretch>
          </p:blipFill>
          <p:spPr>
            <a:xfrm>
              <a:off x="3278348" y="4701112"/>
              <a:ext cx="685800" cy="542925"/>
            </a:xfrm>
            <a:prstGeom prst="rect">
              <a:avLst/>
            </a:prstGeom>
          </p:spPr>
        </p:pic>
      </p:grpSp>
      <p:cxnSp>
        <p:nvCxnSpPr>
          <p:cNvPr id="9" name="Straight Connector 8">
            <a:extLst>
              <a:ext uri="{FF2B5EF4-FFF2-40B4-BE49-F238E27FC236}">
                <a16:creationId xmlns:a16="http://schemas.microsoft.com/office/drawing/2014/main" id="{09E1183D-3D44-43EF-86E6-A18BB94F5584}"/>
              </a:ext>
            </a:extLst>
          </p:cNvPr>
          <p:cNvCxnSpPr>
            <a:cxnSpLocks/>
          </p:cNvCxnSpPr>
          <p:nvPr/>
        </p:nvCxnSpPr>
        <p:spPr>
          <a:xfrm>
            <a:off x="5646944" y="1570534"/>
            <a:ext cx="143093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7760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437</Words>
  <Application>Microsoft Office PowerPoint</Application>
  <PresentationFormat>Widescreen</PresentationFormat>
  <Paragraphs>46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009-0-1T (English)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009-0-1T (English)</dc:title>
  <dc:creator>Bentley, Alyssa</dc:creator>
  <cp:lastModifiedBy>Bentley, Alyssa</cp:lastModifiedBy>
  <cp:revision>3</cp:revision>
  <dcterms:created xsi:type="dcterms:W3CDTF">2020-05-26T15:37:07Z</dcterms:created>
  <dcterms:modified xsi:type="dcterms:W3CDTF">2020-05-26T15:56:33Z</dcterms:modified>
</cp:coreProperties>
</file>