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9" r:id="rId3"/>
    <p:sldId id="259" r:id="rId4"/>
    <p:sldId id="261" r:id="rId5"/>
    <p:sldId id="263" r:id="rId6"/>
    <p:sldId id="267" r:id="rId7"/>
    <p:sldId id="269" r:id="rId8"/>
    <p:sldId id="318" r:id="rId9"/>
    <p:sldId id="273" r:id="rId10"/>
    <p:sldId id="277" r:id="rId11"/>
    <p:sldId id="279" r:id="rId12"/>
    <p:sldId id="281" r:id="rId13"/>
    <p:sldId id="283" r:id="rId14"/>
    <p:sldId id="285" r:id="rId15"/>
    <p:sldId id="297"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Alyssa" initials="BA" lastIdx="5" clrIdx="0">
    <p:extLst>
      <p:ext uri="{19B8F6BF-5375-455C-9EA6-DF929625EA0E}">
        <p15:presenceInfo xmlns:p15="http://schemas.microsoft.com/office/powerpoint/2012/main" userId="S::0463965120@FEMA.DHS.GOV::29803dfd-6502-43b2-b62c-5ed6d8c041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78" d="100"/>
          <a:sy n="78" d="100"/>
        </p:scale>
        <p:origin x="799"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9783-0D49-48E5-9A74-C37ABE1A6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C17741-65F7-42AB-8D40-B455D1C87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0C23F5-E031-48E6-AD66-18D358658B17}"/>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5" name="Footer Placeholder 4">
            <a:extLst>
              <a:ext uri="{FF2B5EF4-FFF2-40B4-BE49-F238E27FC236}">
                <a16:creationId xmlns:a16="http://schemas.microsoft.com/office/drawing/2014/main" id="{270D0696-4D67-4070-9210-87BEA82CA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196C5-BB26-4166-8B38-85BF942E3781}"/>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357352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8BEE-19E2-4267-A7B1-CFEEE9CCB0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1B36BA-63D8-45A5-8D98-42168C77F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726EF-5420-4B43-91F6-4E30DA40513D}"/>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5" name="Footer Placeholder 4">
            <a:extLst>
              <a:ext uri="{FF2B5EF4-FFF2-40B4-BE49-F238E27FC236}">
                <a16:creationId xmlns:a16="http://schemas.microsoft.com/office/drawing/2014/main" id="{2D50F09F-4670-425B-A8A3-F08C419F4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9CA0A-4939-411C-9613-239ABDDC6393}"/>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360737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CF6EC-8F46-4529-B64D-67CE6E1FF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EE8BCA-F021-45A9-A29C-C0ECCD6667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94E72-BC60-4EA1-BF3E-ED5DAFD2630E}"/>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5" name="Footer Placeholder 4">
            <a:extLst>
              <a:ext uri="{FF2B5EF4-FFF2-40B4-BE49-F238E27FC236}">
                <a16:creationId xmlns:a16="http://schemas.microsoft.com/office/drawing/2014/main" id="{7819E43E-EE95-4F17-A269-637FD647F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D3181-7A0D-4D80-8CDC-D1483E830266}"/>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312443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3B5-6A0A-4156-9389-B7EC9FA62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0073C-68D6-4613-97E5-F21BB4E7B5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67673-DC5F-46FF-8092-6399B190EC97}"/>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5" name="Footer Placeholder 4">
            <a:extLst>
              <a:ext uri="{FF2B5EF4-FFF2-40B4-BE49-F238E27FC236}">
                <a16:creationId xmlns:a16="http://schemas.microsoft.com/office/drawing/2014/main" id="{6C07F419-E70C-42C1-8C1C-492DE81E6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0219E-B4B6-45C7-8AFB-CEFF80B4F43B}"/>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1427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C058-9452-4F43-A41D-7F4AD5903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BCD840-BA6B-42AE-9384-89DCF33DB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9BC044-2CD7-41CA-BAB3-26D06D1C7D19}"/>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5" name="Footer Placeholder 4">
            <a:extLst>
              <a:ext uri="{FF2B5EF4-FFF2-40B4-BE49-F238E27FC236}">
                <a16:creationId xmlns:a16="http://schemas.microsoft.com/office/drawing/2014/main" id="{44C78BB1-1021-4F19-AC8E-C300DD56F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07BE1-9AF6-4722-B0AC-FF2465E6C6D4}"/>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360107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A8F9-A076-48D5-8FB3-B96BF53EB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FC9142-6185-4B6C-9AD9-0DD2701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639A5-92BE-4A5A-A536-8E0A33CC4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3F0D7-071E-4F0D-BAAA-67E5693ADD18}"/>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6" name="Footer Placeholder 5">
            <a:extLst>
              <a:ext uri="{FF2B5EF4-FFF2-40B4-BE49-F238E27FC236}">
                <a16:creationId xmlns:a16="http://schemas.microsoft.com/office/drawing/2014/main" id="{99DAB527-9106-4B9E-8B50-81DE047CF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B6F2B-BC06-42DA-9975-B95D5F9EED27}"/>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402787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A9D3-3E19-498F-9DA6-A52BE898C4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D6345-DD99-49DA-AA23-DA5443099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E95266-9E3C-43CA-9E9A-185349774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DC974-40E5-430D-975A-372EC34B82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00962D-F0F4-4F95-A301-454C9553C1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F9936E-70F2-412A-A177-F3F040F5FA40}"/>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8" name="Footer Placeholder 7">
            <a:extLst>
              <a:ext uri="{FF2B5EF4-FFF2-40B4-BE49-F238E27FC236}">
                <a16:creationId xmlns:a16="http://schemas.microsoft.com/office/drawing/2014/main" id="{75A1E02B-FC15-41E3-A52E-4F14B9C1B9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6A3060-3B93-49D9-95E7-D512E2C24603}"/>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56303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0B41-35F1-4A66-BF33-5C2987D25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990AAF-EA25-4D76-9697-734AB495BE57}"/>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4" name="Footer Placeholder 3">
            <a:extLst>
              <a:ext uri="{FF2B5EF4-FFF2-40B4-BE49-F238E27FC236}">
                <a16:creationId xmlns:a16="http://schemas.microsoft.com/office/drawing/2014/main" id="{3398CEA2-5F51-4618-9A72-3A06F8952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9D9430-D193-4DF7-BD50-3F2A978C2CBE}"/>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189259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DECD0-39E7-4D41-A37A-9126CF9EB855}"/>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3" name="Footer Placeholder 2">
            <a:extLst>
              <a:ext uri="{FF2B5EF4-FFF2-40B4-BE49-F238E27FC236}">
                <a16:creationId xmlns:a16="http://schemas.microsoft.com/office/drawing/2014/main" id="{8928B16A-0071-47C7-8A66-40CDDA5DE4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834E60-AFC5-4CFB-9431-96AC9C1868A2}"/>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242943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B9B7-014E-410A-B6A2-59A5B43CA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20BFC8-422C-4720-AABB-5FB0A4721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0B3F33-BA99-41ED-9884-678735DE9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E8C66-D83B-44E6-803C-2BE987D68496}"/>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6" name="Footer Placeholder 5">
            <a:extLst>
              <a:ext uri="{FF2B5EF4-FFF2-40B4-BE49-F238E27FC236}">
                <a16:creationId xmlns:a16="http://schemas.microsoft.com/office/drawing/2014/main" id="{65C1C68C-B8BE-4E57-B633-4C3382F83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7FFB7-9E33-433E-B98B-3435DBDC27B4}"/>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257641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2534-079E-4FD2-950A-B8AD55567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59F69-5138-4097-AF69-EC33506E1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6D99B-ED19-4CC2-B467-61AD0ECDD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9BEB2-648E-4D41-8AF1-EDC3919061E2}"/>
              </a:ext>
            </a:extLst>
          </p:cNvPr>
          <p:cNvSpPr>
            <a:spLocks noGrp="1"/>
          </p:cNvSpPr>
          <p:nvPr>
            <p:ph type="dt" sz="half" idx="10"/>
          </p:nvPr>
        </p:nvSpPr>
        <p:spPr/>
        <p:txBody>
          <a:bodyPr/>
          <a:lstStyle/>
          <a:p>
            <a:fld id="{70296A78-A69C-44A5-9EE5-82C5CB2687EA}" type="datetimeFigureOut">
              <a:rPr lang="en-US" smtClean="0"/>
              <a:t>5/26/2020</a:t>
            </a:fld>
            <a:endParaRPr lang="en-US"/>
          </a:p>
        </p:txBody>
      </p:sp>
      <p:sp>
        <p:nvSpPr>
          <p:cNvPr id="6" name="Footer Placeholder 5">
            <a:extLst>
              <a:ext uri="{FF2B5EF4-FFF2-40B4-BE49-F238E27FC236}">
                <a16:creationId xmlns:a16="http://schemas.microsoft.com/office/drawing/2014/main" id="{2E3F2610-FBE3-4F54-BB68-3816CECE3B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7B4B8-1511-4990-B097-8B7EC4D16D62}"/>
              </a:ext>
            </a:extLst>
          </p:cNvPr>
          <p:cNvSpPr>
            <a:spLocks noGrp="1"/>
          </p:cNvSpPr>
          <p:nvPr>
            <p:ph type="sldNum" sz="quarter" idx="12"/>
          </p:nvPr>
        </p:nvSpPr>
        <p:spPr/>
        <p:txBody>
          <a:bodyPr/>
          <a:lstStyle/>
          <a:p>
            <a:fld id="{C60DAF47-1ECE-4200-8D4B-E43BA0FF5E75}" type="slidenum">
              <a:rPr lang="en-US" smtClean="0"/>
              <a:t>‹#›</a:t>
            </a:fld>
            <a:endParaRPr lang="en-US"/>
          </a:p>
        </p:txBody>
      </p:sp>
    </p:spTree>
    <p:extLst>
      <p:ext uri="{BB962C8B-B14F-4D97-AF65-F5344CB8AC3E}">
        <p14:creationId xmlns:p14="http://schemas.microsoft.com/office/powerpoint/2010/main" val="168730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A5E30-9FBC-4DD6-9CAE-049E4D239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748535-4CEC-4749-9627-2DD4BEA17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32323-2830-47A4-A44C-536AF5951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96A78-A69C-44A5-9EE5-82C5CB2687EA}" type="datetimeFigureOut">
              <a:rPr lang="en-US" smtClean="0"/>
              <a:t>5/26/2020</a:t>
            </a:fld>
            <a:endParaRPr lang="en-US"/>
          </a:p>
        </p:txBody>
      </p:sp>
      <p:sp>
        <p:nvSpPr>
          <p:cNvPr id="5" name="Footer Placeholder 4">
            <a:extLst>
              <a:ext uri="{FF2B5EF4-FFF2-40B4-BE49-F238E27FC236}">
                <a16:creationId xmlns:a16="http://schemas.microsoft.com/office/drawing/2014/main" id="{466AC932-743B-4352-9DC4-82E3E1A50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8C03AF-C960-462B-8785-E532E8699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DAF47-1ECE-4200-8D4B-E43BA0FF5E75}" type="slidenum">
              <a:rPr lang="en-US" smtClean="0"/>
              <a:t>‹#›</a:t>
            </a:fld>
            <a:endParaRPr lang="en-US"/>
          </a:p>
        </p:txBody>
      </p:sp>
    </p:spTree>
    <p:extLst>
      <p:ext uri="{BB962C8B-B14F-4D97-AF65-F5344CB8AC3E}">
        <p14:creationId xmlns:p14="http://schemas.microsoft.com/office/powerpoint/2010/main" val="71376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2F2FB2-5B6D-468C-95C0-2F985F29ADD7}"/>
              </a:ext>
            </a:extLst>
          </p:cNvPr>
          <p:cNvPicPr>
            <a:picLocks noChangeAspect="1"/>
          </p:cNvPicPr>
          <p:nvPr/>
        </p:nvPicPr>
        <p:blipFill rotWithShape="1">
          <a:blip r:embed="rId2"/>
          <a:srcRect l="982" t="6899" r="533" b="5260"/>
          <a:stretch/>
        </p:blipFill>
        <p:spPr>
          <a:xfrm>
            <a:off x="476977" y="902184"/>
            <a:ext cx="11238046" cy="5053631"/>
          </a:xfrm>
          <a:prstGeom prst="rect">
            <a:avLst/>
          </a:prstGeom>
        </p:spPr>
      </p:pic>
      <p:sp>
        <p:nvSpPr>
          <p:cNvPr id="2" name="TextBox 1">
            <a:extLst>
              <a:ext uri="{FF2B5EF4-FFF2-40B4-BE49-F238E27FC236}">
                <a16:creationId xmlns:a16="http://schemas.microsoft.com/office/drawing/2014/main" id="{48610E7E-BCCF-4B18-815E-B31DC4771A95}"/>
              </a:ext>
            </a:extLst>
          </p:cNvPr>
          <p:cNvSpPr txBox="1"/>
          <p:nvPr/>
        </p:nvSpPr>
        <p:spPr>
          <a:xfrm>
            <a:off x="6420196" y="3537629"/>
            <a:ext cx="1757598" cy="261610"/>
          </a:xfrm>
          <a:prstGeom prst="rect">
            <a:avLst/>
          </a:prstGeom>
          <a:noFill/>
        </p:spPr>
        <p:txBody>
          <a:bodyPr wrap="square" rtlCol="0">
            <a:spAutoFit/>
          </a:bodyPr>
          <a:lstStyle/>
          <a:p>
            <a:r>
              <a:rPr lang="en-US" sz="1100" dirty="0" err="1">
                <a:solidFill>
                  <a:srgbClr val="FF0000"/>
                </a:solidFill>
              </a:rPr>
              <a:t>Salir</a:t>
            </a:r>
            <a:r>
              <a:rPr lang="en-US" sz="1100" dirty="0">
                <a:solidFill>
                  <a:srgbClr val="FF0000"/>
                </a:solidFill>
              </a:rPr>
              <a:t> del </a:t>
            </a:r>
            <a:r>
              <a:rPr lang="en-US" sz="1100" dirty="0" err="1">
                <a:solidFill>
                  <a:srgbClr val="FF0000"/>
                </a:solidFill>
              </a:rPr>
              <a:t>Registro</a:t>
            </a:r>
            <a:endParaRPr lang="en-US" sz="1100" dirty="0">
              <a:solidFill>
                <a:srgbClr val="FF0000"/>
              </a:solidFill>
            </a:endParaRPr>
          </a:p>
        </p:txBody>
      </p:sp>
      <p:sp>
        <p:nvSpPr>
          <p:cNvPr id="3" name="TextBox 2">
            <a:extLst>
              <a:ext uri="{FF2B5EF4-FFF2-40B4-BE49-F238E27FC236}">
                <a16:creationId xmlns:a16="http://schemas.microsoft.com/office/drawing/2014/main" id="{63ABD37D-8AEA-4E5A-A877-F031A615495B}"/>
              </a:ext>
            </a:extLst>
          </p:cNvPr>
          <p:cNvSpPr txBox="1"/>
          <p:nvPr/>
        </p:nvSpPr>
        <p:spPr>
          <a:xfrm>
            <a:off x="554635" y="1124262"/>
            <a:ext cx="2972993" cy="369332"/>
          </a:xfrm>
          <a:prstGeom prst="rect">
            <a:avLst/>
          </a:prstGeom>
          <a:noFill/>
        </p:spPr>
        <p:txBody>
          <a:bodyPr wrap="none" rtlCol="0">
            <a:spAutoFit/>
          </a:bodyPr>
          <a:lstStyle/>
          <a:p>
            <a:r>
              <a:rPr lang="en-US" dirty="0" err="1">
                <a:solidFill>
                  <a:srgbClr val="FF0000"/>
                </a:solidFill>
              </a:rPr>
              <a:t>Instrucciones</a:t>
            </a:r>
            <a:r>
              <a:rPr lang="en-US" dirty="0">
                <a:solidFill>
                  <a:srgbClr val="FF0000"/>
                </a:solidFill>
              </a:rPr>
              <a:t> para la </a:t>
            </a:r>
            <a:r>
              <a:rPr lang="en-US" dirty="0" err="1">
                <a:solidFill>
                  <a:srgbClr val="FF0000"/>
                </a:solidFill>
              </a:rPr>
              <a:t>Solicitud</a:t>
            </a:r>
            <a:endParaRPr lang="en-US" dirty="0">
              <a:solidFill>
                <a:srgbClr val="FF0000"/>
              </a:solidFill>
            </a:endParaRPr>
          </a:p>
        </p:txBody>
      </p:sp>
      <p:sp>
        <p:nvSpPr>
          <p:cNvPr id="4" name="TextBox 3">
            <a:extLst>
              <a:ext uri="{FF2B5EF4-FFF2-40B4-BE49-F238E27FC236}">
                <a16:creationId xmlns:a16="http://schemas.microsoft.com/office/drawing/2014/main" id="{F9253F71-0D9B-470C-9909-D87FB21FECF3}"/>
              </a:ext>
            </a:extLst>
          </p:cNvPr>
          <p:cNvSpPr txBox="1"/>
          <p:nvPr/>
        </p:nvSpPr>
        <p:spPr>
          <a:xfrm>
            <a:off x="2448441" y="2653259"/>
            <a:ext cx="8484431" cy="646331"/>
          </a:xfrm>
          <a:prstGeom prst="rect">
            <a:avLst/>
          </a:prstGeom>
          <a:noFill/>
        </p:spPr>
        <p:txBody>
          <a:bodyPr wrap="square" rtlCol="0">
            <a:spAutoFit/>
          </a:bodyPr>
          <a:lstStyle/>
          <a:p>
            <a:r>
              <a:rPr lang="es-ES" sz="1200" dirty="0">
                <a:solidFill>
                  <a:srgbClr val="FF0000"/>
                </a:solidFill>
              </a:rPr>
              <a:t>Para completar esta entrevista, usted necesitará: su número de seguro social, tipo de seguros, ingresos brutos del hogar, direcciones física y postal, sus números de teléfonos. Si no tiene usted su número de seguro social o el de su </a:t>
            </a:r>
            <a:r>
              <a:rPr lang="es-ES" sz="1200" dirty="0" err="1">
                <a:solidFill>
                  <a:srgbClr val="FF0000"/>
                </a:solidFill>
              </a:rPr>
              <a:t>co-solicitante</a:t>
            </a:r>
            <a:r>
              <a:rPr lang="es-ES" sz="1200" dirty="0">
                <a:solidFill>
                  <a:srgbClr val="FF0000"/>
                </a:solidFill>
              </a:rPr>
              <a:t> en este momento, por favor llame de nuevo. El número de seguro social es necesario para propósitos de verificación de la identidad.</a:t>
            </a:r>
            <a:endParaRPr lang="en-US" sz="1200" dirty="0">
              <a:solidFill>
                <a:srgbClr val="FF0000"/>
              </a:solidFill>
            </a:endParaRPr>
          </a:p>
        </p:txBody>
      </p:sp>
    </p:spTree>
    <p:extLst>
      <p:ext uri="{BB962C8B-B14F-4D97-AF65-F5344CB8AC3E}">
        <p14:creationId xmlns:p14="http://schemas.microsoft.com/office/powerpoint/2010/main" val="38058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7C6CD-FC80-4DB3-A0D1-03632151A033}"/>
              </a:ext>
            </a:extLst>
          </p:cNvPr>
          <p:cNvPicPr>
            <a:picLocks noChangeAspect="1"/>
          </p:cNvPicPr>
          <p:nvPr/>
        </p:nvPicPr>
        <p:blipFill rotWithShape="1">
          <a:blip r:embed="rId2"/>
          <a:srcRect t="4275" b="4326"/>
          <a:stretch/>
        </p:blipFill>
        <p:spPr>
          <a:xfrm>
            <a:off x="1280722" y="300354"/>
            <a:ext cx="9630556" cy="6268178"/>
          </a:xfrm>
          <a:prstGeom prst="rect">
            <a:avLst/>
          </a:prstGeom>
        </p:spPr>
      </p:pic>
      <p:sp>
        <p:nvSpPr>
          <p:cNvPr id="2" name="TextBox 1">
            <a:extLst>
              <a:ext uri="{FF2B5EF4-FFF2-40B4-BE49-F238E27FC236}">
                <a16:creationId xmlns:a16="http://schemas.microsoft.com/office/drawing/2014/main" id="{9A588A0B-A9A3-42C2-98FF-8F87D7F31869}"/>
              </a:ext>
            </a:extLst>
          </p:cNvPr>
          <p:cNvSpPr txBox="1"/>
          <p:nvPr/>
        </p:nvSpPr>
        <p:spPr>
          <a:xfrm>
            <a:off x="2928257" y="1284515"/>
            <a:ext cx="4288353" cy="261610"/>
          </a:xfrm>
          <a:prstGeom prst="rect">
            <a:avLst/>
          </a:prstGeom>
          <a:noFill/>
        </p:spPr>
        <p:txBody>
          <a:bodyPr wrap="none" rtlCol="0">
            <a:spAutoFit/>
          </a:bodyPr>
          <a:lstStyle/>
          <a:p>
            <a:r>
              <a:rPr lang="es-ES" sz="1100" dirty="0">
                <a:solidFill>
                  <a:srgbClr val="FF0000"/>
                </a:solidFill>
              </a:rPr>
              <a:t>¿Tuvo usted algunas de las siguientes pérdidas causada por el desastre?</a:t>
            </a:r>
            <a:endParaRPr lang="en-US" sz="1100" dirty="0">
              <a:solidFill>
                <a:srgbClr val="FF0000"/>
              </a:solidFill>
            </a:endParaRPr>
          </a:p>
        </p:txBody>
      </p:sp>
      <p:sp>
        <p:nvSpPr>
          <p:cNvPr id="4" name="Rectangle 3">
            <a:extLst>
              <a:ext uri="{FF2B5EF4-FFF2-40B4-BE49-F238E27FC236}">
                <a16:creationId xmlns:a16="http://schemas.microsoft.com/office/drawing/2014/main" id="{C0439F9C-A557-4540-9990-C3ECF199F2B4}"/>
              </a:ext>
            </a:extLst>
          </p:cNvPr>
          <p:cNvSpPr/>
          <p:nvPr/>
        </p:nvSpPr>
        <p:spPr>
          <a:xfrm>
            <a:off x="3009900" y="2316620"/>
            <a:ext cx="6096000" cy="261610"/>
          </a:xfrm>
          <a:prstGeom prst="rect">
            <a:avLst/>
          </a:prstGeom>
        </p:spPr>
        <p:txBody>
          <a:bodyPr>
            <a:spAutoFit/>
          </a:bodyPr>
          <a:lstStyle/>
          <a:p>
            <a:r>
              <a:rPr lang="es-ES" sz="1100" dirty="0">
                <a:solidFill>
                  <a:srgbClr val="FF0000"/>
                </a:solidFill>
              </a:rPr>
              <a:t>Sin incluir los vehículos, ¿fue dañada alguna de su propiedad personal?</a:t>
            </a:r>
            <a:endParaRPr lang="en-US" sz="1100" dirty="0">
              <a:solidFill>
                <a:srgbClr val="FF0000"/>
              </a:solidFill>
            </a:endParaRPr>
          </a:p>
        </p:txBody>
      </p:sp>
      <p:sp>
        <p:nvSpPr>
          <p:cNvPr id="5" name="Rectangle 4">
            <a:extLst>
              <a:ext uri="{FF2B5EF4-FFF2-40B4-BE49-F238E27FC236}">
                <a16:creationId xmlns:a16="http://schemas.microsoft.com/office/drawing/2014/main" id="{0F8BE7AA-9B6C-4165-B8A3-41C86D14E8F1}"/>
              </a:ext>
            </a:extLst>
          </p:cNvPr>
          <p:cNvSpPr/>
          <p:nvPr/>
        </p:nvSpPr>
        <p:spPr>
          <a:xfrm>
            <a:off x="3009900" y="4232506"/>
            <a:ext cx="6096000" cy="261610"/>
          </a:xfrm>
          <a:prstGeom prst="rect">
            <a:avLst/>
          </a:prstGeom>
        </p:spPr>
        <p:txBody>
          <a:bodyPr>
            <a:spAutoFit/>
          </a:bodyPr>
          <a:lstStyle/>
          <a:p>
            <a:r>
              <a:rPr lang="es-ES" sz="1100" dirty="0">
                <a:solidFill>
                  <a:srgbClr val="FF0000"/>
                </a:solidFill>
              </a:rPr>
              <a:t>¿Tiene usted gastos nuevos o adicionales por el cuido de niños debido al desastre?</a:t>
            </a:r>
            <a:endParaRPr lang="en-US" sz="1100" dirty="0">
              <a:solidFill>
                <a:srgbClr val="FF0000"/>
              </a:solidFill>
            </a:endParaRPr>
          </a:p>
        </p:txBody>
      </p:sp>
      <p:sp>
        <p:nvSpPr>
          <p:cNvPr id="6" name="Rectangle 5">
            <a:extLst>
              <a:ext uri="{FF2B5EF4-FFF2-40B4-BE49-F238E27FC236}">
                <a16:creationId xmlns:a16="http://schemas.microsoft.com/office/drawing/2014/main" id="{34FF7BEA-2F55-4491-8AF1-97CDB228F116}"/>
              </a:ext>
            </a:extLst>
          </p:cNvPr>
          <p:cNvSpPr/>
          <p:nvPr/>
        </p:nvSpPr>
        <p:spPr>
          <a:xfrm>
            <a:off x="3728357" y="5351893"/>
            <a:ext cx="6096000" cy="600164"/>
          </a:xfrm>
          <a:prstGeom prst="rect">
            <a:avLst/>
          </a:prstGeom>
        </p:spPr>
        <p:txBody>
          <a:bodyPr>
            <a:spAutoFit/>
          </a:bodyPr>
          <a:lstStyle/>
          <a:p>
            <a:r>
              <a:rPr lang="en-US" sz="1100" dirty="0">
                <a:solidFill>
                  <a:srgbClr val="FF0000"/>
                </a:solidFill>
                <a:latin typeface="Times New Roman" panose="02020603050405020304" pitchFamily="18" charset="0"/>
                <a:ea typeface="Times New Roman" panose="02020603050405020304" pitchFamily="18" charset="0"/>
              </a:rPr>
              <a:t>¿Tiene </a:t>
            </a:r>
            <a:r>
              <a:rPr lang="en-US" sz="1100" dirty="0" err="1">
                <a:solidFill>
                  <a:srgbClr val="FF0000"/>
                </a:solidFill>
                <a:latin typeface="Times New Roman" panose="02020603050405020304" pitchFamily="18" charset="0"/>
                <a:ea typeface="Times New Roman" panose="02020603050405020304" pitchFamily="18" charset="0"/>
              </a:rPr>
              <a:t>usted</a:t>
            </a:r>
            <a:r>
              <a:rPr lang="en-US" sz="1100" dirty="0">
                <a:solidFill>
                  <a:srgbClr val="FF0000"/>
                </a:solidFill>
                <a:latin typeface="Times New Roman" panose="02020603050405020304" pitchFamily="18" charset="0"/>
                <a:ea typeface="Times New Roman" panose="02020603050405020304" pitchFamily="18" charset="0"/>
              </a:rPr>
              <a:t> o </a:t>
            </a:r>
            <a:r>
              <a:rPr lang="en-US" sz="1100" dirty="0" err="1">
                <a:solidFill>
                  <a:srgbClr val="FF0000"/>
                </a:solidFill>
                <a:latin typeface="Times New Roman" panose="02020603050405020304" pitchFamily="18" charset="0"/>
                <a:ea typeface="Times New Roman" panose="02020603050405020304" pitchFamily="18" charset="0"/>
              </a:rPr>
              <a:t>alguna</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otra</a:t>
            </a:r>
            <a:r>
              <a:rPr lang="en-US" sz="1100" dirty="0">
                <a:solidFill>
                  <a:srgbClr val="FF0000"/>
                </a:solidFill>
                <a:latin typeface="Times New Roman" panose="02020603050405020304" pitchFamily="18" charset="0"/>
                <a:ea typeface="Times New Roman" panose="02020603050405020304" pitchFamily="18" charset="0"/>
              </a:rPr>
              <a:t> persona </a:t>
            </a:r>
            <a:r>
              <a:rPr lang="en-US" sz="1100" dirty="0" err="1">
                <a:solidFill>
                  <a:srgbClr val="FF0000"/>
                </a:solidFill>
                <a:latin typeface="Times New Roman" panose="02020603050405020304" pitchFamily="18" charset="0"/>
                <a:ea typeface="Times New Roman" panose="02020603050405020304" pitchFamily="18" charset="0"/>
              </a:rPr>
              <a:t>en</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su</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hogar</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algún</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tipo</a:t>
            </a:r>
            <a:r>
              <a:rPr lang="en-US" sz="1100" dirty="0">
                <a:solidFill>
                  <a:srgbClr val="FF0000"/>
                </a:solidFill>
                <a:latin typeface="Times New Roman" panose="02020603050405020304" pitchFamily="18" charset="0"/>
                <a:ea typeface="Times New Roman" panose="02020603050405020304" pitchFamily="18" charset="0"/>
              </a:rPr>
              <a:t> de </a:t>
            </a:r>
            <a:r>
              <a:rPr lang="en-US" sz="1100" dirty="0" err="1">
                <a:solidFill>
                  <a:srgbClr val="FF0000"/>
                </a:solidFill>
                <a:latin typeface="Times New Roman" panose="02020603050405020304" pitchFamily="18" charset="0"/>
                <a:ea typeface="Times New Roman" panose="02020603050405020304" pitchFamily="18" charset="0"/>
              </a:rPr>
              <a:t>equipo</a:t>
            </a:r>
            <a:r>
              <a:rPr lang="en-US" sz="1100" dirty="0">
                <a:solidFill>
                  <a:srgbClr val="FF0000"/>
                </a:solidFill>
                <a:latin typeface="Times New Roman" panose="02020603050405020304" pitchFamily="18" charset="0"/>
                <a:ea typeface="Times New Roman" panose="02020603050405020304" pitchFamily="18" charset="0"/>
              </a:rPr>
              <a:t> para </a:t>
            </a:r>
            <a:r>
              <a:rPr lang="en-US" sz="1100" dirty="0" err="1">
                <a:solidFill>
                  <a:srgbClr val="FF0000"/>
                </a:solidFill>
                <a:latin typeface="Times New Roman" panose="02020603050405020304" pitchFamily="18" charset="0"/>
                <a:ea typeface="Times New Roman" panose="02020603050405020304" pitchFamily="18" charset="0"/>
              </a:rPr>
              <a:t>asistirlo</a:t>
            </a:r>
            <a:r>
              <a:rPr lang="en-US" sz="1100" dirty="0">
                <a:solidFill>
                  <a:srgbClr val="FF0000"/>
                </a:solidFill>
                <a:latin typeface="Times New Roman" panose="02020603050405020304" pitchFamily="18" charset="0"/>
                <a:ea typeface="Times New Roman" panose="02020603050405020304" pitchFamily="18" charset="0"/>
              </a:rPr>
              <a:t> con </a:t>
            </a:r>
            <a:r>
              <a:rPr lang="en-US" sz="1100" dirty="0" err="1">
                <a:solidFill>
                  <a:srgbClr val="FF0000"/>
                </a:solidFill>
                <a:latin typeface="Times New Roman" panose="02020603050405020304" pitchFamily="18" charset="0"/>
                <a:ea typeface="Times New Roman" panose="02020603050405020304" pitchFamily="18" charset="0"/>
              </a:rPr>
              <a:t>su</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movilidad</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tal</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como</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silla</a:t>
            </a:r>
            <a:r>
              <a:rPr lang="en-US" sz="1100" dirty="0">
                <a:solidFill>
                  <a:srgbClr val="FF0000"/>
                </a:solidFill>
                <a:latin typeface="Times New Roman" panose="02020603050405020304" pitchFamily="18" charset="0"/>
                <a:ea typeface="Times New Roman" panose="02020603050405020304" pitchFamily="18" charset="0"/>
              </a:rPr>
              <a:t> de </a:t>
            </a:r>
            <a:r>
              <a:rPr lang="en-US" sz="1100" dirty="0" err="1">
                <a:solidFill>
                  <a:srgbClr val="FF0000"/>
                </a:solidFill>
                <a:latin typeface="Times New Roman" panose="02020603050405020304" pitchFamily="18" charset="0"/>
                <a:ea typeface="Times New Roman" panose="02020603050405020304" pitchFamily="18" charset="0"/>
              </a:rPr>
              <a:t>ruedas</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andador</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bastón</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audífono</a:t>
            </a:r>
            <a:r>
              <a:rPr lang="en-US" sz="1100" dirty="0">
                <a:solidFill>
                  <a:srgbClr val="FF0000"/>
                </a:solidFill>
                <a:latin typeface="Times New Roman" panose="02020603050405020304" pitchFamily="18" charset="0"/>
                <a:ea typeface="Times New Roman" panose="02020603050405020304" pitchFamily="18" charset="0"/>
              </a:rPr>
              <a:t>, animal de </a:t>
            </a:r>
            <a:r>
              <a:rPr lang="en-US" sz="1100" dirty="0" err="1">
                <a:solidFill>
                  <a:srgbClr val="FF0000"/>
                </a:solidFill>
                <a:latin typeface="Times New Roman" panose="02020603050405020304" pitchFamily="18" charset="0"/>
                <a:ea typeface="Times New Roman" panose="02020603050405020304" pitchFamily="18" charset="0"/>
              </a:rPr>
              <a:t>servicio</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cuidador</a:t>
            </a:r>
            <a:r>
              <a:rPr lang="en-US" sz="1100" dirty="0">
                <a:solidFill>
                  <a:srgbClr val="FF0000"/>
                </a:solidFill>
                <a:latin typeface="Times New Roman" panose="02020603050405020304" pitchFamily="18" charset="0"/>
                <a:ea typeface="Times New Roman" panose="02020603050405020304" pitchFamily="18" charset="0"/>
              </a:rPr>
              <a:t> personal o </a:t>
            </a:r>
            <a:r>
              <a:rPr lang="en-US" sz="1100" dirty="0" err="1">
                <a:solidFill>
                  <a:srgbClr val="FF0000"/>
                </a:solidFill>
                <a:latin typeface="Times New Roman" panose="02020603050405020304" pitchFamily="18" charset="0"/>
                <a:ea typeface="Times New Roman" panose="02020603050405020304" pitchFamily="18" charset="0"/>
              </a:rPr>
              <a:t>cualquier</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tipo</a:t>
            </a:r>
            <a:r>
              <a:rPr lang="en-US" sz="1100" dirty="0">
                <a:solidFill>
                  <a:srgbClr val="FF0000"/>
                </a:solidFill>
                <a:latin typeface="Times New Roman" panose="02020603050405020304" pitchFamily="18" charset="0"/>
                <a:ea typeface="Times New Roman" panose="02020603050405020304" pitchFamily="18" charset="0"/>
              </a:rPr>
              <a:t> de </a:t>
            </a:r>
            <a:r>
              <a:rPr lang="en-US" sz="1100" dirty="0" err="1">
                <a:solidFill>
                  <a:srgbClr val="FF0000"/>
                </a:solidFill>
                <a:latin typeface="Times New Roman" panose="02020603050405020304" pitchFamily="18" charset="0"/>
                <a:ea typeface="Times New Roman" panose="02020603050405020304" pitchFamily="18" charset="0"/>
              </a:rPr>
              <a:t>equipo</a:t>
            </a:r>
            <a:r>
              <a:rPr lang="en-US" sz="1100" dirty="0">
                <a:solidFill>
                  <a:srgbClr val="FF0000"/>
                </a:solidFill>
                <a:latin typeface="Times New Roman" panose="02020603050405020304" pitchFamily="18" charset="0"/>
                <a:ea typeface="Times New Roman" panose="02020603050405020304" pitchFamily="18" charset="0"/>
              </a:rPr>
              <a:t> o </a:t>
            </a:r>
            <a:r>
              <a:rPr lang="en-US" sz="1100" dirty="0" err="1">
                <a:solidFill>
                  <a:srgbClr val="FF0000"/>
                </a:solidFill>
                <a:latin typeface="Times New Roman" panose="02020603050405020304" pitchFamily="18" charset="0"/>
                <a:ea typeface="Times New Roman" panose="02020603050405020304" pitchFamily="18" charset="0"/>
              </a:rPr>
              <a:t>necesidad</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médica</a:t>
            </a:r>
            <a:r>
              <a:rPr lang="en-US" sz="1100" dirty="0">
                <a:solidFill>
                  <a:srgbClr val="FF0000"/>
                </a:solidFill>
                <a:latin typeface="Times New Roman" panose="02020603050405020304" pitchFamily="18" charset="0"/>
                <a:ea typeface="Times New Roman" panose="02020603050405020304" pitchFamily="18" charset="0"/>
              </a:rPr>
              <a:t> para </a:t>
            </a:r>
            <a:r>
              <a:rPr lang="en-US" sz="1100" dirty="0" err="1">
                <a:solidFill>
                  <a:srgbClr val="FF0000"/>
                </a:solidFill>
                <a:latin typeface="Times New Roman" panose="02020603050405020304" pitchFamily="18" charset="0"/>
                <a:ea typeface="Times New Roman" panose="02020603050405020304" pitchFamily="18" charset="0"/>
              </a:rPr>
              <a:t>efectuar</a:t>
            </a:r>
            <a:r>
              <a:rPr lang="en-US" sz="1100" dirty="0">
                <a:solidFill>
                  <a:srgbClr val="FF0000"/>
                </a:solidFill>
                <a:latin typeface="Times New Roman" panose="02020603050405020304" pitchFamily="18" charset="0"/>
                <a:ea typeface="Times New Roman" panose="02020603050405020304" pitchFamily="18" charset="0"/>
              </a:rPr>
              <a:t> sus </a:t>
            </a:r>
            <a:r>
              <a:rPr lang="en-US" sz="1100" dirty="0" err="1">
                <a:solidFill>
                  <a:srgbClr val="FF0000"/>
                </a:solidFill>
                <a:latin typeface="Times New Roman" panose="02020603050405020304" pitchFamily="18" charset="0"/>
                <a:ea typeface="Times New Roman" panose="02020603050405020304" pitchFamily="18" charset="0"/>
              </a:rPr>
              <a:t>tareas</a:t>
            </a:r>
            <a:r>
              <a:rPr lang="en-US" sz="1100" dirty="0">
                <a:solidFill>
                  <a:srgbClr val="FF0000"/>
                </a:solidFill>
                <a:latin typeface="Times New Roman" panose="02020603050405020304" pitchFamily="18" charset="0"/>
                <a:ea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rPr>
              <a:t>diarias</a:t>
            </a:r>
            <a:r>
              <a:rPr lang="en-US" sz="1100" dirty="0">
                <a:solidFill>
                  <a:srgbClr val="FF0000"/>
                </a:solidFill>
                <a:latin typeface="Times New Roman" panose="02020603050405020304" pitchFamily="18" charset="0"/>
                <a:ea typeface="Times New Roman" panose="02020603050405020304" pitchFamily="18" charset="0"/>
              </a:rPr>
              <a:t>?</a:t>
            </a:r>
            <a:endParaRPr lang="en-US" sz="11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347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DE2AD-2B6E-4A53-A1EA-668D9D87261C}"/>
              </a:ext>
            </a:extLst>
          </p:cNvPr>
          <p:cNvPicPr>
            <a:picLocks noChangeAspect="1"/>
          </p:cNvPicPr>
          <p:nvPr/>
        </p:nvPicPr>
        <p:blipFill rotWithShape="1">
          <a:blip r:embed="rId2"/>
          <a:srcRect l="238" t="2341" r="395"/>
          <a:stretch/>
        </p:blipFill>
        <p:spPr>
          <a:xfrm>
            <a:off x="2394192" y="80272"/>
            <a:ext cx="7391982" cy="6697456"/>
          </a:xfrm>
          <a:prstGeom prst="rect">
            <a:avLst/>
          </a:prstGeom>
        </p:spPr>
      </p:pic>
      <p:sp>
        <p:nvSpPr>
          <p:cNvPr id="2" name="Rectangle 1">
            <a:extLst>
              <a:ext uri="{FF2B5EF4-FFF2-40B4-BE49-F238E27FC236}">
                <a16:creationId xmlns:a16="http://schemas.microsoft.com/office/drawing/2014/main" id="{632B2B6C-ECAF-4F4A-881A-C7D875CF0A87}"/>
              </a:ext>
            </a:extLst>
          </p:cNvPr>
          <p:cNvSpPr/>
          <p:nvPr/>
        </p:nvSpPr>
        <p:spPr>
          <a:xfrm>
            <a:off x="4662351" y="1409675"/>
            <a:ext cx="6096000" cy="338554"/>
          </a:xfrm>
          <a:prstGeom prst="rect">
            <a:avLst/>
          </a:prstGeom>
        </p:spPr>
        <p:txBody>
          <a:bodyPr>
            <a:spAutoFit/>
          </a:bodyPr>
          <a:lstStyle/>
          <a:p>
            <a:r>
              <a:rPr lang="es-ES" sz="800" dirty="0">
                <a:solidFill>
                  <a:srgbClr val="FF0000"/>
                </a:solidFill>
                <a:latin typeface="Times New Roman" panose="02020603050405020304" pitchFamily="18" charset="0"/>
                <a:cs typeface="Times New Roman" panose="02020603050405020304" pitchFamily="18" charset="0"/>
              </a:rPr>
              <a:t>Si, después de escuchar las opciones, no está seguro de en qué categoría se encuentra su daño, puede pedir ejemplos [por favor haga clic en Ayuda para encontrar ejemplos].</a:t>
            </a:r>
          </a:p>
        </p:txBody>
      </p:sp>
      <p:sp>
        <p:nvSpPr>
          <p:cNvPr id="4" name="Rectangle 3">
            <a:extLst>
              <a:ext uri="{FF2B5EF4-FFF2-40B4-BE49-F238E27FC236}">
                <a16:creationId xmlns:a16="http://schemas.microsoft.com/office/drawing/2014/main" id="{94D0D839-F5E2-476F-8B9D-29384E3FA4EA}"/>
              </a:ext>
            </a:extLst>
          </p:cNvPr>
          <p:cNvSpPr/>
          <p:nvPr/>
        </p:nvSpPr>
        <p:spPr>
          <a:xfrm>
            <a:off x="3630387" y="771436"/>
            <a:ext cx="6096000" cy="338554"/>
          </a:xfrm>
          <a:prstGeom prst="rect">
            <a:avLst/>
          </a:prstGeom>
        </p:spPr>
        <p:txBody>
          <a:bodyPr>
            <a:spAutoFit/>
          </a:bodyPr>
          <a:lstStyle/>
          <a:p>
            <a:r>
              <a:rPr lang="es-ES" sz="800" dirty="0">
                <a:solidFill>
                  <a:srgbClr val="FF0000"/>
                </a:solidFill>
                <a:latin typeface="Times New Roman" panose="02020603050405020304" pitchFamily="18" charset="0"/>
                <a:cs typeface="Times New Roman" panose="02020603050405020304" pitchFamily="18" charset="0"/>
              </a:rPr>
              <a:t>Usted indicó que su casa o propiedad personal estaba dañada. FEMA desea entender el daño causado por el desastre. Por favor, escuche cada opción y seleccione la que mejor se adapte a su situación.</a:t>
            </a:r>
          </a:p>
        </p:txBody>
      </p:sp>
      <p:sp>
        <p:nvSpPr>
          <p:cNvPr id="5" name="Rectangle 4">
            <a:extLst>
              <a:ext uri="{FF2B5EF4-FFF2-40B4-BE49-F238E27FC236}">
                <a16:creationId xmlns:a16="http://schemas.microsoft.com/office/drawing/2014/main" id="{4EFF7064-4F00-4831-B86F-4813DCD2F9F0}"/>
              </a:ext>
            </a:extLst>
          </p:cNvPr>
          <p:cNvSpPr/>
          <p:nvPr/>
        </p:nvSpPr>
        <p:spPr>
          <a:xfrm>
            <a:off x="6955971" y="1940192"/>
            <a:ext cx="6096000" cy="215444"/>
          </a:xfrm>
          <a:prstGeom prst="rect">
            <a:avLst/>
          </a:prstGeom>
        </p:spPr>
        <p:txBody>
          <a:bodyPr>
            <a:spAutoFit/>
          </a:bodyPr>
          <a:lstStyle/>
          <a:p>
            <a:r>
              <a:rPr lang="es-ES" sz="800" dirty="0">
                <a:solidFill>
                  <a:srgbClr val="FF0000"/>
                </a:solidFill>
              </a:rPr>
              <a:t>Algunos dañados o faltan tejas, revestimientos, desagües, etc.  en el techo </a:t>
            </a:r>
            <a:endParaRPr lang="en-US" sz="800" dirty="0">
              <a:solidFill>
                <a:srgbClr val="FF0000"/>
              </a:solidFill>
            </a:endParaRPr>
          </a:p>
        </p:txBody>
      </p:sp>
      <p:sp>
        <p:nvSpPr>
          <p:cNvPr id="6" name="Rectangle 5">
            <a:extLst>
              <a:ext uri="{FF2B5EF4-FFF2-40B4-BE49-F238E27FC236}">
                <a16:creationId xmlns:a16="http://schemas.microsoft.com/office/drawing/2014/main" id="{ADB10AE1-0879-4BFF-B182-3AC8C673F92A}"/>
              </a:ext>
            </a:extLst>
          </p:cNvPr>
          <p:cNvSpPr/>
          <p:nvPr/>
        </p:nvSpPr>
        <p:spPr>
          <a:xfrm>
            <a:off x="8693625" y="2305643"/>
            <a:ext cx="3498375" cy="338554"/>
          </a:xfrm>
          <a:prstGeom prst="rect">
            <a:avLst/>
          </a:prstGeom>
        </p:spPr>
        <p:txBody>
          <a:bodyPr wrap="square">
            <a:spAutoFit/>
          </a:bodyPr>
          <a:lstStyle/>
          <a:p>
            <a:pPr marR="0" lvl="0">
              <a:spcBef>
                <a:spcPts val="0"/>
              </a:spcBef>
              <a:spcAft>
                <a:spcPts val="0"/>
              </a:spcAft>
            </a:pPr>
            <a:r>
              <a:rPr lang="en-US" sz="800" dirty="0">
                <a:solidFill>
                  <a:srgbClr val="FF0000"/>
                </a:solidFill>
                <a:latin typeface="Times New Roman" panose="02020603050405020304" pitchFamily="18" charset="0"/>
                <a:ea typeface="Times New Roman" panose="02020603050405020304" pitchFamily="18" charset="0"/>
              </a:rPr>
              <a:t>El </a:t>
            </a:r>
            <a:r>
              <a:rPr lang="en-US" sz="800" dirty="0" err="1">
                <a:solidFill>
                  <a:srgbClr val="FF0000"/>
                </a:solidFill>
                <a:latin typeface="Times New Roman" panose="02020603050405020304" pitchFamily="18" charset="0"/>
                <a:ea typeface="Times New Roman" panose="02020603050405020304" pitchFamily="18" charset="0"/>
              </a:rPr>
              <a:t>agua</a:t>
            </a:r>
            <a:r>
              <a:rPr lang="en-US" sz="800" dirty="0">
                <a:solidFill>
                  <a:srgbClr val="FF0000"/>
                </a:solidFill>
                <a:latin typeface="Times New Roman" panose="02020603050405020304" pitchFamily="18" charset="0"/>
                <a:ea typeface="Times New Roman" panose="02020603050405020304" pitchFamily="18" charset="0"/>
              </a:rPr>
              <a:t> de la </a:t>
            </a:r>
            <a:r>
              <a:rPr lang="en-US" sz="800" dirty="0" err="1">
                <a:solidFill>
                  <a:srgbClr val="FF0000"/>
                </a:solidFill>
                <a:latin typeface="Times New Roman" panose="02020603050405020304" pitchFamily="18" charset="0"/>
                <a:ea typeface="Times New Roman" panose="02020603050405020304" pitchFamily="18" charset="0"/>
              </a:rPr>
              <a:t>inundación</a:t>
            </a:r>
            <a:r>
              <a:rPr lang="en-US" sz="800" dirty="0">
                <a:solidFill>
                  <a:srgbClr val="FF0000"/>
                </a:solidFill>
                <a:latin typeface="Times New Roman" panose="02020603050405020304" pitchFamily="18" charset="0"/>
                <a:ea typeface="Times New Roman" panose="02020603050405020304" pitchFamily="18" charset="0"/>
              </a:rPr>
              <a:t> o </a:t>
            </a:r>
            <a:r>
              <a:rPr lang="en-US" sz="800" dirty="0" err="1">
                <a:solidFill>
                  <a:srgbClr val="FF0000"/>
                </a:solidFill>
                <a:latin typeface="Times New Roman" panose="02020603050405020304" pitchFamily="18" charset="0"/>
                <a:ea typeface="Times New Roman" panose="02020603050405020304" pitchFamily="18" charset="0"/>
              </a:rPr>
              <a:t>aguas</a:t>
            </a:r>
            <a:r>
              <a:rPr lang="en-US" sz="800" dirty="0">
                <a:solidFill>
                  <a:srgbClr val="FF0000"/>
                </a:solidFill>
                <a:latin typeface="Times New Roman" panose="02020603050405020304" pitchFamily="18" charset="0"/>
                <a:ea typeface="Times New Roman" panose="02020603050405020304" pitchFamily="18" charset="0"/>
              </a:rPr>
              <a:t> </a:t>
            </a:r>
            <a:r>
              <a:rPr lang="en-US" sz="800" dirty="0" err="1">
                <a:solidFill>
                  <a:srgbClr val="FF0000"/>
                </a:solidFill>
                <a:latin typeface="Times New Roman" panose="02020603050405020304" pitchFamily="18" charset="0"/>
                <a:ea typeface="Times New Roman" panose="02020603050405020304" pitchFamily="18" charset="0"/>
              </a:rPr>
              <a:t>usadas</a:t>
            </a:r>
            <a:r>
              <a:rPr lang="en-US" sz="800" dirty="0">
                <a:solidFill>
                  <a:srgbClr val="FF0000"/>
                </a:solidFill>
                <a:latin typeface="Times New Roman" panose="02020603050405020304" pitchFamily="18" charset="0"/>
                <a:ea typeface="Times New Roman" panose="02020603050405020304" pitchFamily="18" charset="0"/>
              </a:rPr>
              <a:t> </a:t>
            </a:r>
            <a:r>
              <a:rPr lang="en-US" sz="800" dirty="0" err="1">
                <a:solidFill>
                  <a:srgbClr val="FF0000"/>
                </a:solidFill>
                <a:latin typeface="Times New Roman" panose="02020603050405020304" pitchFamily="18" charset="0"/>
                <a:ea typeface="Times New Roman" panose="02020603050405020304" pitchFamily="18" charset="0"/>
              </a:rPr>
              <a:t>entraron</a:t>
            </a:r>
            <a:r>
              <a:rPr lang="en-US" sz="800" dirty="0">
                <a:solidFill>
                  <a:srgbClr val="FF0000"/>
                </a:solidFill>
                <a:latin typeface="Times New Roman" panose="02020603050405020304" pitchFamily="18" charset="0"/>
                <a:ea typeface="Times New Roman" panose="02020603050405020304" pitchFamily="18" charset="0"/>
              </a:rPr>
              <a:t> a mi casa, </a:t>
            </a:r>
            <a:r>
              <a:rPr lang="en-US" sz="800" dirty="0" err="1">
                <a:solidFill>
                  <a:srgbClr val="FF0000"/>
                </a:solidFill>
                <a:latin typeface="Times New Roman" panose="02020603050405020304" pitchFamily="18" charset="0"/>
                <a:ea typeface="Times New Roman" panose="02020603050405020304" pitchFamily="18" charset="0"/>
              </a:rPr>
              <a:t>pero</a:t>
            </a:r>
            <a:r>
              <a:rPr lang="en-US" sz="800" dirty="0">
                <a:solidFill>
                  <a:srgbClr val="FF0000"/>
                </a:solidFill>
                <a:latin typeface="Times New Roman" panose="02020603050405020304" pitchFamily="18" charset="0"/>
                <a:ea typeface="Times New Roman" panose="02020603050405020304" pitchFamily="18" charset="0"/>
              </a:rPr>
              <a:t> </a:t>
            </a:r>
            <a:r>
              <a:rPr lang="en-US" sz="800" dirty="0" err="1">
                <a:solidFill>
                  <a:srgbClr val="FF0000"/>
                </a:solidFill>
                <a:latin typeface="Times New Roman" panose="02020603050405020304" pitchFamily="18" charset="0"/>
                <a:ea typeface="Times New Roman" panose="02020603050405020304" pitchFamily="18" charset="0"/>
              </a:rPr>
              <a:t>tenían</a:t>
            </a:r>
            <a:r>
              <a:rPr lang="en-US" sz="800" dirty="0">
                <a:solidFill>
                  <a:srgbClr val="FF0000"/>
                </a:solidFill>
                <a:latin typeface="Times New Roman" panose="02020603050405020304" pitchFamily="18" charset="0"/>
                <a:ea typeface="Times New Roman" panose="02020603050405020304" pitchFamily="18" charset="0"/>
              </a:rPr>
              <a:t> </a:t>
            </a:r>
            <a:r>
              <a:rPr lang="en-US" sz="800" dirty="0" err="1">
                <a:solidFill>
                  <a:srgbClr val="FF0000"/>
                </a:solidFill>
                <a:latin typeface="Times New Roman" panose="02020603050405020304" pitchFamily="18" charset="0"/>
                <a:ea typeface="Times New Roman" panose="02020603050405020304" pitchFamily="18" charset="0"/>
              </a:rPr>
              <a:t>menos</a:t>
            </a:r>
            <a:r>
              <a:rPr lang="en-US" sz="800" dirty="0">
                <a:solidFill>
                  <a:srgbClr val="FF0000"/>
                </a:solidFill>
                <a:latin typeface="Times New Roman" panose="02020603050405020304" pitchFamily="18" charset="0"/>
                <a:ea typeface="Times New Roman" panose="02020603050405020304" pitchFamily="18" charset="0"/>
              </a:rPr>
              <a:t> de </a:t>
            </a:r>
          </a:p>
          <a:p>
            <a:pPr marR="0" lvl="0" algn="r">
              <a:spcBef>
                <a:spcPts val="0"/>
              </a:spcBef>
              <a:spcAft>
                <a:spcPts val="0"/>
              </a:spcAft>
            </a:pPr>
            <a:r>
              <a:rPr lang="en-US" sz="800" dirty="0">
                <a:solidFill>
                  <a:srgbClr val="FF0000"/>
                </a:solidFill>
                <a:latin typeface="Times New Roman" panose="02020603050405020304" pitchFamily="18" charset="0"/>
                <a:ea typeface="Times New Roman" panose="02020603050405020304" pitchFamily="18" charset="0"/>
              </a:rPr>
              <a:t>3 </a:t>
            </a:r>
            <a:r>
              <a:rPr lang="en-US" sz="800" dirty="0" err="1">
                <a:solidFill>
                  <a:srgbClr val="FF0000"/>
                </a:solidFill>
                <a:latin typeface="Times New Roman" panose="02020603050405020304" pitchFamily="18" charset="0"/>
                <a:ea typeface="Times New Roman" panose="02020603050405020304" pitchFamily="18" charset="0"/>
              </a:rPr>
              <a:t>pulgadas</a:t>
            </a:r>
            <a:r>
              <a:rPr lang="en-US" sz="800" dirty="0">
                <a:solidFill>
                  <a:srgbClr val="FF0000"/>
                </a:solidFill>
                <a:latin typeface="Times New Roman" panose="02020603050405020304" pitchFamily="18" charset="0"/>
                <a:ea typeface="Times New Roman" panose="02020603050405020304" pitchFamily="18" charset="0"/>
              </a:rPr>
              <a:t> de </a:t>
            </a:r>
            <a:r>
              <a:rPr lang="en-US" sz="800" dirty="0" err="1">
                <a:solidFill>
                  <a:srgbClr val="FF0000"/>
                </a:solidFill>
                <a:latin typeface="Times New Roman" panose="02020603050405020304" pitchFamily="18" charset="0"/>
                <a:ea typeface="Times New Roman" panose="02020603050405020304" pitchFamily="18" charset="0"/>
              </a:rPr>
              <a:t>profundidad</a:t>
            </a:r>
            <a:r>
              <a:rPr lang="en-US" sz="800" dirty="0">
                <a:solidFill>
                  <a:srgbClr val="FF0000"/>
                </a:solidFill>
                <a:latin typeface="Times New Roman" panose="02020603050405020304" pitchFamily="18" charset="0"/>
                <a:ea typeface="Times New Roman" panose="02020603050405020304" pitchFamily="18" charset="0"/>
              </a:rPr>
              <a:t>. </a:t>
            </a:r>
            <a:endParaRPr lang="en-US" sz="800" dirty="0">
              <a:solidFill>
                <a:srgbClr val="FF0000"/>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F784D116-D8A5-4217-8D7B-5DB50A71DDB4}"/>
              </a:ext>
            </a:extLst>
          </p:cNvPr>
          <p:cNvSpPr/>
          <p:nvPr/>
        </p:nvSpPr>
        <p:spPr>
          <a:xfrm>
            <a:off x="4310743" y="2545417"/>
            <a:ext cx="4152900" cy="338554"/>
          </a:xfrm>
          <a:prstGeom prst="rect">
            <a:avLst/>
          </a:prstGeom>
        </p:spPr>
        <p:txBody>
          <a:bodyPr wrap="square">
            <a:spAutoFit/>
          </a:bodyPr>
          <a:lstStyle/>
          <a:p>
            <a:r>
              <a:rPr lang="es-ES" sz="800" dirty="0">
                <a:solidFill>
                  <a:srgbClr val="FF0000"/>
                </a:solidFill>
              </a:rPr>
              <a:t>Necesita comprar suministros y equipos de limpieza para limpiar y desinfectar mi hogar o contratar a un profesional para que lo haga.</a:t>
            </a:r>
            <a:endParaRPr lang="en-US" sz="800" dirty="0">
              <a:solidFill>
                <a:srgbClr val="FF0000"/>
              </a:solidFill>
            </a:endParaRPr>
          </a:p>
        </p:txBody>
      </p:sp>
      <p:sp>
        <p:nvSpPr>
          <p:cNvPr id="8" name="Rectangle 7">
            <a:extLst>
              <a:ext uri="{FF2B5EF4-FFF2-40B4-BE49-F238E27FC236}">
                <a16:creationId xmlns:a16="http://schemas.microsoft.com/office/drawing/2014/main" id="{145468EF-764D-4EF5-B3AD-D7510C25F7B9}"/>
              </a:ext>
            </a:extLst>
          </p:cNvPr>
          <p:cNvSpPr/>
          <p:nvPr/>
        </p:nvSpPr>
        <p:spPr>
          <a:xfrm>
            <a:off x="3907971" y="3030211"/>
            <a:ext cx="6096000" cy="215444"/>
          </a:xfrm>
          <a:prstGeom prst="rect">
            <a:avLst/>
          </a:prstGeom>
        </p:spPr>
        <p:txBody>
          <a:bodyPr>
            <a:spAutoFit/>
          </a:bodyPr>
          <a:lstStyle/>
          <a:p>
            <a:r>
              <a:rPr lang="es-ES" sz="800" dirty="0">
                <a:solidFill>
                  <a:srgbClr val="FF0000"/>
                </a:solidFill>
              </a:rPr>
              <a:t>Tuve daños en mi hogar y propiedad personal que requieren muchas reparaciones. Yo podría no poder vivir en mi hogar. </a:t>
            </a:r>
            <a:endParaRPr lang="en-US" sz="800" dirty="0">
              <a:solidFill>
                <a:srgbClr val="FF0000"/>
              </a:solidFill>
            </a:endParaRPr>
          </a:p>
        </p:txBody>
      </p:sp>
      <p:sp>
        <p:nvSpPr>
          <p:cNvPr id="9" name="Rectangle 8">
            <a:extLst>
              <a:ext uri="{FF2B5EF4-FFF2-40B4-BE49-F238E27FC236}">
                <a16:creationId xmlns:a16="http://schemas.microsoft.com/office/drawing/2014/main" id="{6129C5FC-828C-4C82-A3A8-8BB865E50998}"/>
              </a:ext>
            </a:extLst>
          </p:cNvPr>
          <p:cNvSpPr/>
          <p:nvPr/>
        </p:nvSpPr>
        <p:spPr>
          <a:xfrm>
            <a:off x="7075714" y="3191099"/>
            <a:ext cx="6096000" cy="215444"/>
          </a:xfrm>
          <a:prstGeom prst="rect">
            <a:avLst/>
          </a:prstGeom>
        </p:spPr>
        <p:txBody>
          <a:bodyPr>
            <a:spAutoFit/>
          </a:bodyPr>
          <a:lstStyle/>
          <a:p>
            <a:r>
              <a:rPr lang="es-ES" sz="800" dirty="0">
                <a:solidFill>
                  <a:srgbClr val="FF0000"/>
                </a:solidFill>
              </a:rPr>
              <a:t>El agua de la inundación entró a mi casa y tenía entre 2 a 3 pies de profundidad. </a:t>
            </a:r>
            <a:endParaRPr lang="en-US" sz="800" dirty="0">
              <a:solidFill>
                <a:srgbClr val="FF0000"/>
              </a:solidFill>
            </a:endParaRPr>
          </a:p>
        </p:txBody>
      </p:sp>
      <p:sp>
        <p:nvSpPr>
          <p:cNvPr id="10" name="Rectangle 9">
            <a:extLst>
              <a:ext uri="{FF2B5EF4-FFF2-40B4-BE49-F238E27FC236}">
                <a16:creationId xmlns:a16="http://schemas.microsoft.com/office/drawing/2014/main" id="{6C32266D-3B32-433A-87B8-A041FB62C71F}"/>
              </a:ext>
            </a:extLst>
          </p:cNvPr>
          <p:cNvSpPr/>
          <p:nvPr/>
        </p:nvSpPr>
        <p:spPr>
          <a:xfrm>
            <a:off x="8556170" y="3561172"/>
            <a:ext cx="3701143" cy="338554"/>
          </a:xfrm>
          <a:prstGeom prst="rect">
            <a:avLst/>
          </a:prstGeom>
        </p:spPr>
        <p:txBody>
          <a:bodyPr wrap="square">
            <a:spAutoFit/>
          </a:bodyPr>
          <a:lstStyle/>
          <a:p>
            <a:r>
              <a:rPr lang="es-ES" sz="800" dirty="0">
                <a:solidFill>
                  <a:srgbClr val="FF0000"/>
                </a:solidFill>
              </a:rPr>
              <a:t>Daño al pozo séptico o HVAC (unidad de aire y calor central). Desperdicios o árboles que impiden el acceso seguro a mi casa. </a:t>
            </a:r>
            <a:endParaRPr lang="en-US" sz="800" dirty="0">
              <a:solidFill>
                <a:srgbClr val="FF0000"/>
              </a:solidFill>
            </a:endParaRPr>
          </a:p>
        </p:txBody>
      </p:sp>
      <p:sp>
        <p:nvSpPr>
          <p:cNvPr id="11" name="Rectangle 10">
            <a:extLst>
              <a:ext uri="{FF2B5EF4-FFF2-40B4-BE49-F238E27FC236}">
                <a16:creationId xmlns:a16="http://schemas.microsoft.com/office/drawing/2014/main" id="{D817CA73-271C-4F21-911B-55ACF8ABEA24}"/>
              </a:ext>
            </a:extLst>
          </p:cNvPr>
          <p:cNvSpPr/>
          <p:nvPr/>
        </p:nvSpPr>
        <p:spPr>
          <a:xfrm>
            <a:off x="7173685" y="4422652"/>
            <a:ext cx="6096000" cy="215444"/>
          </a:xfrm>
          <a:prstGeom prst="rect">
            <a:avLst/>
          </a:prstGeom>
        </p:spPr>
        <p:txBody>
          <a:bodyPr>
            <a:spAutoFit/>
          </a:bodyPr>
          <a:lstStyle/>
          <a:p>
            <a:r>
              <a:rPr lang="es-ES" sz="800" dirty="0">
                <a:solidFill>
                  <a:srgbClr val="FF0000"/>
                </a:solidFill>
              </a:rPr>
              <a:t>Daños mayores a la estructura incluyendo partes del techo, paredes o cimientos. </a:t>
            </a:r>
            <a:endParaRPr lang="en-US" sz="800" dirty="0">
              <a:solidFill>
                <a:srgbClr val="FF0000"/>
              </a:solidFill>
            </a:endParaRPr>
          </a:p>
        </p:txBody>
      </p:sp>
      <p:sp>
        <p:nvSpPr>
          <p:cNvPr id="12" name="Rectangle 11">
            <a:extLst>
              <a:ext uri="{FF2B5EF4-FFF2-40B4-BE49-F238E27FC236}">
                <a16:creationId xmlns:a16="http://schemas.microsoft.com/office/drawing/2014/main" id="{793C92C4-7CE2-4B59-AE88-A19811D5E315}"/>
              </a:ext>
            </a:extLst>
          </p:cNvPr>
          <p:cNvSpPr/>
          <p:nvPr/>
        </p:nvSpPr>
        <p:spPr>
          <a:xfrm>
            <a:off x="6749808" y="4552144"/>
            <a:ext cx="6096000" cy="215444"/>
          </a:xfrm>
          <a:prstGeom prst="rect">
            <a:avLst/>
          </a:prstGeom>
        </p:spPr>
        <p:txBody>
          <a:bodyPr>
            <a:spAutoFit/>
          </a:bodyPr>
          <a:lstStyle/>
          <a:p>
            <a:r>
              <a:rPr lang="es-ES" sz="800" dirty="0">
                <a:solidFill>
                  <a:srgbClr val="FF0000"/>
                </a:solidFill>
              </a:rPr>
              <a:t>Daños a la calle o puente privado que impide el acceso a mi hogar. </a:t>
            </a:r>
            <a:endParaRPr lang="en-US" sz="800" dirty="0">
              <a:solidFill>
                <a:srgbClr val="FF0000"/>
              </a:solidFill>
            </a:endParaRPr>
          </a:p>
        </p:txBody>
      </p:sp>
      <p:sp>
        <p:nvSpPr>
          <p:cNvPr id="13" name="Rectangle 12">
            <a:extLst>
              <a:ext uri="{FF2B5EF4-FFF2-40B4-BE49-F238E27FC236}">
                <a16:creationId xmlns:a16="http://schemas.microsoft.com/office/drawing/2014/main" id="{6D9CD785-923D-4E37-8104-AEFAE46D293A}"/>
              </a:ext>
            </a:extLst>
          </p:cNvPr>
          <p:cNvSpPr/>
          <p:nvPr/>
        </p:nvSpPr>
        <p:spPr>
          <a:xfrm>
            <a:off x="5974929" y="5161022"/>
            <a:ext cx="1882247" cy="215444"/>
          </a:xfrm>
          <a:prstGeom prst="rect">
            <a:avLst/>
          </a:prstGeom>
        </p:spPr>
        <p:txBody>
          <a:bodyPr wrap="none">
            <a:spAutoFit/>
          </a:bodyPr>
          <a:lstStyle/>
          <a:p>
            <a:r>
              <a:rPr lang="es-ES" sz="800" dirty="0">
                <a:solidFill>
                  <a:srgbClr val="FF0000"/>
                </a:solidFill>
              </a:rPr>
              <a:t>Mi hogar fue completamente destruido. </a:t>
            </a:r>
            <a:endParaRPr lang="en-US" sz="800" dirty="0">
              <a:solidFill>
                <a:srgbClr val="FF0000"/>
              </a:solidFill>
            </a:endParaRPr>
          </a:p>
        </p:txBody>
      </p:sp>
      <p:sp>
        <p:nvSpPr>
          <p:cNvPr id="14" name="Rectangle 13">
            <a:extLst>
              <a:ext uri="{FF2B5EF4-FFF2-40B4-BE49-F238E27FC236}">
                <a16:creationId xmlns:a16="http://schemas.microsoft.com/office/drawing/2014/main" id="{5DAC055A-91C3-4907-BFDF-35B45DEFA416}"/>
              </a:ext>
            </a:extLst>
          </p:cNvPr>
          <p:cNvSpPr/>
          <p:nvPr/>
        </p:nvSpPr>
        <p:spPr>
          <a:xfrm>
            <a:off x="5886763" y="5427722"/>
            <a:ext cx="2058577" cy="215444"/>
          </a:xfrm>
          <a:prstGeom prst="rect">
            <a:avLst/>
          </a:prstGeom>
        </p:spPr>
        <p:txBody>
          <a:bodyPr wrap="none">
            <a:spAutoFit/>
          </a:bodyPr>
          <a:lstStyle/>
          <a:p>
            <a:r>
              <a:rPr lang="en-US" sz="800" dirty="0">
                <a:solidFill>
                  <a:srgbClr val="FF0000"/>
                </a:solidFill>
              </a:rPr>
              <a:t>La casa </a:t>
            </a:r>
            <a:r>
              <a:rPr lang="en-US" sz="800" dirty="0" err="1">
                <a:solidFill>
                  <a:srgbClr val="FF0000"/>
                </a:solidFill>
              </a:rPr>
              <a:t>destruida</a:t>
            </a:r>
            <a:r>
              <a:rPr lang="en-US" sz="800" dirty="0">
                <a:solidFill>
                  <a:srgbClr val="FF0000"/>
                </a:solidFill>
              </a:rPr>
              <a:t> o </a:t>
            </a:r>
            <a:r>
              <a:rPr lang="en-US" sz="800" dirty="0" err="1">
                <a:solidFill>
                  <a:srgbClr val="FF0000"/>
                </a:solidFill>
              </a:rPr>
              <a:t>colapsó</a:t>
            </a:r>
            <a:r>
              <a:rPr lang="en-US" sz="800" dirty="0">
                <a:solidFill>
                  <a:srgbClr val="FF0000"/>
                </a:solidFill>
              </a:rPr>
              <a:t> </a:t>
            </a:r>
            <a:r>
              <a:rPr lang="en-US" sz="800" dirty="0" err="1">
                <a:solidFill>
                  <a:srgbClr val="FF0000"/>
                </a:solidFill>
              </a:rPr>
              <a:t>completamente</a:t>
            </a:r>
            <a:r>
              <a:rPr lang="en-US" sz="800" dirty="0">
                <a:solidFill>
                  <a:srgbClr val="FF0000"/>
                </a:solidFill>
              </a:rPr>
              <a:t>. </a:t>
            </a:r>
          </a:p>
        </p:txBody>
      </p:sp>
      <p:sp>
        <p:nvSpPr>
          <p:cNvPr id="15" name="Rectangle 14">
            <a:extLst>
              <a:ext uri="{FF2B5EF4-FFF2-40B4-BE49-F238E27FC236}">
                <a16:creationId xmlns:a16="http://schemas.microsoft.com/office/drawing/2014/main" id="{40C092FF-62D0-4C7A-9C97-CC00CACC2E8C}"/>
              </a:ext>
            </a:extLst>
          </p:cNvPr>
          <p:cNvSpPr/>
          <p:nvPr/>
        </p:nvSpPr>
        <p:spPr>
          <a:xfrm>
            <a:off x="5974929" y="5554456"/>
            <a:ext cx="1146468" cy="215444"/>
          </a:xfrm>
          <a:prstGeom prst="rect">
            <a:avLst/>
          </a:prstGeom>
        </p:spPr>
        <p:txBody>
          <a:bodyPr wrap="none">
            <a:spAutoFit/>
          </a:bodyPr>
          <a:lstStyle/>
          <a:p>
            <a:r>
              <a:rPr lang="en-US" sz="800" dirty="0">
                <a:solidFill>
                  <a:srgbClr val="FF0000"/>
                </a:solidFill>
              </a:rPr>
              <a:t>La casa </a:t>
            </a:r>
            <a:r>
              <a:rPr lang="en-US" sz="800" dirty="0" err="1">
                <a:solidFill>
                  <a:srgbClr val="FF0000"/>
                </a:solidFill>
              </a:rPr>
              <a:t>fue</a:t>
            </a:r>
            <a:r>
              <a:rPr lang="en-US" sz="800" dirty="0">
                <a:solidFill>
                  <a:srgbClr val="FF0000"/>
                </a:solidFill>
              </a:rPr>
              <a:t> </a:t>
            </a:r>
            <a:r>
              <a:rPr lang="en-US" sz="800" dirty="0" err="1">
                <a:solidFill>
                  <a:srgbClr val="FF0000"/>
                </a:solidFill>
              </a:rPr>
              <a:t>arrastrada</a:t>
            </a:r>
            <a:r>
              <a:rPr lang="en-US" sz="800" dirty="0">
                <a:solidFill>
                  <a:srgbClr val="FF0000"/>
                </a:solidFill>
              </a:rPr>
              <a:t>. </a:t>
            </a:r>
          </a:p>
        </p:txBody>
      </p:sp>
      <p:sp>
        <p:nvSpPr>
          <p:cNvPr id="16" name="Rectangle 15">
            <a:extLst>
              <a:ext uri="{FF2B5EF4-FFF2-40B4-BE49-F238E27FC236}">
                <a16:creationId xmlns:a16="http://schemas.microsoft.com/office/drawing/2014/main" id="{001985F9-86CD-41DD-B58A-5528DF2EC706}"/>
              </a:ext>
            </a:extLst>
          </p:cNvPr>
          <p:cNvSpPr/>
          <p:nvPr/>
        </p:nvSpPr>
        <p:spPr>
          <a:xfrm>
            <a:off x="5466764" y="5674776"/>
            <a:ext cx="1535998" cy="215444"/>
          </a:xfrm>
          <a:prstGeom prst="rect">
            <a:avLst/>
          </a:prstGeom>
        </p:spPr>
        <p:txBody>
          <a:bodyPr wrap="none">
            <a:spAutoFit/>
          </a:bodyPr>
          <a:lstStyle/>
          <a:p>
            <a:r>
              <a:rPr lang="es-ES" sz="800" dirty="0">
                <a:solidFill>
                  <a:srgbClr val="FF0000"/>
                </a:solidFill>
              </a:rPr>
              <a:t>La casa se quemó hasta el suelo.</a:t>
            </a:r>
            <a:endParaRPr lang="en-US" sz="800" dirty="0">
              <a:solidFill>
                <a:srgbClr val="FF0000"/>
              </a:solidFill>
            </a:endParaRPr>
          </a:p>
        </p:txBody>
      </p:sp>
    </p:spTree>
    <p:extLst>
      <p:ext uri="{BB962C8B-B14F-4D97-AF65-F5344CB8AC3E}">
        <p14:creationId xmlns:p14="http://schemas.microsoft.com/office/powerpoint/2010/main" val="101153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AA5EDBB-5080-4F7E-B3E9-F91F88AD5835}"/>
              </a:ext>
            </a:extLst>
          </p:cNvPr>
          <p:cNvGrpSpPr/>
          <p:nvPr/>
        </p:nvGrpSpPr>
        <p:grpSpPr>
          <a:xfrm>
            <a:off x="838160" y="680439"/>
            <a:ext cx="10515679" cy="5497122"/>
            <a:chOff x="108113" y="184722"/>
            <a:chExt cx="11975771" cy="6448268"/>
          </a:xfrm>
        </p:grpSpPr>
        <p:pic>
          <p:nvPicPr>
            <p:cNvPr id="3" name="Picture 2">
              <a:extLst>
                <a:ext uri="{FF2B5EF4-FFF2-40B4-BE49-F238E27FC236}">
                  <a16:creationId xmlns:a16="http://schemas.microsoft.com/office/drawing/2014/main" id="{DAA3482D-0DD8-4BAE-BD3A-D4B8DF4533B2}"/>
                </a:ext>
              </a:extLst>
            </p:cNvPr>
            <p:cNvPicPr>
              <a:picLocks noChangeAspect="1"/>
            </p:cNvPicPr>
            <p:nvPr/>
          </p:nvPicPr>
          <p:blipFill rotWithShape="1">
            <a:blip r:embed="rId2"/>
            <a:srcRect t="5974"/>
            <a:stretch/>
          </p:blipFill>
          <p:spPr>
            <a:xfrm>
              <a:off x="108113" y="184722"/>
              <a:ext cx="11975771" cy="6448268"/>
            </a:xfrm>
            <a:prstGeom prst="rect">
              <a:avLst/>
            </a:prstGeom>
          </p:spPr>
        </p:pic>
        <p:pic>
          <p:nvPicPr>
            <p:cNvPr id="4" name="Picture 3">
              <a:extLst>
                <a:ext uri="{FF2B5EF4-FFF2-40B4-BE49-F238E27FC236}">
                  <a16:creationId xmlns:a16="http://schemas.microsoft.com/office/drawing/2014/main" id="{AE8F4A22-0A99-446D-9512-EB4EDCA31AF0}"/>
                </a:ext>
              </a:extLst>
            </p:cNvPr>
            <p:cNvPicPr>
              <a:picLocks noChangeAspect="1"/>
            </p:cNvPicPr>
            <p:nvPr/>
          </p:nvPicPr>
          <p:blipFill rotWithShape="1">
            <a:blip r:embed="rId3"/>
            <a:srcRect t="9536"/>
            <a:stretch/>
          </p:blipFill>
          <p:spPr>
            <a:xfrm>
              <a:off x="7995821" y="2334679"/>
              <a:ext cx="1971675" cy="2188642"/>
            </a:xfrm>
            <a:prstGeom prst="rect">
              <a:avLst/>
            </a:prstGeom>
          </p:spPr>
        </p:pic>
        <p:pic>
          <p:nvPicPr>
            <p:cNvPr id="5" name="Picture 4">
              <a:extLst>
                <a:ext uri="{FF2B5EF4-FFF2-40B4-BE49-F238E27FC236}">
                  <a16:creationId xmlns:a16="http://schemas.microsoft.com/office/drawing/2014/main" id="{AED2138E-BD1E-43CA-A050-42052DFFC42C}"/>
                </a:ext>
              </a:extLst>
            </p:cNvPr>
            <p:cNvPicPr>
              <a:picLocks noChangeAspect="1"/>
            </p:cNvPicPr>
            <p:nvPr/>
          </p:nvPicPr>
          <p:blipFill rotWithShape="1">
            <a:blip r:embed="rId4"/>
            <a:srcRect t="17077"/>
            <a:stretch/>
          </p:blipFill>
          <p:spPr>
            <a:xfrm>
              <a:off x="10045534" y="2334679"/>
              <a:ext cx="2038350" cy="1074177"/>
            </a:xfrm>
            <a:prstGeom prst="rect">
              <a:avLst/>
            </a:prstGeom>
          </p:spPr>
        </p:pic>
        <p:pic>
          <p:nvPicPr>
            <p:cNvPr id="6" name="Picture 5">
              <a:extLst>
                <a:ext uri="{FF2B5EF4-FFF2-40B4-BE49-F238E27FC236}">
                  <a16:creationId xmlns:a16="http://schemas.microsoft.com/office/drawing/2014/main" id="{10D8DFC1-958A-44FA-86FD-C556515FA569}"/>
                </a:ext>
              </a:extLst>
            </p:cNvPr>
            <p:cNvPicPr>
              <a:picLocks noChangeAspect="1"/>
            </p:cNvPicPr>
            <p:nvPr/>
          </p:nvPicPr>
          <p:blipFill rotWithShape="1">
            <a:blip r:embed="rId5"/>
            <a:srcRect l="1568" t="36546" r="-1568" b="-9771"/>
            <a:stretch/>
          </p:blipFill>
          <p:spPr>
            <a:xfrm>
              <a:off x="4098258" y="3693010"/>
              <a:ext cx="1781175" cy="418482"/>
            </a:xfrm>
            <a:prstGeom prst="rect">
              <a:avLst/>
            </a:prstGeom>
          </p:spPr>
        </p:pic>
        <p:pic>
          <p:nvPicPr>
            <p:cNvPr id="7" name="Picture 6">
              <a:extLst>
                <a:ext uri="{FF2B5EF4-FFF2-40B4-BE49-F238E27FC236}">
                  <a16:creationId xmlns:a16="http://schemas.microsoft.com/office/drawing/2014/main" id="{38484B5B-EAD6-42BB-B299-B1A02F2A149A}"/>
                </a:ext>
              </a:extLst>
            </p:cNvPr>
            <p:cNvPicPr>
              <a:picLocks noChangeAspect="1"/>
            </p:cNvPicPr>
            <p:nvPr/>
          </p:nvPicPr>
          <p:blipFill>
            <a:blip r:embed="rId6"/>
            <a:stretch>
              <a:fillRect/>
            </a:stretch>
          </p:blipFill>
          <p:spPr>
            <a:xfrm>
              <a:off x="10106222" y="3902251"/>
              <a:ext cx="1977662" cy="1688688"/>
            </a:xfrm>
            <a:prstGeom prst="rect">
              <a:avLst/>
            </a:prstGeom>
          </p:spPr>
        </p:pic>
        <p:sp>
          <p:nvSpPr>
            <p:cNvPr id="8" name="TextBox 7">
              <a:extLst>
                <a:ext uri="{FF2B5EF4-FFF2-40B4-BE49-F238E27FC236}">
                  <a16:creationId xmlns:a16="http://schemas.microsoft.com/office/drawing/2014/main" id="{6FCEDF5B-1691-4F76-B15C-36D3939CEBDB}"/>
                </a:ext>
              </a:extLst>
            </p:cNvPr>
            <p:cNvSpPr txBox="1"/>
            <p:nvPr/>
          </p:nvSpPr>
          <p:spPr>
            <a:xfrm>
              <a:off x="10603274" y="2052508"/>
              <a:ext cx="750526" cy="338554"/>
            </a:xfrm>
            <a:prstGeom prst="rect">
              <a:avLst/>
            </a:prstGeom>
            <a:noFill/>
          </p:spPr>
          <p:txBody>
            <a:bodyPr wrap="none" rtlCol="0">
              <a:spAutoFit/>
            </a:bodyPr>
            <a:lstStyle/>
            <a:p>
              <a:r>
                <a:rPr lang="en-US" sz="1600" dirty="0">
                  <a:solidFill>
                    <a:srgbClr val="0070C0"/>
                  </a:solidFill>
                </a:rPr>
                <a:t>Owner</a:t>
              </a:r>
            </a:p>
          </p:txBody>
        </p:sp>
        <p:sp>
          <p:nvSpPr>
            <p:cNvPr id="9" name="TextBox 8">
              <a:extLst>
                <a:ext uri="{FF2B5EF4-FFF2-40B4-BE49-F238E27FC236}">
                  <a16:creationId xmlns:a16="http://schemas.microsoft.com/office/drawing/2014/main" id="{61ED2D63-E1F3-47B6-A0A6-7CD8FD8BFFB8}"/>
                </a:ext>
              </a:extLst>
            </p:cNvPr>
            <p:cNvSpPr txBox="1"/>
            <p:nvPr/>
          </p:nvSpPr>
          <p:spPr>
            <a:xfrm>
              <a:off x="10603274" y="3563697"/>
              <a:ext cx="742832" cy="338554"/>
            </a:xfrm>
            <a:prstGeom prst="rect">
              <a:avLst/>
            </a:prstGeom>
            <a:noFill/>
          </p:spPr>
          <p:txBody>
            <a:bodyPr wrap="none" rtlCol="0">
              <a:spAutoFit/>
            </a:bodyPr>
            <a:lstStyle/>
            <a:p>
              <a:r>
                <a:rPr lang="en-US" sz="1600" dirty="0">
                  <a:solidFill>
                    <a:srgbClr val="0070C0"/>
                  </a:solidFill>
                </a:rPr>
                <a:t>Renter</a:t>
              </a:r>
            </a:p>
          </p:txBody>
        </p:sp>
      </p:grpSp>
      <p:sp>
        <p:nvSpPr>
          <p:cNvPr id="2" name="Rectangle 1">
            <a:extLst>
              <a:ext uri="{FF2B5EF4-FFF2-40B4-BE49-F238E27FC236}">
                <a16:creationId xmlns:a16="http://schemas.microsoft.com/office/drawing/2014/main" id="{739BE2F3-B863-42FB-90BE-F47131E62886}"/>
              </a:ext>
            </a:extLst>
          </p:cNvPr>
          <p:cNvSpPr/>
          <p:nvPr/>
        </p:nvSpPr>
        <p:spPr>
          <a:xfrm>
            <a:off x="10285658" y="2941640"/>
            <a:ext cx="1534394" cy="230832"/>
          </a:xfrm>
          <a:prstGeom prst="rect">
            <a:avLst/>
          </a:prstGeom>
        </p:spPr>
        <p:txBody>
          <a:bodyPr wrap="none">
            <a:spAutoFit/>
          </a:bodyPr>
          <a:lstStyle/>
          <a:p>
            <a:r>
              <a:rPr lang="en-US" sz="900" dirty="0" err="1">
                <a:solidFill>
                  <a:srgbClr val="FF0000"/>
                </a:solidFill>
              </a:rPr>
              <a:t>Hilera</a:t>
            </a:r>
            <a:r>
              <a:rPr lang="en-US" sz="900" dirty="0">
                <a:solidFill>
                  <a:srgbClr val="FF0000"/>
                </a:solidFill>
              </a:rPr>
              <a:t> de Casas (Townhouse)</a:t>
            </a:r>
          </a:p>
        </p:txBody>
      </p:sp>
    </p:spTree>
    <p:extLst>
      <p:ext uri="{BB962C8B-B14F-4D97-AF65-F5344CB8AC3E}">
        <p14:creationId xmlns:p14="http://schemas.microsoft.com/office/powerpoint/2010/main" val="2981910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A091-7C31-41EC-BBF3-53188A8F3622}"/>
              </a:ext>
            </a:extLst>
          </p:cNvPr>
          <p:cNvSpPr>
            <a:spLocks noGrp="1"/>
          </p:cNvSpPr>
          <p:nvPr>
            <p:ph type="title"/>
          </p:nvPr>
        </p:nvSpPr>
        <p:spPr/>
        <p:txBody>
          <a:bodyPr>
            <a:normAutofit/>
          </a:bodyPr>
          <a:lstStyle/>
          <a:p>
            <a:r>
              <a:rPr lang="en-US" sz="3300" dirty="0">
                <a:solidFill>
                  <a:srgbClr val="0070C0"/>
                </a:solidFill>
              </a:rPr>
              <a:t>Segura de </a:t>
            </a:r>
            <a:r>
              <a:rPr lang="en-US" sz="3300" dirty="0" err="1">
                <a:solidFill>
                  <a:srgbClr val="0070C0"/>
                </a:solidFill>
              </a:rPr>
              <a:t>Vivenda</a:t>
            </a:r>
            <a:r>
              <a:rPr lang="en-US" sz="3300" dirty="0">
                <a:solidFill>
                  <a:srgbClr val="0070C0"/>
                </a:solidFill>
              </a:rPr>
              <a:t> - Owners</a:t>
            </a:r>
          </a:p>
        </p:txBody>
      </p:sp>
      <p:pic>
        <p:nvPicPr>
          <p:cNvPr id="3" name="Picture 2">
            <a:extLst>
              <a:ext uri="{FF2B5EF4-FFF2-40B4-BE49-F238E27FC236}">
                <a16:creationId xmlns:a16="http://schemas.microsoft.com/office/drawing/2014/main" id="{7E334143-F949-4B67-95B4-D6357392E096}"/>
              </a:ext>
            </a:extLst>
          </p:cNvPr>
          <p:cNvPicPr>
            <a:picLocks noChangeAspect="1"/>
          </p:cNvPicPr>
          <p:nvPr/>
        </p:nvPicPr>
        <p:blipFill rotWithShape="1">
          <a:blip r:embed="rId2"/>
          <a:srcRect t="5003"/>
          <a:stretch/>
        </p:blipFill>
        <p:spPr>
          <a:xfrm>
            <a:off x="1307077" y="1352955"/>
            <a:ext cx="9577845" cy="5224780"/>
          </a:xfrm>
          <a:prstGeom prst="rect">
            <a:avLst/>
          </a:prstGeom>
        </p:spPr>
      </p:pic>
      <p:sp>
        <p:nvSpPr>
          <p:cNvPr id="4" name="Rectangle 3">
            <a:extLst>
              <a:ext uri="{FF2B5EF4-FFF2-40B4-BE49-F238E27FC236}">
                <a16:creationId xmlns:a16="http://schemas.microsoft.com/office/drawing/2014/main" id="{E5FCD9F4-E293-429E-BD5F-1F7821661CA5}"/>
              </a:ext>
            </a:extLst>
          </p:cNvPr>
          <p:cNvSpPr/>
          <p:nvPr/>
        </p:nvSpPr>
        <p:spPr>
          <a:xfrm>
            <a:off x="4930295" y="3568529"/>
            <a:ext cx="1383712" cy="261610"/>
          </a:xfrm>
          <a:prstGeom prst="rect">
            <a:avLst/>
          </a:prstGeom>
        </p:spPr>
        <p:txBody>
          <a:bodyPr wrap="none">
            <a:spAutoFit/>
          </a:bodyPr>
          <a:lstStyle/>
          <a:p>
            <a:r>
              <a:rPr lang="en-US" sz="1100" dirty="0">
                <a:solidFill>
                  <a:srgbClr val="FF0000"/>
                </a:solidFill>
              </a:rPr>
              <a:t>Seguro para el </a:t>
            </a:r>
            <a:r>
              <a:rPr lang="en-US" sz="1100" dirty="0" err="1">
                <a:solidFill>
                  <a:srgbClr val="FF0000"/>
                </a:solidFill>
              </a:rPr>
              <a:t>Hogar</a:t>
            </a:r>
            <a:endParaRPr lang="en-US" sz="1100" dirty="0">
              <a:solidFill>
                <a:srgbClr val="FF0000"/>
              </a:solidFill>
            </a:endParaRPr>
          </a:p>
        </p:txBody>
      </p:sp>
    </p:spTree>
    <p:extLst>
      <p:ext uri="{BB962C8B-B14F-4D97-AF65-F5344CB8AC3E}">
        <p14:creationId xmlns:p14="http://schemas.microsoft.com/office/powerpoint/2010/main" val="314255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641BA-2A42-4E52-9BAD-AC1EB8D689C7}"/>
              </a:ext>
            </a:extLst>
          </p:cNvPr>
          <p:cNvPicPr>
            <a:picLocks noChangeAspect="1"/>
          </p:cNvPicPr>
          <p:nvPr/>
        </p:nvPicPr>
        <p:blipFill rotWithShape="1">
          <a:blip r:embed="rId2"/>
          <a:srcRect t="5419"/>
          <a:stretch/>
        </p:blipFill>
        <p:spPr>
          <a:xfrm>
            <a:off x="828252" y="578651"/>
            <a:ext cx="10535496" cy="5700697"/>
          </a:xfrm>
          <a:prstGeom prst="rect">
            <a:avLst/>
          </a:prstGeom>
        </p:spPr>
      </p:pic>
      <p:sp>
        <p:nvSpPr>
          <p:cNvPr id="2" name="Rectangle 1">
            <a:extLst>
              <a:ext uri="{FF2B5EF4-FFF2-40B4-BE49-F238E27FC236}">
                <a16:creationId xmlns:a16="http://schemas.microsoft.com/office/drawing/2014/main" id="{AD3F4B9E-E41B-4AC6-9834-5BFADE9F4B04}"/>
              </a:ext>
            </a:extLst>
          </p:cNvPr>
          <p:cNvSpPr/>
          <p:nvPr/>
        </p:nvSpPr>
        <p:spPr>
          <a:xfrm>
            <a:off x="6763789" y="1784111"/>
            <a:ext cx="6096000" cy="261610"/>
          </a:xfrm>
          <a:prstGeom prst="rect">
            <a:avLst/>
          </a:prstGeom>
        </p:spPr>
        <p:txBody>
          <a:bodyPr>
            <a:spAutoFit/>
          </a:bodyPr>
          <a:lstStyle/>
          <a:p>
            <a:r>
              <a:rPr lang="es-ES" sz="1100" dirty="0">
                <a:solidFill>
                  <a:srgbClr val="FF0000"/>
                </a:solidFill>
              </a:rPr>
              <a:t>¿Ha incurrido en gastos no asegurados como resultado directo del desastre?</a:t>
            </a:r>
            <a:endParaRPr lang="en-US" sz="1100" dirty="0">
              <a:solidFill>
                <a:srgbClr val="FF0000"/>
              </a:solidFill>
            </a:endParaRPr>
          </a:p>
        </p:txBody>
      </p:sp>
    </p:spTree>
    <p:extLst>
      <p:ext uri="{BB962C8B-B14F-4D97-AF65-F5344CB8AC3E}">
        <p14:creationId xmlns:p14="http://schemas.microsoft.com/office/powerpoint/2010/main" val="240788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98D98-E165-47AC-A09E-1E53E5049E61}"/>
              </a:ext>
            </a:extLst>
          </p:cNvPr>
          <p:cNvPicPr>
            <a:picLocks noChangeAspect="1"/>
          </p:cNvPicPr>
          <p:nvPr/>
        </p:nvPicPr>
        <p:blipFill rotWithShape="1">
          <a:blip r:embed="rId2"/>
          <a:srcRect t="5917" b="9187"/>
          <a:stretch/>
        </p:blipFill>
        <p:spPr>
          <a:xfrm>
            <a:off x="876839" y="1062728"/>
            <a:ext cx="10438321" cy="4732543"/>
          </a:xfrm>
          <a:prstGeom prst="rect">
            <a:avLst/>
          </a:prstGeom>
        </p:spPr>
      </p:pic>
      <p:sp>
        <p:nvSpPr>
          <p:cNvPr id="2" name="Rectangle 1">
            <a:extLst>
              <a:ext uri="{FF2B5EF4-FFF2-40B4-BE49-F238E27FC236}">
                <a16:creationId xmlns:a16="http://schemas.microsoft.com/office/drawing/2014/main" id="{893952F7-49F0-4161-B715-1120B95DA6FD}"/>
              </a:ext>
            </a:extLst>
          </p:cNvPr>
          <p:cNvSpPr/>
          <p:nvPr/>
        </p:nvSpPr>
        <p:spPr>
          <a:xfrm>
            <a:off x="5974081" y="2471388"/>
            <a:ext cx="6096000" cy="400110"/>
          </a:xfrm>
          <a:prstGeom prst="rect">
            <a:avLst/>
          </a:prstGeom>
        </p:spPr>
        <p:txBody>
          <a:bodyPr>
            <a:spAutoFit/>
          </a:bodyPr>
          <a:lstStyle/>
          <a:p>
            <a:r>
              <a:rPr lang="es-ES" sz="1000" dirty="0">
                <a:solidFill>
                  <a:srgbClr val="FF0000"/>
                </a:solidFill>
              </a:rPr>
              <a:t>Necesito los nombres de todas las personas que viven en su hogar en el momento del desastre. </a:t>
            </a:r>
            <a:r>
              <a:rPr lang="es-ES" sz="1000" b="1" dirty="0">
                <a:solidFill>
                  <a:srgbClr val="FF0000"/>
                </a:solidFill>
              </a:rPr>
              <a:t>Nota</a:t>
            </a:r>
            <a:r>
              <a:rPr lang="es-ES" sz="1000" dirty="0">
                <a:solidFill>
                  <a:srgbClr val="FF0000"/>
                </a:solidFill>
              </a:rPr>
              <a:t>: Solo solicite el SSN del </a:t>
            </a:r>
            <a:r>
              <a:rPr lang="es-ES" sz="1000" dirty="0" err="1">
                <a:solidFill>
                  <a:srgbClr val="FF0000"/>
                </a:solidFill>
              </a:rPr>
              <a:t>co-solicitante</a:t>
            </a:r>
            <a:r>
              <a:rPr lang="es-ES" sz="1000" dirty="0">
                <a:solidFill>
                  <a:srgbClr val="FF0000"/>
                </a:solidFill>
              </a:rPr>
              <a:t>. </a:t>
            </a:r>
            <a:r>
              <a:rPr lang="es-ES" sz="1000" b="1" dirty="0">
                <a:solidFill>
                  <a:srgbClr val="FF0000"/>
                </a:solidFill>
              </a:rPr>
              <a:t>No</a:t>
            </a:r>
            <a:r>
              <a:rPr lang="es-ES" sz="1000" dirty="0">
                <a:solidFill>
                  <a:srgbClr val="FF0000"/>
                </a:solidFill>
              </a:rPr>
              <a:t> solicitar el SSN de cualquier otro ocupante del hogar.</a:t>
            </a:r>
            <a:endParaRPr lang="en-US" sz="1000" dirty="0">
              <a:solidFill>
                <a:srgbClr val="FF0000"/>
              </a:solidFill>
            </a:endParaRPr>
          </a:p>
        </p:txBody>
      </p:sp>
    </p:spTree>
    <p:extLst>
      <p:ext uri="{BB962C8B-B14F-4D97-AF65-F5344CB8AC3E}">
        <p14:creationId xmlns:p14="http://schemas.microsoft.com/office/powerpoint/2010/main" val="365578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CEF5F12-6D62-45F9-B3EB-FE7007863819}"/>
              </a:ext>
            </a:extLst>
          </p:cNvPr>
          <p:cNvGrpSpPr/>
          <p:nvPr/>
        </p:nvGrpSpPr>
        <p:grpSpPr>
          <a:xfrm>
            <a:off x="913237" y="434514"/>
            <a:ext cx="10365526" cy="5988971"/>
            <a:chOff x="1214437" y="1320582"/>
            <a:chExt cx="9763125" cy="5172293"/>
          </a:xfrm>
        </p:grpSpPr>
        <p:pic>
          <p:nvPicPr>
            <p:cNvPr id="4" name="Picture 3">
              <a:extLst>
                <a:ext uri="{FF2B5EF4-FFF2-40B4-BE49-F238E27FC236}">
                  <a16:creationId xmlns:a16="http://schemas.microsoft.com/office/drawing/2014/main" id="{60CC01E9-9AA4-4107-A1A1-AD75200C49E1}"/>
                </a:ext>
              </a:extLst>
            </p:cNvPr>
            <p:cNvPicPr>
              <a:picLocks noChangeAspect="1"/>
            </p:cNvPicPr>
            <p:nvPr/>
          </p:nvPicPr>
          <p:blipFill rotWithShape="1">
            <a:blip r:embed="rId2"/>
            <a:srcRect t="4789" r="98" b="5455"/>
            <a:stretch/>
          </p:blipFill>
          <p:spPr>
            <a:xfrm>
              <a:off x="1214437" y="1320582"/>
              <a:ext cx="9763125" cy="5172293"/>
            </a:xfrm>
            <a:prstGeom prst="rect">
              <a:avLst/>
            </a:prstGeom>
          </p:spPr>
        </p:pic>
        <p:pic>
          <p:nvPicPr>
            <p:cNvPr id="5" name="Picture 4">
              <a:extLst>
                <a:ext uri="{FF2B5EF4-FFF2-40B4-BE49-F238E27FC236}">
                  <a16:creationId xmlns:a16="http://schemas.microsoft.com/office/drawing/2014/main" id="{AECE71B5-D2DF-4FD4-9746-977FDC8E7D93}"/>
                </a:ext>
              </a:extLst>
            </p:cNvPr>
            <p:cNvPicPr>
              <a:picLocks noChangeAspect="1"/>
            </p:cNvPicPr>
            <p:nvPr/>
          </p:nvPicPr>
          <p:blipFill>
            <a:blip r:embed="rId3"/>
            <a:stretch>
              <a:fillRect/>
            </a:stretch>
          </p:blipFill>
          <p:spPr>
            <a:xfrm>
              <a:off x="3586716" y="5401633"/>
              <a:ext cx="581025" cy="504825"/>
            </a:xfrm>
            <a:prstGeom prst="rect">
              <a:avLst/>
            </a:prstGeom>
          </p:spPr>
        </p:pic>
      </p:grpSp>
      <p:sp>
        <p:nvSpPr>
          <p:cNvPr id="8" name="Rectangle 7">
            <a:extLst>
              <a:ext uri="{FF2B5EF4-FFF2-40B4-BE49-F238E27FC236}">
                <a16:creationId xmlns:a16="http://schemas.microsoft.com/office/drawing/2014/main" id="{3E6ABAC2-19FC-49E7-924A-37F24FE46905}"/>
              </a:ext>
            </a:extLst>
          </p:cNvPr>
          <p:cNvSpPr/>
          <p:nvPr/>
        </p:nvSpPr>
        <p:spPr>
          <a:xfrm>
            <a:off x="4234625" y="2124944"/>
            <a:ext cx="7889900" cy="400110"/>
          </a:xfrm>
          <a:prstGeom prst="rect">
            <a:avLst/>
          </a:prstGeom>
        </p:spPr>
        <p:txBody>
          <a:bodyPr wrap="square">
            <a:spAutoFit/>
          </a:bodyPr>
          <a:lstStyle/>
          <a:p>
            <a:pPr marL="457200" marR="0">
              <a:spcBef>
                <a:spcPts val="0"/>
              </a:spcBef>
              <a:spcAft>
                <a:spcPts val="0"/>
              </a:spcAft>
            </a:pPr>
            <a:r>
              <a:rPr lang="es-PR" sz="1000" dirty="0">
                <a:solidFill>
                  <a:srgbClr val="FF0000"/>
                </a:solidFill>
                <a:latin typeface="Calibri" panose="020F0502020204030204" pitchFamily="34" charset="0"/>
                <a:ea typeface="Calibri" panose="020F0502020204030204" pitchFamily="34" charset="0"/>
              </a:rPr>
              <a:t>Por favor provea el ingreso bruto anual de su hogar y su opción para la transferencia electrónica de fondos.  El proporcionar su ingreso bruto anual previo al desastre, reduce el tiempo para procesar su solicitud y lo refiere a los programas que mejor se ajustan a sus necesidades.</a:t>
            </a:r>
            <a:endParaRPr lang="en-US" sz="1000"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9707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9E997D-F646-4433-814B-2C547FE3A22E}"/>
              </a:ext>
            </a:extLst>
          </p:cNvPr>
          <p:cNvGrpSpPr/>
          <p:nvPr/>
        </p:nvGrpSpPr>
        <p:grpSpPr>
          <a:xfrm>
            <a:off x="-1" y="1"/>
            <a:ext cx="5600433" cy="6750108"/>
            <a:chOff x="-1" y="1"/>
            <a:chExt cx="5600433" cy="6750108"/>
          </a:xfrm>
        </p:grpSpPr>
        <p:pic>
          <p:nvPicPr>
            <p:cNvPr id="4" name="Picture 3">
              <a:extLst>
                <a:ext uri="{FF2B5EF4-FFF2-40B4-BE49-F238E27FC236}">
                  <a16:creationId xmlns:a16="http://schemas.microsoft.com/office/drawing/2014/main" id="{A31A4A41-D0FE-402F-99DE-94993042353E}"/>
                </a:ext>
              </a:extLst>
            </p:cNvPr>
            <p:cNvPicPr>
              <a:picLocks noChangeAspect="1"/>
            </p:cNvPicPr>
            <p:nvPr/>
          </p:nvPicPr>
          <p:blipFill rotWithShape="1">
            <a:blip r:embed="rId2"/>
            <a:srcRect l="355"/>
            <a:stretch/>
          </p:blipFill>
          <p:spPr>
            <a:xfrm>
              <a:off x="-1" y="1"/>
              <a:ext cx="5600433" cy="4020568"/>
            </a:xfrm>
            <a:prstGeom prst="rect">
              <a:avLst/>
            </a:prstGeom>
          </p:spPr>
        </p:pic>
        <p:pic>
          <p:nvPicPr>
            <p:cNvPr id="5" name="Picture 4">
              <a:extLst>
                <a:ext uri="{FF2B5EF4-FFF2-40B4-BE49-F238E27FC236}">
                  <a16:creationId xmlns:a16="http://schemas.microsoft.com/office/drawing/2014/main" id="{EA3BC5DE-3BB5-4747-B101-390C16B3AABC}"/>
                </a:ext>
              </a:extLst>
            </p:cNvPr>
            <p:cNvPicPr>
              <a:picLocks noChangeAspect="1"/>
            </p:cNvPicPr>
            <p:nvPr/>
          </p:nvPicPr>
          <p:blipFill rotWithShape="1">
            <a:blip r:embed="rId3"/>
            <a:srcRect l="17359" b="7527"/>
            <a:stretch/>
          </p:blipFill>
          <p:spPr>
            <a:xfrm>
              <a:off x="822389" y="4020569"/>
              <a:ext cx="4778043" cy="2729540"/>
            </a:xfrm>
            <a:prstGeom prst="rect">
              <a:avLst/>
            </a:prstGeom>
          </p:spPr>
        </p:pic>
      </p:grpSp>
      <p:sp>
        <p:nvSpPr>
          <p:cNvPr id="6" name="TextBox 5">
            <a:extLst>
              <a:ext uri="{FF2B5EF4-FFF2-40B4-BE49-F238E27FC236}">
                <a16:creationId xmlns:a16="http://schemas.microsoft.com/office/drawing/2014/main" id="{69386A66-80EC-4A51-9D7E-421E0D492DB7}"/>
              </a:ext>
            </a:extLst>
          </p:cNvPr>
          <p:cNvSpPr txBox="1"/>
          <p:nvPr/>
        </p:nvSpPr>
        <p:spPr>
          <a:xfrm>
            <a:off x="6210233" y="380317"/>
            <a:ext cx="5083655" cy="5909310"/>
          </a:xfrm>
          <a:prstGeom prst="rect">
            <a:avLst/>
          </a:prstGeom>
          <a:noFill/>
        </p:spPr>
        <p:txBody>
          <a:bodyPr wrap="square" rtlCol="0">
            <a:spAutoFit/>
          </a:bodyPr>
          <a:lstStyle/>
          <a:p>
            <a:r>
              <a:rPr lang="es-PR" sz="800" b="1" dirty="0">
                <a:solidFill>
                  <a:srgbClr val="FF0000"/>
                </a:solidFill>
              </a:rPr>
              <a:t>Representante de Servicio:</a:t>
            </a:r>
            <a:br>
              <a:rPr lang="es-PR" sz="800" dirty="0">
                <a:solidFill>
                  <a:srgbClr val="FF0000"/>
                </a:solidFill>
              </a:rPr>
            </a:br>
            <a:r>
              <a:rPr lang="es-PR" sz="800" i="1" dirty="0">
                <a:solidFill>
                  <a:srgbClr val="FF0000"/>
                </a:solidFill>
              </a:rPr>
              <a:t>Por favor lea la siguiente declaración a cada solicitante en una Llamada Delta, ya que ellos no escucharon el mensaje grabado del teléfono. </a:t>
            </a:r>
            <a:br>
              <a:rPr lang="es-PR" sz="800" i="1" dirty="0">
                <a:solidFill>
                  <a:srgbClr val="FF0000"/>
                </a:solidFill>
              </a:rPr>
            </a:br>
            <a:br>
              <a:rPr lang="es-PR" sz="800" dirty="0">
                <a:solidFill>
                  <a:srgbClr val="FF0000"/>
                </a:solidFill>
              </a:rPr>
            </a:br>
            <a:r>
              <a:rPr lang="es-PR" sz="800" dirty="0">
                <a:solidFill>
                  <a:srgbClr val="FF0000"/>
                </a:solidFill>
              </a:rPr>
              <a:t>A FEMA se le requiere proveer la siguiente declaración: </a:t>
            </a:r>
            <a:br>
              <a:rPr lang="es-PR" sz="800" dirty="0">
                <a:solidFill>
                  <a:srgbClr val="FF0000"/>
                </a:solidFill>
              </a:rPr>
            </a:br>
            <a:br>
              <a:rPr lang="es-PR" sz="800" dirty="0">
                <a:solidFill>
                  <a:srgbClr val="FF0000"/>
                </a:solidFill>
              </a:rPr>
            </a:br>
            <a:r>
              <a:rPr lang="es-PR" sz="800" dirty="0">
                <a:solidFill>
                  <a:srgbClr val="FF0000"/>
                </a:solidFill>
              </a:rPr>
              <a:t>El Acta de Privacidad de 1974 protege sus derechos en cuanto a cómo FEMA utiliza y comparte su información con entidades tales como agencias Federales, incluyendo el Departamento de Seguridad Nacional, gobiernos estados, tribales o locales, organizaciones voluntarias, y otras organizaciones proveedoras de asistencia por desastre en conformidad con la ley.  FEMA puede compartir su información con estas entidades para asegurarse que reciba toda la asistencia por desastre disponible para usted, prevenir la duplicación de beneficios, o para prevenir pérdidas en futuros desastres. </a:t>
            </a:r>
            <a:br>
              <a:rPr lang="es-PR" sz="800" dirty="0">
                <a:solidFill>
                  <a:srgbClr val="FF0000"/>
                </a:solidFill>
              </a:rPr>
            </a:br>
            <a:br>
              <a:rPr lang="es-PR" sz="800" dirty="0">
                <a:solidFill>
                  <a:srgbClr val="FF0000"/>
                </a:solidFill>
              </a:rPr>
            </a:br>
            <a:r>
              <a:rPr lang="es-PR" sz="800" dirty="0">
                <a:solidFill>
                  <a:srgbClr val="FF0000"/>
                </a:solidFill>
              </a:rPr>
              <a:t>El Acta Stafford, el Acta de Privacidad y otras leyes permiten que FEMA recopile información para determinar elegibilidad y proveer asistencia como resultado de un desastre declarado por el presidente. </a:t>
            </a:r>
            <a:br>
              <a:rPr lang="es-PR" sz="800" dirty="0">
                <a:solidFill>
                  <a:srgbClr val="FF0000"/>
                </a:solidFill>
              </a:rPr>
            </a:br>
            <a:endParaRPr lang="en-US" sz="800" dirty="0">
              <a:solidFill>
                <a:srgbClr val="FF0000"/>
              </a:solidFill>
            </a:endParaRPr>
          </a:p>
          <a:p>
            <a:r>
              <a:rPr lang="es-PR" sz="800" dirty="0">
                <a:solidFill>
                  <a:srgbClr val="FF0000"/>
                </a:solidFill>
              </a:rPr>
              <a:t>FEMA puede grabar llamadas telefónicas con el propósito de asegurar la calidad interna.  El proveer su Número de Seguro Social y otra información requerida es voluntario, sin embargo, reusarse a proveer esta información puede retrasar o prevenir que usted reciba asistencia. </a:t>
            </a:r>
            <a:endParaRPr lang="en-US" sz="800" dirty="0">
              <a:solidFill>
                <a:srgbClr val="FF0000"/>
              </a:solidFill>
            </a:endParaRPr>
          </a:p>
          <a:p>
            <a:br>
              <a:rPr lang="es-PR" sz="800" dirty="0">
                <a:solidFill>
                  <a:srgbClr val="FF0000"/>
                </a:solidFill>
              </a:rPr>
            </a:br>
            <a:r>
              <a:rPr lang="es-PR" sz="800" dirty="0">
                <a:solidFill>
                  <a:srgbClr val="FF0000"/>
                </a:solidFill>
              </a:rPr>
              <a:t>Para ser elegible para Asistencia de FEMA, usted tiene que declarar bajo pena de perjurio, que es un ciudadano, nacional no ciudadano, un extranjero calificado de los Estados Unidos, o un padre o tutor legal de un menor, que vive con usted y que es un ciudadano, nacional no ciudadano, o un extranjero calificado de los Estados Unidos. </a:t>
            </a:r>
            <a:endParaRPr lang="en-US" sz="800" dirty="0">
              <a:solidFill>
                <a:srgbClr val="FF0000"/>
              </a:solidFill>
            </a:endParaRPr>
          </a:p>
          <a:p>
            <a:br>
              <a:rPr lang="es-PR" sz="800" dirty="0">
                <a:solidFill>
                  <a:srgbClr val="FF0000"/>
                </a:solidFill>
              </a:rPr>
            </a:br>
            <a:r>
              <a:rPr lang="es-PR" sz="800" b="1" dirty="0">
                <a:solidFill>
                  <a:srgbClr val="FF0000"/>
                </a:solidFill>
              </a:rPr>
              <a:t>Usted debe entender que</a:t>
            </a:r>
            <a:r>
              <a:rPr lang="es-PR" sz="800" dirty="0">
                <a:solidFill>
                  <a:srgbClr val="FF0000"/>
                </a:solidFill>
              </a:rPr>
              <a:t> mentir u ocultar cualquier información intencionalmente en un intento de obtener asistencia por desastre, es una violación a las leyes federales y estatales, que conlleva multas severas y/o encarcelamiento.</a:t>
            </a:r>
            <a:endParaRPr lang="en-US" sz="800" dirty="0">
              <a:solidFill>
                <a:srgbClr val="FF0000"/>
              </a:solidFill>
            </a:endParaRPr>
          </a:p>
          <a:p>
            <a:br>
              <a:rPr lang="es-PR" sz="800" dirty="0">
                <a:solidFill>
                  <a:srgbClr val="FF0000"/>
                </a:solidFill>
              </a:rPr>
            </a:br>
            <a:r>
              <a:rPr lang="es-PR" sz="800" b="1" dirty="0">
                <a:solidFill>
                  <a:srgbClr val="FF0000"/>
                </a:solidFill>
              </a:rPr>
              <a:t>Usted debe entender que </a:t>
            </a:r>
            <a:r>
              <a:rPr lang="es-PR" sz="800" dirty="0">
                <a:solidFill>
                  <a:srgbClr val="FF0000"/>
                </a:solidFill>
              </a:rPr>
              <a:t>si recibió asistencia de FEMA y tiene un seguro que cubre la misma pérdida o recibe otra asistencia que cubre la misma pérdida, a usted se le puede requerir que devuelva parte o toda la asistencia que FEMA le proveyó.</a:t>
            </a:r>
            <a:endParaRPr lang="en-US" sz="800" dirty="0">
              <a:solidFill>
                <a:srgbClr val="FF0000"/>
              </a:solidFill>
            </a:endParaRPr>
          </a:p>
          <a:p>
            <a:r>
              <a:rPr lang="es-PR" sz="800" dirty="0">
                <a:solidFill>
                  <a:srgbClr val="FF0000"/>
                </a:solidFill>
              </a:rPr>
              <a:t> </a:t>
            </a:r>
            <a:endParaRPr lang="en-US" sz="800" dirty="0">
              <a:solidFill>
                <a:srgbClr val="FF0000"/>
              </a:solidFill>
            </a:endParaRPr>
          </a:p>
          <a:p>
            <a:r>
              <a:rPr lang="es-PR" sz="800" b="1" dirty="0">
                <a:solidFill>
                  <a:srgbClr val="FF0000"/>
                </a:solidFill>
              </a:rPr>
              <a:t>Usted debe autorizar</a:t>
            </a:r>
            <a:r>
              <a:rPr lang="es-PR" sz="800" dirty="0">
                <a:solidFill>
                  <a:srgbClr val="FF0000"/>
                </a:solidFill>
              </a:rPr>
              <a:t> a FEMA a verificar toda la información otorgada por usted acerca de su residencia principal, ingreso, identidad, y dependientes para poder determinar su elegibilidad para asistencia por desastre. </a:t>
            </a:r>
            <a:br>
              <a:rPr lang="es-PR" sz="800" dirty="0">
                <a:solidFill>
                  <a:srgbClr val="FF0000"/>
                </a:solidFill>
              </a:rPr>
            </a:br>
            <a:br>
              <a:rPr lang="es-PR" sz="800" dirty="0">
                <a:solidFill>
                  <a:srgbClr val="FF0000"/>
                </a:solidFill>
              </a:rPr>
            </a:br>
            <a:r>
              <a:rPr lang="es-PR" sz="800" b="1" dirty="0">
                <a:solidFill>
                  <a:srgbClr val="FF0000"/>
                </a:solidFill>
              </a:rPr>
              <a:t>Usted debe autorizar</a:t>
            </a:r>
            <a:r>
              <a:rPr lang="es-PR" sz="800" dirty="0">
                <a:solidFill>
                  <a:srgbClr val="FF0000"/>
                </a:solidFill>
              </a:rPr>
              <a:t> a FEMA y/o al Estado para solicitar su información personal a entidades tales como su compañía de seguro o institución financiera. </a:t>
            </a:r>
            <a:endParaRPr lang="en-US" sz="800" dirty="0">
              <a:solidFill>
                <a:srgbClr val="FF0000"/>
              </a:solidFill>
            </a:endParaRPr>
          </a:p>
          <a:p>
            <a:br>
              <a:rPr lang="es-PR" sz="800" dirty="0">
                <a:solidFill>
                  <a:srgbClr val="FF0000"/>
                </a:solidFill>
              </a:rPr>
            </a:br>
            <a:r>
              <a:rPr lang="es-PR" sz="800" dirty="0">
                <a:solidFill>
                  <a:srgbClr val="FF0000"/>
                </a:solidFill>
              </a:rPr>
              <a:t>Para continuar con su solicitud, usted tiene que reconocer que entiende y que está de acuerdo con la información que le acabo de leer. ¿Usted entiende y acepta estas declaraciones?</a:t>
            </a:r>
            <a:br>
              <a:rPr lang="es-PR" sz="800" dirty="0">
                <a:solidFill>
                  <a:srgbClr val="FF0000"/>
                </a:solidFill>
              </a:rPr>
            </a:br>
            <a:br>
              <a:rPr lang="es-PR" sz="800" dirty="0">
                <a:solidFill>
                  <a:srgbClr val="FF0000"/>
                </a:solidFill>
              </a:rPr>
            </a:br>
            <a:r>
              <a:rPr lang="es-PR" sz="800" b="1" dirty="0">
                <a:solidFill>
                  <a:srgbClr val="FF0000"/>
                </a:solidFill>
              </a:rPr>
              <a:t>(Si el solicitante no está de acuerdo, borre la solicitud; si está de acuerdo, continúe)</a:t>
            </a:r>
            <a:br>
              <a:rPr lang="es-PR" sz="800" dirty="0">
                <a:solidFill>
                  <a:srgbClr val="FF0000"/>
                </a:solidFill>
              </a:rPr>
            </a:br>
            <a:br>
              <a:rPr lang="es-PR" sz="800" dirty="0">
                <a:solidFill>
                  <a:srgbClr val="FF0000"/>
                </a:solidFill>
              </a:rPr>
            </a:br>
            <a:r>
              <a:rPr lang="es-PR" sz="800" b="1" dirty="0">
                <a:solidFill>
                  <a:srgbClr val="FF0000"/>
                </a:solidFill>
              </a:rPr>
              <a:t>Representante de Servicio:</a:t>
            </a:r>
            <a:br>
              <a:rPr lang="es-PR" sz="800" dirty="0">
                <a:solidFill>
                  <a:srgbClr val="FF0000"/>
                </a:solidFill>
              </a:rPr>
            </a:br>
            <a:r>
              <a:rPr lang="es-PR" sz="800" dirty="0">
                <a:solidFill>
                  <a:srgbClr val="FF0000"/>
                </a:solidFill>
              </a:rPr>
              <a:t>¿Puede decirme su Número de Seguro Social?</a:t>
            </a:r>
            <a:endParaRPr lang="en-US" sz="800" dirty="0">
              <a:solidFill>
                <a:srgbClr val="FF0000"/>
              </a:solidFill>
            </a:endParaRPr>
          </a:p>
          <a:p>
            <a:endParaRPr lang="en-US" dirty="0"/>
          </a:p>
        </p:txBody>
      </p:sp>
    </p:spTree>
    <p:extLst>
      <p:ext uri="{BB962C8B-B14F-4D97-AF65-F5344CB8AC3E}">
        <p14:creationId xmlns:p14="http://schemas.microsoft.com/office/powerpoint/2010/main" val="214883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D557-2992-404F-92DB-64A019BA2BDA}"/>
              </a:ext>
            </a:extLst>
          </p:cNvPr>
          <p:cNvSpPr>
            <a:spLocks noGrp="1"/>
          </p:cNvSpPr>
          <p:nvPr>
            <p:ph type="title"/>
          </p:nvPr>
        </p:nvSpPr>
        <p:spPr>
          <a:xfrm>
            <a:off x="838200" y="323911"/>
            <a:ext cx="10515600" cy="1325563"/>
          </a:xfrm>
        </p:spPr>
        <p:txBody>
          <a:bodyPr/>
          <a:lstStyle/>
          <a:p>
            <a:endParaRPr lang="en-US" dirty="0"/>
          </a:p>
        </p:txBody>
      </p:sp>
      <p:pic>
        <p:nvPicPr>
          <p:cNvPr id="3" name="Picture 2">
            <a:extLst>
              <a:ext uri="{FF2B5EF4-FFF2-40B4-BE49-F238E27FC236}">
                <a16:creationId xmlns:a16="http://schemas.microsoft.com/office/drawing/2014/main" id="{066B7CFB-BC59-4A47-936D-433D4C7ABE57}"/>
              </a:ext>
            </a:extLst>
          </p:cNvPr>
          <p:cNvPicPr>
            <a:picLocks noChangeAspect="1"/>
          </p:cNvPicPr>
          <p:nvPr/>
        </p:nvPicPr>
        <p:blipFill rotWithShape="1">
          <a:blip r:embed="rId2"/>
          <a:srcRect t="5074" b="3866"/>
          <a:stretch/>
        </p:blipFill>
        <p:spPr>
          <a:xfrm>
            <a:off x="466725" y="323910"/>
            <a:ext cx="11258550" cy="6210179"/>
          </a:xfrm>
          <a:prstGeom prst="rect">
            <a:avLst/>
          </a:prstGeom>
        </p:spPr>
      </p:pic>
      <p:pic>
        <p:nvPicPr>
          <p:cNvPr id="4" name="Picture 3">
            <a:extLst>
              <a:ext uri="{FF2B5EF4-FFF2-40B4-BE49-F238E27FC236}">
                <a16:creationId xmlns:a16="http://schemas.microsoft.com/office/drawing/2014/main" id="{B3E46254-FAB0-4AFB-8775-91C0DB9EC97F}"/>
              </a:ext>
            </a:extLst>
          </p:cNvPr>
          <p:cNvPicPr>
            <a:picLocks noChangeAspect="1"/>
          </p:cNvPicPr>
          <p:nvPr/>
        </p:nvPicPr>
        <p:blipFill>
          <a:blip r:embed="rId3"/>
          <a:stretch>
            <a:fillRect/>
          </a:stretch>
        </p:blipFill>
        <p:spPr>
          <a:xfrm>
            <a:off x="6855546" y="1481199"/>
            <a:ext cx="771525" cy="514350"/>
          </a:xfrm>
          <a:prstGeom prst="rect">
            <a:avLst/>
          </a:prstGeom>
        </p:spPr>
      </p:pic>
      <p:sp>
        <p:nvSpPr>
          <p:cNvPr id="5" name="TextBox 4">
            <a:extLst>
              <a:ext uri="{FF2B5EF4-FFF2-40B4-BE49-F238E27FC236}">
                <a16:creationId xmlns:a16="http://schemas.microsoft.com/office/drawing/2014/main" id="{FA2A634A-C752-45EC-90E5-BA21AF27CDC3}"/>
              </a:ext>
            </a:extLst>
          </p:cNvPr>
          <p:cNvSpPr txBox="1"/>
          <p:nvPr/>
        </p:nvSpPr>
        <p:spPr>
          <a:xfrm>
            <a:off x="3564538" y="3266154"/>
            <a:ext cx="2531462" cy="261610"/>
          </a:xfrm>
          <a:prstGeom prst="rect">
            <a:avLst/>
          </a:prstGeom>
          <a:noFill/>
        </p:spPr>
        <p:txBody>
          <a:bodyPr wrap="none" rtlCol="0">
            <a:spAutoFit/>
          </a:bodyPr>
          <a:lstStyle/>
          <a:p>
            <a:r>
              <a:rPr lang="en-US" sz="1100" dirty="0" err="1">
                <a:solidFill>
                  <a:srgbClr val="FF0000"/>
                </a:solidFill>
              </a:rPr>
              <a:t>Número</a:t>
            </a:r>
            <a:r>
              <a:rPr lang="en-US" sz="1100" dirty="0">
                <a:solidFill>
                  <a:srgbClr val="FF0000"/>
                </a:solidFill>
              </a:rPr>
              <a:t> de Seguro Social del </a:t>
            </a:r>
            <a:r>
              <a:rPr lang="en-US" sz="1100" dirty="0" err="1">
                <a:solidFill>
                  <a:srgbClr val="FF0000"/>
                </a:solidFill>
              </a:rPr>
              <a:t>Solicitante</a:t>
            </a:r>
            <a:r>
              <a:rPr lang="en-US" sz="1100" dirty="0">
                <a:solidFill>
                  <a:srgbClr val="FF0000"/>
                </a:solidFill>
              </a:rPr>
              <a:t>: </a:t>
            </a:r>
          </a:p>
        </p:txBody>
      </p:sp>
      <p:sp>
        <p:nvSpPr>
          <p:cNvPr id="6" name="TextBox 5">
            <a:extLst>
              <a:ext uri="{FF2B5EF4-FFF2-40B4-BE49-F238E27FC236}">
                <a16:creationId xmlns:a16="http://schemas.microsoft.com/office/drawing/2014/main" id="{C23B258D-F83C-40EE-A08D-5080B3AE2A82}"/>
              </a:ext>
            </a:extLst>
          </p:cNvPr>
          <p:cNvSpPr txBox="1"/>
          <p:nvPr/>
        </p:nvSpPr>
        <p:spPr>
          <a:xfrm>
            <a:off x="3001883" y="3699366"/>
            <a:ext cx="3094117" cy="261610"/>
          </a:xfrm>
          <a:prstGeom prst="rect">
            <a:avLst/>
          </a:prstGeom>
          <a:noFill/>
        </p:spPr>
        <p:txBody>
          <a:bodyPr wrap="none" rtlCol="0">
            <a:spAutoFit/>
          </a:bodyPr>
          <a:lstStyle/>
          <a:p>
            <a:r>
              <a:rPr lang="es-ES" sz="1100" dirty="0">
                <a:solidFill>
                  <a:srgbClr val="FF0000"/>
                </a:solidFill>
              </a:rPr>
              <a:t>Fecha de Nacimiento del Solicitante: MM/DD/YYYY</a:t>
            </a:r>
            <a:endParaRPr lang="en-US" sz="1100" dirty="0">
              <a:solidFill>
                <a:srgbClr val="FF0000"/>
              </a:solidFill>
            </a:endParaRPr>
          </a:p>
        </p:txBody>
      </p:sp>
      <p:sp>
        <p:nvSpPr>
          <p:cNvPr id="7" name="TextBox 6">
            <a:extLst>
              <a:ext uri="{FF2B5EF4-FFF2-40B4-BE49-F238E27FC236}">
                <a16:creationId xmlns:a16="http://schemas.microsoft.com/office/drawing/2014/main" id="{FB3E5A4C-E469-4DA9-AFCC-C96324713904}"/>
              </a:ext>
            </a:extLst>
          </p:cNvPr>
          <p:cNvSpPr txBox="1"/>
          <p:nvPr/>
        </p:nvSpPr>
        <p:spPr>
          <a:xfrm>
            <a:off x="4548941" y="4225801"/>
            <a:ext cx="6418745" cy="430887"/>
          </a:xfrm>
          <a:prstGeom prst="rect">
            <a:avLst/>
          </a:prstGeom>
          <a:noFill/>
        </p:spPr>
        <p:txBody>
          <a:bodyPr wrap="none" rtlCol="0">
            <a:spAutoFit/>
          </a:bodyPr>
          <a:lstStyle/>
          <a:p>
            <a:r>
              <a:rPr lang="es-ES" sz="1100" dirty="0">
                <a:solidFill>
                  <a:srgbClr val="FF0000"/>
                </a:solidFill>
              </a:rPr>
              <a:t>Provea su dirección de correo electrónico para poder verificar en línea el estado de su solicitud.</a:t>
            </a:r>
          </a:p>
          <a:p>
            <a:r>
              <a:rPr lang="es-ES" sz="1100" dirty="0">
                <a:solidFill>
                  <a:srgbClr val="FF0000"/>
                </a:solidFill>
              </a:rPr>
              <a:t>Si no provee su dirección de correo electrónico, deberá llamar a FEMA para conocer el estado de su solicitud.</a:t>
            </a:r>
          </a:p>
        </p:txBody>
      </p:sp>
    </p:spTree>
    <p:extLst>
      <p:ext uri="{BB962C8B-B14F-4D97-AF65-F5344CB8AC3E}">
        <p14:creationId xmlns:p14="http://schemas.microsoft.com/office/powerpoint/2010/main" val="100958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AACD-8A24-436E-B800-C49826B2CE5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30E9235-8B21-4752-8A1F-5A72000C812D}"/>
              </a:ext>
            </a:extLst>
          </p:cNvPr>
          <p:cNvPicPr>
            <a:picLocks noChangeAspect="1"/>
          </p:cNvPicPr>
          <p:nvPr/>
        </p:nvPicPr>
        <p:blipFill rotWithShape="1">
          <a:blip r:embed="rId2"/>
          <a:srcRect t="5324" b="5324"/>
          <a:stretch/>
        </p:blipFill>
        <p:spPr>
          <a:xfrm>
            <a:off x="734785" y="365124"/>
            <a:ext cx="10722429" cy="6127751"/>
          </a:xfrm>
          <a:prstGeom prst="rect">
            <a:avLst/>
          </a:prstGeom>
        </p:spPr>
      </p:pic>
      <p:sp>
        <p:nvSpPr>
          <p:cNvPr id="4" name="TextBox 3">
            <a:extLst>
              <a:ext uri="{FF2B5EF4-FFF2-40B4-BE49-F238E27FC236}">
                <a16:creationId xmlns:a16="http://schemas.microsoft.com/office/drawing/2014/main" id="{9A6DFF6B-B97E-43CE-BD67-62E6CACC78D3}"/>
              </a:ext>
            </a:extLst>
          </p:cNvPr>
          <p:cNvSpPr txBox="1"/>
          <p:nvPr/>
        </p:nvSpPr>
        <p:spPr>
          <a:xfrm>
            <a:off x="4077324" y="1746354"/>
            <a:ext cx="7929797" cy="430887"/>
          </a:xfrm>
          <a:prstGeom prst="rect">
            <a:avLst/>
          </a:prstGeom>
          <a:noFill/>
        </p:spPr>
        <p:txBody>
          <a:bodyPr wrap="square" rtlCol="0">
            <a:spAutoFit/>
          </a:bodyPr>
          <a:lstStyle/>
          <a:p>
            <a:r>
              <a:rPr lang="es-ES" sz="1100" dirty="0">
                <a:solidFill>
                  <a:srgbClr val="FF0000"/>
                </a:solidFill>
              </a:rPr>
              <a:t>Por favor proporcione el número de teléfono utilizado en la vivienda dañada, este funcionando o no, y el número de teléfono actual/alternativo en caso de que tengamos que contactarlo con respecto a su solicitud para asistencia por desastre.</a:t>
            </a:r>
            <a:endParaRPr lang="en-US" sz="1100" dirty="0">
              <a:solidFill>
                <a:srgbClr val="FF0000"/>
              </a:solidFill>
            </a:endParaRPr>
          </a:p>
        </p:txBody>
      </p:sp>
    </p:spTree>
    <p:extLst>
      <p:ext uri="{BB962C8B-B14F-4D97-AF65-F5344CB8AC3E}">
        <p14:creationId xmlns:p14="http://schemas.microsoft.com/office/powerpoint/2010/main" val="2288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F63FCF-5538-4330-9E78-BAA1B26C4EF5}"/>
              </a:ext>
            </a:extLst>
          </p:cNvPr>
          <p:cNvPicPr>
            <a:picLocks noChangeAspect="1"/>
          </p:cNvPicPr>
          <p:nvPr/>
        </p:nvPicPr>
        <p:blipFill rotWithShape="1">
          <a:blip r:embed="rId2"/>
          <a:srcRect t="5861"/>
          <a:stretch/>
        </p:blipFill>
        <p:spPr>
          <a:xfrm>
            <a:off x="476250" y="613453"/>
            <a:ext cx="11239500" cy="5631093"/>
          </a:xfrm>
          <a:prstGeom prst="rect">
            <a:avLst/>
          </a:prstGeom>
        </p:spPr>
      </p:pic>
      <p:pic>
        <p:nvPicPr>
          <p:cNvPr id="4" name="Picture 3">
            <a:extLst>
              <a:ext uri="{FF2B5EF4-FFF2-40B4-BE49-F238E27FC236}">
                <a16:creationId xmlns:a16="http://schemas.microsoft.com/office/drawing/2014/main" id="{7707A0F6-23D3-4BF6-8274-8F39345B72E5}"/>
              </a:ext>
            </a:extLst>
          </p:cNvPr>
          <p:cNvPicPr>
            <a:picLocks noChangeAspect="1"/>
          </p:cNvPicPr>
          <p:nvPr/>
        </p:nvPicPr>
        <p:blipFill>
          <a:blip r:embed="rId3"/>
          <a:stretch>
            <a:fillRect/>
          </a:stretch>
        </p:blipFill>
        <p:spPr>
          <a:xfrm>
            <a:off x="7953808" y="4247428"/>
            <a:ext cx="828675" cy="542925"/>
          </a:xfrm>
          <a:prstGeom prst="rect">
            <a:avLst/>
          </a:prstGeom>
        </p:spPr>
      </p:pic>
      <p:pic>
        <p:nvPicPr>
          <p:cNvPr id="5" name="Picture 4">
            <a:extLst>
              <a:ext uri="{FF2B5EF4-FFF2-40B4-BE49-F238E27FC236}">
                <a16:creationId xmlns:a16="http://schemas.microsoft.com/office/drawing/2014/main" id="{B9635D67-5F2F-455E-AE87-0195A04FFAAC}"/>
              </a:ext>
            </a:extLst>
          </p:cNvPr>
          <p:cNvPicPr>
            <a:picLocks noChangeAspect="1"/>
          </p:cNvPicPr>
          <p:nvPr/>
        </p:nvPicPr>
        <p:blipFill>
          <a:blip r:embed="rId4"/>
          <a:stretch>
            <a:fillRect/>
          </a:stretch>
        </p:blipFill>
        <p:spPr>
          <a:xfrm>
            <a:off x="7794914" y="4865687"/>
            <a:ext cx="647700" cy="542925"/>
          </a:xfrm>
          <a:prstGeom prst="rect">
            <a:avLst/>
          </a:prstGeom>
        </p:spPr>
      </p:pic>
      <p:sp>
        <p:nvSpPr>
          <p:cNvPr id="2" name="TextBox 1">
            <a:extLst>
              <a:ext uri="{FF2B5EF4-FFF2-40B4-BE49-F238E27FC236}">
                <a16:creationId xmlns:a16="http://schemas.microsoft.com/office/drawing/2014/main" id="{34742E2B-8E04-4794-A8BC-AE347636E389}"/>
              </a:ext>
            </a:extLst>
          </p:cNvPr>
          <p:cNvSpPr txBox="1"/>
          <p:nvPr/>
        </p:nvSpPr>
        <p:spPr>
          <a:xfrm>
            <a:off x="4908682" y="1915480"/>
            <a:ext cx="7067863" cy="430887"/>
          </a:xfrm>
          <a:prstGeom prst="rect">
            <a:avLst/>
          </a:prstGeom>
          <a:noFill/>
        </p:spPr>
        <p:txBody>
          <a:bodyPr wrap="square" rtlCol="0">
            <a:spAutoFit/>
          </a:bodyPr>
          <a:lstStyle/>
          <a:p>
            <a:r>
              <a:rPr lang="es-ES" sz="1100" dirty="0">
                <a:solidFill>
                  <a:srgbClr val="FF0000"/>
                </a:solidFill>
              </a:rPr>
              <a:t>Por favor proporcione la dirección física completa donde ocurrió el daño, incluyendo el número de la casa o edificio, el nombre de la calle y cualquier número de apartamento o de lote. </a:t>
            </a:r>
            <a:endParaRPr lang="en-US" sz="1100" dirty="0">
              <a:solidFill>
                <a:srgbClr val="FF0000"/>
              </a:solidFill>
            </a:endParaRPr>
          </a:p>
        </p:txBody>
      </p:sp>
      <p:sp>
        <p:nvSpPr>
          <p:cNvPr id="6" name="TextBox 5">
            <a:extLst>
              <a:ext uri="{FF2B5EF4-FFF2-40B4-BE49-F238E27FC236}">
                <a16:creationId xmlns:a16="http://schemas.microsoft.com/office/drawing/2014/main" id="{1F35A941-9204-4AC2-AF19-918C8CD6582A}"/>
              </a:ext>
            </a:extLst>
          </p:cNvPr>
          <p:cNvSpPr txBox="1"/>
          <p:nvPr/>
        </p:nvSpPr>
        <p:spPr>
          <a:xfrm>
            <a:off x="5198959" y="3903041"/>
            <a:ext cx="1794081" cy="261610"/>
          </a:xfrm>
          <a:prstGeom prst="rect">
            <a:avLst/>
          </a:prstGeom>
          <a:noFill/>
        </p:spPr>
        <p:txBody>
          <a:bodyPr wrap="none" rtlCol="0">
            <a:spAutoFit/>
          </a:bodyPr>
          <a:lstStyle/>
          <a:p>
            <a:r>
              <a:rPr lang="es-ES" sz="1100" dirty="0">
                <a:solidFill>
                  <a:srgbClr val="FF0000"/>
                </a:solidFill>
              </a:rPr>
              <a:t>¿Dueño o alquila esta casa? </a:t>
            </a:r>
            <a:endParaRPr lang="en-US" sz="1100" dirty="0">
              <a:solidFill>
                <a:srgbClr val="FF0000"/>
              </a:solidFill>
            </a:endParaRPr>
          </a:p>
        </p:txBody>
      </p:sp>
      <p:sp>
        <p:nvSpPr>
          <p:cNvPr id="7" name="TextBox 6">
            <a:extLst>
              <a:ext uri="{FF2B5EF4-FFF2-40B4-BE49-F238E27FC236}">
                <a16:creationId xmlns:a16="http://schemas.microsoft.com/office/drawing/2014/main" id="{6E8E5DE8-1EF4-4BE8-8A74-78E4B2846CE1}"/>
              </a:ext>
            </a:extLst>
          </p:cNvPr>
          <p:cNvSpPr txBox="1"/>
          <p:nvPr/>
        </p:nvSpPr>
        <p:spPr>
          <a:xfrm>
            <a:off x="3508658" y="4812183"/>
            <a:ext cx="4025461" cy="261610"/>
          </a:xfrm>
          <a:prstGeom prst="rect">
            <a:avLst/>
          </a:prstGeom>
          <a:noFill/>
        </p:spPr>
        <p:txBody>
          <a:bodyPr wrap="none" rtlCol="0">
            <a:spAutoFit/>
          </a:bodyPr>
          <a:lstStyle/>
          <a:p>
            <a:r>
              <a:rPr lang="es-ES" sz="1100" dirty="0">
                <a:solidFill>
                  <a:srgbClr val="FF0000"/>
                </a:solidFill>
              </a:rPr>
              <a:t>(Si recibe su correo en un buzón de la oficina postal, seleccione No)</a:t>
            </a:r>
            <a:endParaRPr lang="en-US" sz="1100" dirty="0">
              <a:solidFill>
                <a:srgbClr val="FF0000"/>
              </a:solidFill>
            </a:endParaRPr>
          </a:p>
        </p:txBody>
      </p:sp>
    </p:spTree>
    <p:extLst>
      <p:ext uri="{BB962C8B-B14F-4D97-AF65-F5344CB8AC3E}">
        <p14:creationId xmlns:p14="http://schemas.microsoft.com/office/powerpoint/2010/main" val="27640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717A1-C904-4CB8-9B71-9ACEBA441B9E}"/>
              </a:ext>
            </a:extLst>
          </p:cNvPr>
          <p:cNvPicPr>
            <a:picLocks noChangeAspect="1"/>
          </p:cNvPicPr>
          <p:nvPr/>
        </p:nvPicPr>
        <p:blipFill rotWithShape="1">
          <a:blip r:embed="rId2"/>
          <a:srcRect l="628" t="6570" r="545" b="1437"/>
          <a:stretch/>
        </p:blipFill>
        <p:spPr>
          <a:xfrm>
            <a:off x="546778" y="890570"/>
            <a:ext cx="11098443" cy="4941948"/>
          </a:xfrm>
          <a:prstGeom prst="rect">
            <a:avLst/>
          </a:prstGeom>
        </p:spPr>
      </p:pic>
      <p:sp>
        <p:nvSpPr>
          <p:cNvPr id="2" name="TextBox 1">
            <a:extLst>
              <a:ext uri="{FF2B5EF4-FFF2-40B4-BE49-F238E27FC236}">
                <a16:creationId xmlns:a16="http://schemas.microsoft.com/office/drawing/2014/main" id="{2AB1DE04-C10C-443A-AF98-69F216BF0A38}"/>
              </a:ext>
            </a:extLst>
          </p:cNvPr>
          <p:cNvSpPr txBox="1"/>
          <p:nvPr/>
        </p:nvSpPr>
        <p:spPr>
          <a:xfrm>
            <a:off x="2563319" y="2315981"/>
            <a:ext cx="3294492" cy="261610"/>
          </a:xfrm>
          <a:prstGeom prst="rect">
            <a:avLst/>
          </a:prstGeom>
          <a:noFill/>
        </p:spPr>
        <p:txBody>
          <a:bodyPr wrap="none" rtlCol="0">
            <a:spAutoFit/>
          </a:bodyPr>
          <a:lstStyle/>
          <a:p>
            <a:r>
              <a:rPr lang="es-ES" sz="1100" dirty="0">
                <a:solidFill>
                  <a:srgbClr val="FF0000"/>
                </a:solidFill>
              </a:rPr>
              <a:t>¿En cuál condado o municipio ocurrió el daño ocurrió?</a:t>
            </a:r>
            <a:endParaRPr lang="en-US" sz="1100" dirty="0">
              <a:solidFill>
                <a:srgbClr val="FF0000"/>
              </a:solidFill>
            </a:endParaRPr>
          </a:p>
        </p:txBody>
      </p:sp>
    </p:spTree>
    <p:extLst>
      <p:ext uri="{BB962C8B-B14F-4D97-AF65-F5344CB8AC3E}">
        <p14:creationId xmlns:p14="http://schemas.microsoft.com/office/powerpoint/2010/main" val="34111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D2488-4032-4A3F-BABA-5FC13ED0098F}"/>
              </a:ext>
            </a:extLst>
          </p:cNvPr>
          <p:cNvPicPr>
            <a:picLocks noChangeAspect="1"/>
          </p:cNvPicPr>
          <p:nvPr/>
        </p:nvPicPr>
        <p:blipFill rotWithShape="1">
          <a:blip r:embed="rId2"/>
          <a:srcRect t="3562"/>
          <a:stretch/>
        </p:blipFill>
        <p:spPr>
          <a:xfrm>
            <a:off x="2162983" y="122152"/>
            <a:ext cx="7642668" cy="6613695"/>
          </a:xfrm>
          <a:prstGeom prst="rect">
            <a:avLst/>
          </a:prstGeom>
        </p:spPr>
      </p:pic>
      <p:sp>
        <p:nvSpPr>
          <p:cNvPr id="2" name="TextBox 1">
            <a:extLst>
              <a:ext uri="{FF2B5EF4-FFF2-40B4-BE49-F238E27FC236}">
                <a16:creationId xmlns:a16="http://schemas.microsoft.com/office/drawing/2014/main" id="{EF839C8B-E1D1-465A-BF56-B29D5CAA7139}"/>
              </a:ext>
            </a:extLst>
          </p:cNvPr>
          <p:cNvSpPr txBox="1"/>
          <p:nvPr/>
        </p:nvSpPr>
        <p:spPr>
          <a:xfrm>
            <a:off x="7030387" y="2203554"/>
            <a:ext cx="723275" cy="230832"/>
          </a:xfrm>
          <a:prstGeom prst="rect">
            <a:avLst/>
          </a:prstGeom>
          <a:noFill/>
        </p:spPr>
        <p:txBody>
          <a:bodyPr wrap="none" rtlCol="0">
            <a:spAutoFit/>
          </a:bodyPr>
          <a:lstStyle/>
          <a:p>
            <a:r>
              <a:rPr lang="en-US" sz="900" dirty="0">
                <a:solidFill>
                  <a:srgbClr val="FF0000"/>
                </a:solidFill>
              </a:rPr>
              <a:t>Al </a:t>
            </a:r>
            <a:r>
              <a:rPr lang="en-US" sz="900" dirty="0" err="1">
                <a:solidFill>
                  <a:srgbClr val="FF0000"/>
                </a:solidFill>
              </a:rPr>
              <a:t>presente</a:t>
            </a:r>
            <a:endParaRPr lang="en-US" sz="900" dirty="0">
              <a:solidFill>
                <a:srgbClr val="FF0000"/>
              </a:solidFill>
            </a:endParaRPr>
          </a:p>
        </p:txBody>
      </p:sp>
      <p:sp>
        <p:nvSpPr>
          <p:cNvPr id="4" name="TextBox 3">
            <a:extLst>
              <a:ext uri="{FF2B5EF4-FFF2-40B4-BE49-F238E27FC236}">
                <a16:creationId xmlns:a16="http://schemas.microsoft.com/office/drawing/2014/main" id="{F97E80E9-4DE8-46AF-93E2-60C61C5DE440}"/>
              </a:ext>
            </a:extLst>
          </p:cNvPr>
          <p:cNvSpPr txBox="1"/>
          <p:nvPr/>
        </p:nvSpPr>
        <p:spPr>
          <a:xfrm>
            <a:off x="9387386" y="1461319"/>
            <a:ext cx="1104790" cy="230832"/>
          </a:xfrm>
          <a:prstGeom prst="rect">
            <a:avLst/>
          </a:prstGeom>
          <a:noFill/>
        </p:spPr>
        <p:txBody>
          <a:bodyPr wrap="none" rtlCol="0">
            <a:spAutoFit/>
          </a:bodyPr>
          <a:lstStyle/>
          <a:p>
            <a:r>
              <a:rPr lang="en-US" sz="900" dirty="0" err="1">
                <a:solidFill>
                  <a:srgbClr val="FF0000"/>
                </a:solidFill>
              </a:rPr>
              <a:t>Condado</a:t>
            </a:r>
            <a:r>
              <a:rPr lang="en-US" sz="900" dirty="0">
                <a:solidFill>
                  <a:srgbClr val="FF0000"/>
                </a:solidFill>
              </a:rPr>
              <a:t> </a:t>
            </a:r>
            <a:r>
              <a:rPr lang="en-US" sz="900" dirty="0" err="1">
                <a:solidFill>
                  <a:srgbClr val="FF0000"/>
                </a:solidFill>
              </a:rPr>
              <a:t>Declarado</a:t>
            </a:r>
            <a:endParaRPr lang="en-US" sz="900" dirty="0">
              <a:solidFill>
                <a:srgbClr val="FF0000"/>
              </a:solidFill>
            </a:endParaRPr>
          </a:p>
        </p:txBody>
      </p:sp>
      <p:sp>
        <p:nvSpPr>
          <p:cNvPr id="5" name="TextBox 4">
            <a:extLst>
              <a:ext uri="{FF2B5EF4-FFF2-40B4-BE49-F238E27FC236}">
                <a16:creationId xmlns:a16="http://schemas.microsoft.com/office/drawing/2014/main" id="{4364B33F-2F39-4DA3-956E-670DFC119B81}"/>
              </a:ext>
            </a:extLst>
          </p:cNvPr>
          <p:cNvSpPr txBox="1"/>
          <p:nvPr/>
        </p:nvSpPr>
        <p:spPr>
          <a:xfrm>
            <a:off x="9503764" y="1900379"/>
            <a:ext cx="1265090" cy="230832"/>
          </a:xfrm>
          <a:prstGeom prst="rect">
            <a:avLst/>
          </a:prstGeom>
          <a:noFill/>
        </p:spPr>
        <p:txBody>
          <a:bodyPr wrap="none" rtlCol="0">
            <a:spAutoFit/>
          </a:bodyPr>
          <a:lstStyle/>
          <a:p>
            <a:r>
              <a:rPr lang="en-US" sz="900" dirty="0" err="1">
                <a:solidFill>
                  <a:srgbClr val="FF0000"/>
                </a:solidFill>
              </a:rPr>
              <a:t>Condado</a:t>
            </a:r>
            <a:r>
              <a:rPr lang="en-US" sz="900" dirty="0">
                <a:solidFill>
                  <a:srgbClr val="FF0000"/>
                </a:solidFill>
              </a:rPr>
              <a:t> No </a:t>
            </a:r>
            <a:r>
              <a:rPr lang="en-US" sz="900" dirty="0" err="1">
                <a:solidFill>
                  <a:srgbClr val="FF0000"/>
                </a:solidFill>
              </a:rPr>
              <a:t>Declarado</a:t>
            </a:r>
            <a:endParaRPr lang="en-US" sz="900" dirty="0">
              <a:solidFill>
                <a:srgbClr val="FF0000"/>
              </a:solidFill>
            </a:endParaRPr>
          </a:p>
        </p:txBody>
      </p:sp>
      <p:sp>
        <p:nvSpPr>
          <p:cNvPr id="6" name="TextBox 5">
            <a:extLst>
              <a:ext uri="{FF2B5EF4-FFF2-40B4-BE49-F238E27FC236}">
                <a16:creationId xmlns:a16="http://schemas.microsoft.com/office/drawing/2014/main" id="{CCCFA62A-45D0-4BD7-8947-1BECE0437B89}"/>
              </a:ext>
            </a:extLst>
          </p:cNvPr>
          <p:cNvSpPr txBox="1"/>
          <p:nvPr/>
        </p:nvSpPr>
        <p:spPr>
          <a:xfrm>
            <a:off x="6565692" y="6018551"/>
            <a:ext cx="3961341" cy="230832"/>
          </a:xfrm>
          <a:prstGeom prst="rect">
            <a:avLst/>
          </a:prstGeom>
          <a:noFill/>
        </p:spPr>
        <p:txBody>
          <a:bodyPr wrap="none" rtlCol="0">
            <a:spAutoFit/>
          </a:bodyPr>
          <a:lstStyle/>
          <a:p>
            <a:r>
              <a:rPr lang="es-ES" sz="900" dirty="0">
                <a:solidFill>
                  <a:srgbClr val="FF0000"/>
                </a:solidFill>
              </a:rPr>
              <a:t>Aún el desastre no se ha producido; es posible que tenga daños en mi propiedad</a:t>
            </a:r>
            <a:endParaRPr lang="en-US" sz="900" dirty="0">
              <a:solidFill>
                <a:srgbClr val="FF0000"/>
              </a:solidFill>
            </a:endParaRPr>
          </a:p>
        </p:txBody>
      </p:sp>
    </p:spTree>
    <p:extLst>
      <p:ext uri="{BB962C8B-B14F-4D97-AF65-F5344CB8AC3E}">
        <p14:creationId xmlns:p14="http://schemas.microsoft.com/office/powerpoint/2010/main" val="327079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03406-1DF6-457D-A81F-6C4D6A8A098B}"/>
              </a:ext>
            </a:extLst>
          </p:cNvPr>
          <p:cNvPicPr>
            <a:picLocks noChangeAspect="1"/>
          </p:cNvPicPr>
          <p:nvPr/>
        </p:nvPicPr>
        <p:blipFill rotWithShape="1">
          <a:blip r:embed="rId2"/>
          <a:srcRect r="1561" b="1759"/>
          <a:stretch/>
        </p:blipFill>
        <p:spPr>
          <a:xfrm>
            <a:off x="1245047" y="834193"/>
            <a:ext cx="9883150" cy="5189614"/>
          </a:xfrm>
          <a:prstGeom prst="rect">
            <a:avLst/>
          </a:prstGeom>
        </p:spPr>
      </p:pic>
      <p:sp>
        <p:nvSpPr>
          <p:cNvPr id="2" name="TextBox 1">
            <a:extLst>
              <a:ext uri="{FF2B5EF4-FFF2-40B4-BE49-F238E27FC236}">
                <a16:creationId xmlns:a16="http://schemas.microsoft.com/office/drawing/2014/main" id="{2B551BDB-4BBA-49DD-AC91-471CCB23DAF6}"/>
              </a:ext>
            </a:extLst>
          </p:cNvPr>
          <p:cNvSpPr txBox="1"/>
          <p:nvPr/>
        </p:nvSpPr>
        <p:spPr>
          <a:xfrm>
            <a:off x="2529112" y="4270599"/>
            <a:ext cx="8005718" cy="1446550"/>
          </a:xfrm>
          <a:prstGeom prst="rect">
            <a:avLst/>
          </a:prstGeom>
          <a:noFill/>
        </p:spPr>
        <p:txBody>
          <a:bodyPr wrap="square" rtlCol="0">
            <a:spAutoFit/>
          </a:bodyPr>
          <a:lstStyle/>
          <a:p>
            <a:r>
              <a:rPr lang="es-ES" sz="1100" dirty="0">
                <a:solidFill>
                  <a:srgbClr val="FF0000"/>
                </a:solidFill>
              </a:rPr>
              <a:t>REPRESENTANTE de servicio:</a:t>
            </a:r>
          </a:p>
          <a:p>
            <a:pPr marL="171450" indent="-171450">
              <a:buFont typeface="Arial" panose="020B0604020202020204" pitchFamily="34" charset="0"/>
              <a:buChar char="•"/>
            </a:pPr>
            <a:r>
              <a:rPr lang="es-ES" sz="1100" dirty="0">
                <a:solidFill>
                  <a:srgbClr val="FF0000"/>
                </a:solidFill>
              </a:rPr>
              <a:t>si el nombre del solicitante/</a:t>
            </a:r>
            <a:r>
              <a:rPr lang="es-ES" sz="1100" dirty="0" err="1">
                <a:solidFill>
                  <a:srgbClr val="FF0000"/>
                </a:solidFill>
              </a:rPr>
              <a:t>Co-solicitante</a:t>
            </a:r>
            <a:r>
              <a:rPr lang="es-ES" sz="1100" dirty="0">
                <a:solidFill>
                  <a:srgbClr val="FF0000"/>
                </a:solidFill>
              </a:rPr>
              <a:t> se incluye en la lista de abajo y la solicitud esta completada, elija el botón de Salir del Registro.</a:t>
            </a:r>
          </a:p>
          <a:p>
            <a:pPr marL="171450" indent="-171450">
              <a:buFont typeface="Arial" panose="020B0604020202020204" pitchFamily="34" charset="0"/>
              <a:buChar char="•"/>
            </a:pPr>
            <a:r>
              <a:rPr lang="es-ES" sz="1100" dirty="0">
                <a:solidFill>
                  <a:srgbClr val="FF0000"/>
                </a:solidFill>
              </a:rPr>
              <a:t>si alguno de ellos está en la lista, pero no completado, seleccione la solicitud incompleta y elija el botón Editar. </a:t>
            </a:r>
          </a:p>
          <a:p>
            <a:pPr marL="171450" indent="-171450">
              <a:buFont typeface="Arial" panose="020B0604020202020204" pitchFamily="34" charset="0"/>
              <a:buChar char="•"/>
            </a:pPr>
            <a:r>
              <a:rPr lang="es-ES" sz="1100" dirty="0">
                <a:solidFill>
                  <a:srgbClr val="FF0000"/>
                </a:solidFill>
              </a:rPr>
              <a:t>si ninguno de ellos está en la lista, seleccione el botón Atrás para verificar que la información otorgada es correcta. </a:t>
            </a:r>
          </a:p>
          <a:p>
            <a:pPr marL="171450" indent="-171450">
              <a:buFont typeface="Arial" panose="020B0604020202020204" pitchFamily="34" charset="0"/>
              <a:buChar char="•"/>
            </a:pPr>
            <a:endParaRPr lang="es-ES" sz="1100" dirty="0">
              <a:solidFill>
                <a:srgbClr val="FF0000"/>
              </a:solidFill>
            </a:endParaRPr>
          </a:p>
          <a:p>
            <a:r>
              <a:rPr lang="es-ES" sz="1100" b="1" dirty="0">
                <a:solidFill>
                  <a:srgbClr val="FF0000"/>
                </a:solidFill>
              </a:rPr>
              <a:t>[Si el solicitante es un inquilino, ¿ingresó el número completo del APT?]</a:t>
            </a:r>
            <a:endParaRPr lang="en-US" sz="1100" b="1" dirty="0">
              <a:solidFill>
                <a:srgbClr val="FF0000"/>
              </a:solidFill>
            </a:endParaRPr>
          </a:p>
          <a:p>
            <a:r>
              <a:rPr lang="es-ES" sz="1100" dirty="0">
                <a:solidFill>
                  <a:srgbClr val="FF0000"/>
                </a:solidFill>
              </a:rPr>
              <a:t> </a:t>
            </a:r>
            <a:endParaRPr lang="en-US" sz="1100" dirty="0">
              <a:solidFill>
                <a:srgbClr val="FF0000"/>
              </a:solidFill>
            </a:endParaRPr>
          </a:p>
        </p:txBody>
      </p:sp>
    </p:spTree>
    <p:extLst>
      <p:ext uri="{BB962C8B-B14F-4D97-AF65-F5344CB8AC3E}">
        <p14:creationId xmlns:p14="http://schemas.microsoft.com/office/powerpoint/2010/main" val="344427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C6189-C8BF-4EBE-8CB0-10D096143B82}"/>
              </a:ext>
            </a:extLst>
          </p:cNvPr>
          <p:cNvPicPr>
            <a:picLocks noChangeAspect="1"/>
          </p:cNvPicPr>
          <p:nvPr/>
        </p:nvPicPr>
        <p:blipFill rotWithShape="1">
          <a:blip r:embed="rId2"/>
          <a:srcRect l="379" t="6367"/>
          <a:stretch/>
        </p:blipFill>
        <p:spPr>
          <a:xfrm>
            <a:off x="502262" y="566156"/>
            <a:ext cx="11187476" cy="5725688"/>
          </a:xfrm>
          <a:prstGeom prst="rect">
            <a:avLst/>
          </a:prstGeom>
        </p:spPr>
      </p:pic>
      <p:sp>
        <p:nvSpPr>
          <p:cNvPr id="2" name="TextBox 1">
            <a:extLst>
              <a:ext uri="{FF2B5EF4-FFF2-40B4-BE49-F238E27FC236}">
                <a16:creationId xmlns:a16="http://schemas.microsoft.com/office/drawing/2014/main" id="{E5340D04-F2FD-4933-94DE-82413A0D87AB}"/>
              </a:ext>
            </a:extLst>
          </p:cNvPr>
          <p:cNvSpPr txBox="1"/>
          <p:nvPr/>
        </p:nvSpPr>
        <p:spPr>
          <a:xfrm>
            <a:off x="3687580" y="2151089"/>
            <a:ext cx="1337226" cy="261610"/>
          </a:xfrm>
          <a:prstGeom prst="rect">
            <a:avLst/>
          </a:prstGeom>
          <a:noFill/>
        </p:spPr>
        <p:txBody>
          <a:bodyPr wrap="none" rtlCol="0">
            <a:spAutoFit/>
          </a:bodyPr>
          <a:lstStyle/>
          <a:p>
            <a:r>
              <a:rPr lang="en-US" sz="1100" dirty="0" err="1">
                <a:solidFill>
                  <a:srgbClr val="FF0000"/>
                </a:solidFill>
              </a:rPr>
              <a:t>Fecha</a:t>
            </a:r>
            <a:r>
              <a:rPr lang="en-US" sz="1100" dirty="0">
                <a:solidFill>
                  <a:srgbClr val="FF0000"/>
                </a:solidFill>
              </a:rPr>
              <a:t> de la </a:t>
            </a:r>
            <a:r>
              <a:rPr lang="en-US" sz="1100" dirty="0" err="1">
                <a:solidFill>
                  <a:srgbClr val="FF0000"/>
                </a:solidFill>
              </a:rPr>
              <a:t>Pérdida</a:t>
            </a:r>
            <a:r>
              <a:rPr lang="en-US" sz="1100" dirty="0">
                <a:solidFill>
                  <a:srgbClr val="FF0000"/>
                </a:solidFill>
              </a:rPr>
              <a:t>:</a:t>
            </a:r>
          </a:p>
        </p:txBody>
      </p:sp>
      <p:sp>
        <p:nvSpPr>
          <p:cNvPr id="4" name="TextBox 3">
            <a:extLst>
              <a:ext uri="{FF2B5EF4-FFF2-40B4-BE49-F238E27FC236}">
                <a16:creationId xmlns:a16="http://schemas.microsoft.com/office/drawing/2014/main" id="{BB0BC693-572A-4B87-B179-009D72EE4964}"/>
              </a:ext>
            </a:extLst>
          </p:cNvPr>
          <p:cNvSpPr txBox="1"/>
          <p:nvPr/>
        </p:nvSpPr>
        <p:spPr>
          <a:xfrm>
            <a:off x="5561351" y="2938072"/>
            <a:ext cx="2935419" cy="261610"/>
          </a:xfrm>
          <a:prstGeom prst="rect">
            <a:avLst/>
          </a:prstGeom>
          <a:noFill/>
        </p:spPr>
        <p:txBody>
          <a:bodyPr wrap="none" rtlCol="0">
            <a:spAutoFit/>
          </a:bodyPr>
          <a:lstStyle/>
          <a:p>
            <a:r>
              <a:rPr lang="es-ES" sz="1100" dirty="0">
                <a:solidFill>
                  <a:srgbClr val="FF0000"/>
                </a:solidFill>
              </a:rPr>
              <a:t>¿Qué tipo de daño ocurrió a causa del desastre?</a:t>
            </a:r>
            <a:endParaRPr lang="en-US" sz="1100" dirty="0">
              <a:solidFill>
                <a:srgbClr val="FF0000"/>
              </a:solidFill>
            </a:endParaRPr>
          </a:p>
        </p:txBody>
      </p:sp>
      <p:sp>
        <p:nvSpPr>
          <p:cNvPr id="5" name="TextBox 4">
            <a:extLst>
              <a:ext uri="{FF2B5EF4-FFF2-40B4-BE49-F238E27FC236}">
                <a16:creationId xmlns:a16="http://schemas.microsoft.com/office/drawing/2014/main" id="{736EC1D2-C04D-4B62-9FFA-29F28F4A85C5}"/>
              </a:ext>
            </a:extLst>
          </p:cNvPr>
          <p:cNvSpPr txBox="1"/>
          <p:nvPr/>
        </p:nvSpPr>
        <p:spPr>
          <a:xfrm>
            <a:off x="3687580" y="4445302"/>
            <a:ext cx="8446958" cy="430887"/>
          </a:xfrm>
          <a:prstGeom prst="rect">
            <a:avLst/>
          </a:prstGeom>
          <a:noFill/>
        </p:spPr>
        <p:txBody>
          <a:bodyPr wrap="square" rtlCol="0">
            <a:spAutoFit/>
          </a:bodyPr>
          <a:lstStyle/>
          <a:p>
            <a:r>
              <a:rPr lang="es-ES" sz="1100" b="1" dirty="0">
                <a:solidFill>
                  <a:srgbClr val="FF0000"/>
                </a:solidFill>
              </a:rPr>
              <a:t>REPRESENTANTE de servicio: </a:t>
            </a:r>
            <a:r>
              <a:rPr lang="es-ES" sz="1100" dirty="0">
                <a:solidFill>
                  <a:srgbClr val="FF0000"/>
                </a:solidFill>
              </a:rPr>
              <a:t>Si el tipo de daño no está disponible en la lista de arriba, por favor seleccione a bajo </a:t>
            </a:r>
            <a:r>
              <a:rPr lang="es-ES" sz="1100" b="1" dirty="0">
                <a:solidFill>
                  <a:srgbClr val="FF0000"/>
                </a:solidFill>
              </a:rPr>
              <a:t>otros daños no enumerados aquí.</a:t>
            </a:r>
            <a:endParaRPr lang="en-US" sz="1100" b="1" dirty="0">
              <a:solidFill>
                <a:srgbClr val="FF0000"/>
              </a:solidFill>
            </a:endParaRPr>
          </a:p>
        </p:txBody>
      </p:sp>
      <p:sp>
        <p:nvSpPr>
          <p:cNvPr id="6" name="TextBox 5">
            <a:extLst>
              <a:ext uri="{FF2B5EF4-FFF2-40B4-BE49-F238E27FC236}">
                <a16:creationId xmlns:a16="http://schemas.microsoft.com/office/drawing/2014/main" id="{D0098D38-E4B7-4C8D-9DD1-02D86617880D}"/>
              </a:ext>
            </a:extLst>
          </p:cNvPr>
          <p:cNvSpPr txBox="1"/>
          <p:nvPr/>
        </p:nvSpPr>
        <p:spPr>
          <a:xfrm>
            <a:off x="4889487" y="4720445"/>
            <a:ext cx="2363147" cy="261610"/>
          </a:xfrm>
          <a:prstGeom prst="rect">
            <a:avLst/>
          </a:prstGeom>
          <a:noFill/>
        </p:spPr>
        <p:txBody>
          <a:bodyPr wrap="none" rtlCol="0">
            <a:spAutoFit/>
          </a:bodyPr>
          <a:lstStyle/>
          <a:p>
            <a:r>
              <a:rPr lang="es-ES" sz="1100" dirty="0">
                <a:solidFill>
                  <a:srgbClr val="FF0000"/>
                </a:solidFill>
              </a:rPr>
              <a:t>Otros daños que no están en esta lista</a:t>
            </a:r>
            <a:endParaRPr lang="en-US" sz="1100" dirty="0">
              <a:solidFill>
                <a:srgbClr val="FF0000"/>
              </a:solidFill>
            </a:endParaRPr>
          </a:p>
        </p:txBody>
      </p:sp>
    </p:spTree>
    <p:extLst>
      <p:ext uri="{BB962C8B-B14F-4D97-AF65-F5344CB8AC3E}">
        <p14:creationId xmlns:p14="http://schemas.microsoft.com/office/powerpoint/2010/main" val="2648904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857</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Segura de Vivenda - Owners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Center - Spanish</dc:title>
  <dc:creator>Bentley, Alyssa</dc:creator>
  <cp:lastModifiedBy>Bentley, Alyssa</cp:lastModifiedBy>
  <cp:revision>39</cp:revision>
  <dcterms:created xsi:type="dcterms:W3CDTF">2020-03-05T14:05:59Z</dcterms:created>
  <dcterms:modified xsi:type="dcterms:W3CDTF">2020-05-26T16:02:44Z</dcterms:modified>
</cp:coreProperties>
</file>