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98" r:id="rId12"/>
    <p:sldId id="266" r:id="rId13"/>
    <p:sldId id="267" r:id="rId14"/>
    <p:sldId id="268" r:id="rId15"/>
    <p:sldId id="269" r:id="rId16"/>
    <p:sldId id="272" r:id="rId17"/>
    <p:sldId id="270" r:id="rId18"/>
    <p:sldId id="274" r:id="rId19"/>
    <p:sldId id="275" r:id="rId20"/>
    <p:sldId id="276" r:id="rId21"/>
    <p:sldId id="279" r:id="rId22"/>
    <p:sldId id="273" r:id="rId23"/>
    <p:sldId id="271" r:id="rId24"/>
    <p:sldId id="280" r:id="rId25"/>
    <p:sldId id="277" r:id="rId26"/>
    <p:sldId id="281" r:id="rId27"/>
    <p:sldId id="282" r:id="rId28"/>
    <p:sldId id="278" r:id="rId29"/>
    <p:sldId id="283" r:id="rId30"/>
    <p:sldId id="284" r:id="rId31"/>
    <p:sldId id="285" r:id="rId32"/>
    <p:sldId id="286" r:id="rId33"/>
    <p:sldId id="287" r:id="rId34"/>
    <p:sldId id="288" r:id="rId35"/>
    <p:sldId id="289" r:id="rId36"/>
    <p:sldId id="290" r:id="rId37"/>
    <p:sldId id="293" r:id="rId38"/>
    <p:sldId id="294" r:id="rId39"/>
    <p:sldId id="295" r:id="rId40"/>
    <p:sldId id="291" r:id="rId41"/>
    <p:sldId id="292" r:id="rId42"/>
    <p:sldId id="296"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86395"/>
  </p:normalViewPr>
  <p:slideViewPr>
    <p:cSldViewPr>
      <p:cViewPr>
        <p:scale>
          <a:sx n="60" d="100"/>
          <a:sy n="60" d="100"/>
        </p:scale>
        <p:origin x="1884" y="7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6763B-EED7-114F-8BBA-C54250DBD883}" type="datetimeFigureOut">
              <a:rPr lang="en-US" smtClean="0"/>
              <a:t>6/19/2020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35DA9-3EBA-9940-89D3-30F0F8CA402F}" type="slidenum">
              <a:rPr lang="en-US" smtClean="0"/>
              <a:t>‹#›</a:t>
            </a:fld>
            <a:endParaRPr lang="en-US"/>
          </a:p>
        </p:txBody>
      </p:sp>
    </p:spTree>
    <p:extLst>
      <p:ext uri="{BB962C8B-B14F-4D97-AF65-F5344CB8AC3E}">
        <p14:creationId xmlns:p14="http://schemas.microsoft.com/office/powerpoint/2010/main" val="196466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35DA9-3EBA-9940-89D3-30F0F8CA402F}" type="slidenum">
              <a:rPr lang="en-US" smtClean="0"/>
              <a:t>1</a:t>
            </a:fld>
            <a:endParaRPr lang="en-US"/>
          </a:p>
        </p:txBody>
      </p:sp>
    </p:spTree>
    <p:extLst>
      <p:ext uri="{BB962C8B-B14F-4D97-AF65-F5344CB8AC3E}">
        <p14:creationId xmlns:p14="http://schemas.microsoft.com/office/powerpoint/2010/main" val="178424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35DA9-3EBA-9940-89D3-30F0F8CA402F}" type="slidenum">
              <a:rPr lang="en-US" smtClean="0"/>
              <a:t>2</a:t>
            </a:fld>
            <a:endParaRPr lang="en-US"/>
          </a:p>
        </p:txBody>
      </p:sp>
    </p:spTree>
    <p:extLst>
      <p:ext uri="{BB962C8B-B14F-4D97-AF65-F5344CB8AC3E}">
        <p14:creationId xmlns:p14="http://schemas.microsoft.com/office/powerpoint/2010/main" val="71154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35DA9-3EBA-9940-89D3-30F0F8CA402F}" type="slidenum">
              <a:rPr lang="en-US" smtClean="0"/>
              <a:t>3</a:t>
            </a:fld>
            <a:endParaRPr lang="en-US"/>
          </a:p>
        </p:txBody>
      </p:sp>
    </p:spTree>
    <p:extLst>
      <p:ext uri="{BB962C8B-B14F-4D97-AF65-F5344CB8AC3E}">
        <p14:creationId xmlns:p14="http://schemas.microsoft.com/office/powerpoint/2010/main" val="248555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35DA9-3EBA-9940-89D3-30F0F8CA402F}" type="slidenum">
              <a:rPr lang="en-US" smtClean="0"/>
              <a:t>42</a:t>
            </a:fld>
            <a:endParaRPr lang="en-US"/>
          </a:p>
        </p:txBody>
      </p:sp>
    </p:spTree>
    <p:extLst>
      <p:ext uri="{BB962C8B-B14F-4D97-AF65-F5344CB8AC3E}">
        <p14:creationId xmlns:p14="http://schemas.microsoft.com/office/powerpoint/2010/main" val="30554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35DA9-3EBA-9940-89D3-30F0F8CA402F}" type="slidenum">
              <a:rPr lang="en-US" smtClean="0"/>
              <a:t>43</a:t>
            </a:fld>
            <a:endParaRPr lang="en-US"/>
          </a:p>
        </p:txBody>
      </p:sp>
    </p:spTree>
    <p:extLst>
      <p:ext uri="{BB962C8B-B14F-4D97-AF65-F5344CB8AC3E}">
        <p14:creationId xmlns:p14="http://schemas.microsoft.com/office/powerpoint/2010/main" val="140318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A7349D-3F2A-4883-9D29-5E65D8983286}"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82408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A7349D-3F2A-4883-9D29-5E65D8983286}"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299684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A7349D-3F2A-4883-9D29-5E65D8983286}"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33097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A7349D-3F2A-4883-9D29-5E65D8983286}"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250980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7349D-3F2A-4883-9D29-5E65D8983286}"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112650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A7349D-3F2A-4883-9D29-5E65D8983286}"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67466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A7349D-3F2A-4883-9D29-5E65D8983286}"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40217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A7349D-3F2A-4883-9D29-5E65D8983286}"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244305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7349D-3F2A-4883-9D29-5E65D8983286}"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11433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A7349D-3F2A-4883-9D29-5E65D8983286}"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38525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A7349D-3F2A-4883-9D29-5E65D8983286}"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01F84-EE3C-41C2-AD79-2184362DDB44}" type="slidenum">
              <a:rPr lang="en-US" smtClean="0"/>
              <a:t>‹#›</a:t>
            </a:fld>
            <a:endParaRPr lang="en-US"/>
          </a:p>
        </p:txBody>
      </p:sp>
    </p:spTree>
    <p:extLst>
      <p:ext uri="{BB962C8B-B14F-4D97-AF65-F5344CB8AC3E}">
        <p14:creationId xmlns:p14="http://schemas.microsoft.com/office/powerpoint/2010/main" val="352866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7349D-3F2A-4883-9D29-5E65D8983286}" type="datetimeFigureOut">
              <a:rPr lang="en-US" smtClean="0"/>
              <a:t>6/19/2020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01F84-EE3C-41C2-AD79-2184362DDB44}" type="slidenum">
              <a:rPr lang="en-US" smtClean="0"/>
              <a:t>‹#›</a:t>
            </a:fld>
            <a:endParaRPr lang="en-US"/>
          </a:p>
        </p:txBody>
      </p:sp>
    </p:spTree>
    <p:extLst>
      <p:ext uri="{BB962C8B-B14F-4D97-AF65-F5344CB8AC3E}">
        <p14:creationId xmlns:p14="http://schemas.microsoft.com/office/powerpoint/2010/main" val="101833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tx2"/>
                </a:solidFill>
              </a:rPr>
              <a:t>N-600: Application for Certificate of Citizenship</a:t>
            </a:r>
          </a:p>
        </p:txBody>
      </p:sp>
      <p:sp>
        <p:nvSpPr>
          <p:cNvPr id="3" name="Subtitle 2"/>
          <p:cNvSpPr>
            <a:spLocks noGrp="1"/>
          </p:cNvSpPr>
          <p:nvPr>
            <p:ph type="subTitle" idx="1"/>
          </p:nvPr>
        </p:nvSpPr>
        <p:spPr>
          <a:xfrm>
            <a:off x="1562100" y="3733800"/>
            <a:ext cx="6248400" cy="1066800"/>
          </a:xfrm>
        </p:spPr>
        <p:txBody>
          <a:bodyPr/>
          <a:lstStyle/>
          <a:p>
            <a:r>
              <a:rPr lang="en-US" b="1" dirty="0"/>
              <a:t>United States Citizenship and Immigration Services</a:t>
            </a:r>
          </a:p>
        </p:txBody>
      </p:sp>
      <p:sp>
        <p:nvSpPr>
          <p:cNvPr id="4" name="TextBox 3"/>
          <p:cNvSpPr txBox="1"/>
          <p:nvPr/>
        </p:nvSpPr>
        <p:spPr>
          <a:xfrm>
            <a:off x="3048000" y="6356866"/>
            <a:ext cx="3276600" cy="369332"/>
          </a:xfrm>
          <a:prstGeom prst="rect">
            <a:avLst/>
          </a:prstGeom>
          <a:noFill/>
        </p:spPr>
        <p:txBody>
          <a:bodyPr wrap="square" rtlCol="0">
            <a:spAutoFit/>
          </a:bodyPr>
          <a:lstStyle/>
          <a:p>
            <a:pPr algn="ctr"/>
            <a:r>
              <a:rPr lang="en-US" b="1" dirty="0" err="1">
                <a:solidFill>
                  <a:schemeClr val="tx2"/>
                </a:solidFill>
              </a:rPr>
              <a:t>myUSICS</a:t>
            </a:r>
            <a:r>
              <a:rPr lang="en-US" b="1" dirty="0">
                <a:solidFill>
                  <a:schemeClr val="tx2"/>
                </a:solidFill>
              </a:rPr>
              <a:t> Team</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30" y="0"/>
            <a:ext cx="2294540" cy="202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70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About you – Additional information </a:t>
            </a:r>
          </a:p>
        </p:txBody>
      </p:sp>
      <p:pic>
        <p:nvPicPr>
          <p:cNvPr id="3" name="Picture 2" descr="A screenshot of a social media post&#10;&#10;Description automatically generated">
            <a:extLst>
              <a:ext uri="{FF2B5EF4-FFF2-40B4-BE49-F238E27FC236}">
                <a16:creationId xmlns:a16="http://schemas.microsoft.com/office/drawing/2014/main" id="{9F9C93CA-4144-A845-9BF0-0F0B1ADB8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81" y="369332"/>
            <a:ext cx="10972800" cy="23385779"/>
          </a:xfrm>
          <a:prstGeom prst="rect">
            <a:avLst/>
          </a:prstGeom>
        </p:spPr>
      </p:pic>
    </p:spTree>
    <p:extLst>
      <p:ext uri="{BB962C8B-B14F-4D97-AF65-F5344CB8AC3E}">
        <p14:creationId xmlns:p14="http://schemas.microsoft.com/office/powerpoint/2010/main" val="351608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About you – Additional information – tool tip </a:t>
            </a:r>
          </a:p>
        </p:txBody>
      </p:sp>
      <p:pic>
        <p:nvPicPr>
          <p:cNvPr id="5" name="Picture 4" descr="A screenshot of a social media post&#10;&#10;Description automatically generated">
            <a:extLst>
              <a:ext uri="{FF2B5EF4-FFF2-40B4-BE49-F238E27FC236}">
                <a16:creationId xmlns:a16="http://schemas.microsoft.com/office/drawing/2014/main" id="{A7032FB6-619D-594F-AFEE-3E21929C0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03968"/>
            <a:ext cx="10972800" cy="23385779"/>
          </a:xfrm>
          <a:prstGeom prst="rect">
            <a:avLst/>
          </a:prstGeom>
        </p:spPr>
      </p:pic>
    </p:spTree>
    <p:extLst>
      <p:ext uri="{BB962C8B-B14F-4D97-AF65-F5344CB8AC3E}">
        <p14:creationId xmlns:p14="http://schemas.microsoft.com/office/powerpoint/2010/main" val="56630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About you – Your immigration information</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4" y="15667139"/>
            <a:ext cx="8301612" cy="1236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screenshot of a cell phone&#10;&#10;Description automatically generated">
            <a:extLst>
              <a:ext uri="{FF2B5EF4-FFF2-40B4-BE49-F238E27FC236}">
                <a16:creationId xmlns:a16="http://schemas.microsoft.com/office/drawing/2014/main" id="{639557B7-191E-A44A-B91F-C377EFC8C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81" y="369332"/>
            <a:ext cx="10972800" cy="36355980"/>
          </a:xfrm>
          <a:prstGeom prst="rect">
            <a:avLst/>
          </a:prstGeom>
        </p:spPr>
      </p:pic>
    </p:spTree>
    <p:extLst>
      <p:ext uri="{BB962C8B-B14F-4D97-AF65-F5344CB8AC3E}">
        <p14:creationId xmlns:p14="http://schemas.microsoft.com/office/powerpoint/2010/main" val="56928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About You – Describe yourself</a:t>
            </a: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69" y="369332"/>
            <a:ext cx="8124825" cy="1939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81" y="19762232"/>
            <a:ext cx="8229600" cy="780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41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Parents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72" y="369332"/>
            <a:ext cx="8239125" cy="1069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97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U.S. citizen father information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69332"/>
            <a:ext cx="8629650" cy="1939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44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U.S. citizen father information page 2</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369332"/>
            <a:ext cx="8401050" cy="1992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49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U.S. citizen father information page 3</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83" y="406118"/>
            <a:ext cx="8239125" cy="1022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524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U.S. citizen mother information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350939"/>
            <a:ext cx="8191500" cy="1940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72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U.S. citizen mother information page 2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40429"/>
            <a:ext cx="8143875" cy="1128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3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505200" cy="369332"/>
          </a:xfrm>
          <a:prstGeom prst="rect">
            <a:avLst/>
          </a:prstGeom>
          <a:noFill/>
        </p:spPr>
        <p:txBody>
          <a:bodyPr wrap="square" rtlCol="0">
            <a:spAutoFit/>
          </a:bodyPr>
          <a:lstStyle/>
          <a:p>
            <a:r>
              <a:rPr lang="en-US" b="1" dirty="0">
                <a:solidFill>
                  <a:schemeClr val="tx2"/>
                </a:solidFill>
              </a:rPr>
              <a:t>N-600: Application Overview</a:t>
            </a:r>
          </a:p>
        </p:txBody>
      </p:sp>
      <p:pic>
        <p:nvPicPr>
          <p:cNvPr id="5" name="Picture 4">
            <a:extLst>
              <a:ext uri="{FF2B5EF4-FFF2-40B4-BE49-F238E27FC236}">
                <a16:creationId xmlns:a16="http://schemas.microsoft.com/office/drawing/2014/main" id="{B362FD13-7AAF-D947-92EA-B0511B5FD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9332"/>
            <a:ext cx="10972800" cy="35121531"/>
          </a:xfrm>
          <a:prstGeom prst="rect">
            <a:avLst/>
          </a:prstGeom>
        </p:spPr>
      </p:pic>
    </p:spTree>
    <p:extLst>
      <p:ext uri="{BB962C8B-B14F-4D97-AF65-F5344CB8AC3E}">
        <p14:creationId xmlns:p14="http://schemas.microsoft.com/office/powerpoint/2010/main" val="378393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U.S. citizen mother information page 3 </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16" y="369332"/>
            <a:ext cx="8058150" cy="1825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6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U.S. citizen mother information page 4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369332"/>
            <a:ext cx="8201025" cy="1881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1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Parent’s military service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9332"/>
            <a:ext cx="8077200" cy="1102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55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Dates of service page 1 (conditional)</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374587"/>
            <a:ext cx="8201025" cy="937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263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Dates of service page 2 (conditional)</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369332"/>
            <a:ext cx="8248650" cy="1014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5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Parent’s physical presence  page 1</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369332"/>
            <a:ext cx="8258175" cy="828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95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Parent’s physical presence  page 2</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395608"/>
            <a:ext cx="8162925" cy="1010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266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Family – Parent’s physical presence  page 3</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69332"/>
            <a:ext cx="8362950" cy="1148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714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Request – Current status</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379842"/>
            <a:ext cx="7905750" cy="131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468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Your Request – Request for certificate</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64077"/>
            <a:ext cx="8382000" cy="727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22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657600" cy="369332"/>
          </a:xfrm>
          <a:prstGeom prst="rect">
            <a:avLst/>
          </a:prstGeom>
          <a:noFill/>
        </p:spPr>
        <p:txBody>
          <a:bodyPr wrap="square" rtlCol="0">
            <a:spAutoFit/>
          </a:bodyPr>
          <a:lstStyle/>
          <a:p>
            <a:r>
              <a:rPr lang="en-US" b="1" dirty="0">
                <a:solidFill>
                  <a:schemeClr val="tx2"/>
                </a:solidFill>
              </a:rPr>
              <a:t>N-600: Application Overview page 2</a:t>
            </a:r>
          </a:p>
        </p:txBody>
      </p:sp>
      <p:pic>
        <p:nvPicPr>
          <p:cNvPr id="3" name="Picture 2" descr="A screenshot of a cell phone&#10;&#10;Description automatically generated">
            <a:extLst>
              <a:ext uri="{FF2B5EF4-FFF2-40B4-BE49-F238E27FC236}">
                <a16:creationId xmlns:a16="http://schemas.microsoft.com/office/drawing/2014/main" id="{32F69718-4591-B14C-B61D-43FE024BF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9332"/>
            <a:ext cx="10972800" cy="27131958"/>
          </a:xfrm>
          <a:prstGeom prst="rect">
            <a:avLst/>
          </a:prstGeom>
        </p:spPr>
      </p:pic>
    </p:spTree>
    <p:extLst>
      <p:ext uri="{BB962C8B-B14F-4D97-AF65-F5344CB8AC3E}">
        <p14:creationId xmlns:p14="http://schemas.microsoft.com/office/powerpoint/2010/main" val="3028683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Evidence – Evidence to support your application </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50000"/>
            <a:ext cx="8153400" cy="1575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screenshot of a cell phone&#10;&#10;Description automatically generated">
            <a:extLst>
              <a:ext uri="{FF2B5EF4-FFF2-40B4-BE49-F238E27FC236}">
                <a16:creationId xmlns:a16="http://schemas.microsoft.com/office/drawing/2014/main" id="{02BB285D-DFCC-EA42-B4AC-31279E18E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81" y="376259"/>
            <a:ext cx="10972800" cy="44928473"/>
          </a:xfrm>
          <a:prstGeom prst="rect">
            <a:avLst/>
          </a:prstGeom>
        </p:spPr>
      </p:pic>
    </p:spTree>
    <p:extLst>
      <p:ext uri="{BB962C8B-B14F-4D97-AF65-F5344CB8AC3E}">
        <p14:creationId xmlns:p14="http://schemas.microsoft.com/office/powerpoint/2010/main" val="183507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Evidence – Secondary evidence</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56194"/>
            <a:ext cx="8362950" cy="2268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04" y="23055254"/>
            <a:ext cx="8505825" cy="2199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8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Additional Explanation – Optional explanation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369332"/>
            <a:ext cx="8448675" cy="877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56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Review your application (with hard stop errors) </a:t>
            </a:r>
          </a:p>
        </p:txBody>
      </p:sp>
      <p:pic>
        <p:nvPicPr>
          <p:cNvPr id="7" name="Picture 6" descr="A screenshot of a social media post&#10;&#10;Description automatically generated">
            <a:extLst>
              <a:ext uri="{FF2B5EF4-FFF2-40B4-BE49-F238E27FC236}">
                <a16:creationId xmlns:a16="http://schemas.microsoft.com/office/drawing/2014/main" id="{989B6C88-580A-CE41-B24A-D7FADD2E0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00" y="404343"/>
            <a:ext cx="8399872" cy="17331298"/>
          </a:xfrm>
          <a:prstGeom prst="rect">
            <a:avLst/>
          </a:prstGeom>
        </p:spPr>
      </p:pic>
    </p:spTree>
    <p:extLst>
      <p:ext uri="{BB962C8B-B14F-4D97-AF65-F5344CB8AC3E}">
        <p14:creationId xmlns:p14="http://schemas.microsoft.com/office/powerpoint/2010/main" val="2431899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Review your application (without hard stop errors) </a:t>
            </a:r>
          </a:p>
        </p:txBody>
      </p:sp>
      <p:pic>
        <p:nvPicPr>
          <p:cNvPr id="5" name="Picture 4" descr="A screenshot of a cell phone&#10;&#10;Description automatically generated">
            <a:extLst>
              <a:ext uri="{FF2B5EF4-FFF2-40B4-BE49-F238E27FC236}">
                <a16:creationId xmlns:a16="http://schemas.microsoft.com/office/drawing/2014/main" id="{D933AAED-5ED3-5546-82DF-E974C9E5F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69332"/>
            <a:ext cx="10972800" cy="20119657"/>
          </a:xfrm>
          <a:prstGeom prst="rect">
            <a:avLst/>
          </a:prstGeom>
        </p:spPr>
      </p:pic>
    </p:spTree>
    <p:extLst>
      <p:ext uri="{BB962C8B-B14F-4D97-AF65-F5344CB8AC3E}">
        <p14:creationId xmlns:p14="http://schemas.microsoft.com/office/powerpoint/2010/main" val="986168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Your application summary (will show all users’ answers )</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379842"/>
            <a:ext cx="8058150" cy="2007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523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Preparer signature page 1 (conditional)</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348311"/>
            <a:ext cx="8334375" cy="1870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606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Preparer signature page 2 (conditional)</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369332"/>
            <a:ext cx="8105775" cy="850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35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Interpreter signature page 1 (conditional)</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97" y="369332"/>
            <a:ext cx="8296275" cy="134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26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Interpreter signature page 2 (conditional)</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369332"/>
            <a:ext cx="8067675" cy="862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53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Getting Started – Basis for eligibility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43" y="369332"/>
            <a:ext cx="8153400" cy="1909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53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931166" cy="369332"/>
          </a:xfrm>
          <a:prstGeom prst="rect">
            <a:avLst/>
          </a:prstGeom>
          <a:noFill/>
        </p:spPr>
        <p:txBody>
          <a:bodyPr wrap="square" rtlCol="0">
            <a:spAutoFit/>
          </a:bodyPr>
          <a:lstStyle/>
          <a:p>
            <a:r>
              <a:rPr lang="en-US" b="1" dirty="0">
                <a:solidFill>
                  <a:schemeClr val="tx2"/>
                </a:solidFill>
              </a:rPr>
              <a:t>N-600: Review and Submit –  Your signature (conditional copy with preparer and interpreter)</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72" y="353566"/>
            <a:ext cx="8267700" cy="992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796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Your signature 1 (without preparer or interpreter) </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77215"/>
            <a:ext cx="8115300" cy="707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722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Your signature 2</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9842"/>
            <a:ext cx="9067800" cy="18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100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6" y="0"/>
            <a:ext cx="8758238" cy="369332"/>
          </a:xfrm>
          <a:prstGeom prst="rect">
            <a:avLst/>
          </a:prstGeom>
          <a:noFill/>
        </p:spPr>
        <p:txBody>
          <a:bodyPr wrap="square" rtlCol="0">
            <a:spAutoFit/>
          </a:bodyPr>
          <a:lstStyle/>
          <a:p>
            <a:r>
              <a:rPr lang="en-US" b="1" dirty="0">
                <a:solidFill>
                  <a:schemeClr val="tx2"/>
                </a:solidFill>
              </a:rPr>
              <a:t>N-600: Review and Submit – Your signature 3</a:t>
            </a:r>
          </a:p>
        </p:txBody>
      </p:sp>
      <p:pic>
        <p:nvPicPr>
          <p:cNvPr id="5" name="Picture 4" descr="A screenshot of a cell phone&#10;&#10;Description automatically generated">
            <a:extLst>
              <a:ext uri="{FF2B5EF4-FFF2-40B4-BE49-F238E27FC236}">
                <a16:creationId xmlns:a16="http://schemas.microsoft.com/office/drawing/2014/main" id="{205D731A-CEA4-7F4B-91AC-46C518E0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9332"/>
            <a:ext cx="10972800" cy="21414107"/>
          </a:xfrm>
          <a:prstGeom prst="rect">
            <a:avLst/>
          </a:prstGeom>
        </p:spPr>
      </p:pic>
    </p:spTree>
    <p:extLst>
      <p:ext uri="{BB962C8B-B14F-4D97-AF65-F5344CB8AC3E}">
        <p14:creationId xmlns:p14="http://schemas.microsoft.com/office/powerpoint/2010/main" val="316044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Getting Started –  Preparer and interpreter information</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64" y="369332"/>
            <a:ext cx="8201025" cy="1140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12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dirty="0"/>
              <a:t>N-600: Getting Started –  Preparer information (conditional)</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10" y="369332"/>
            <a:ext cx="8153400" cy="1708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10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dirty="0"/>
              <a:t>N-600: Getting Started –  Interpreter information (conditional)</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0"/>
            <a:ext cx="8181975" cy="1939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17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58238" cy="369332"/>
          </a:xfrm>
          <a:prstGeom prst="rect">
            <a:avLst/>
          </a:prstGeom>
          <a:noFill/>
        </p:spPr>
        <p:txBody>
          <a:bodyPr wrap="square" rtlCol="0">
            <a:spAutoFit/>
          </a:bodyPr>
          <a:lstStyle/>
          <a:p>
            <a:r>
              <a:rPr lang="en-US" b="1" dirty="0">
                <a:solidFill>
                  <a:schemeClr val="tx2"/>
                </a:solidFill>
              </a:rPr>
              <a:t>N-600: About you – Your name</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97" y="369332"/>
            <a:ext cx="8467725" cy="1704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77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1668"/>
            <a:ext cx="10287985" cy="369332"/>
          </a:xfrm>
          <a:prstGeom prst="rect">
            <a:avLst/>
          </a:prstGeom>
          <a:noFill/>
        </p:spPr>
        <p:txBody>
          <a:bodyPr wrap="square" rtlCol="0">
            <a:spAutoFit/>
          </a:bodyPr>
          <a:lstStyle/>
          <a:p>
            <a:r>
              <a:rPr lang="en-US" b="1" dirty="0">
                <a:solidFill>
                  <a:schemeClr val="tx2"/>
                </a:solidFill>
              </a:rPr>
              <a:t>N-600: About you – Your contact information</a:t>
            </a:r>
          </a:p>
        </p:txBody>
      </p:sp>
      <p:pic>
        <p:nvPicPr>
          <p:cNvPr id="3" name="Picture 2" descr="A screenshot of a cell phone&#10;&#10;Description automatically generated">
            <a:extLst>
              <a:ext uri="{FF2B5EF4-FFF2-40B4-BE49-F238E27FC236}">
                <a16:creationId xmlns:a16="http://schemas.microsoft.com/office/drawing/2014/main" id="{8235232E-FCBC-2E4D-AAB6-FCB6C986E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90939"/>
            <a:ext cx="10972800" cy="29360810"/>
          </a:xfrm>
          <a:prstGeom prst="rect">
            <a:avLst/>
          </a:prstGeom>
        </p:spPr>
      </p:pic>
    </p:spTree>
    <p:extLst>
      <p:ext uri="{BB962C8B-B14F-4D97-AF65-F5344CB8AC3E}">
        <p14:creationId xmlns:p14="http://schemas.microsoft.com/office/powerpoint/2010/main" val="801170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5EFC364C7304DA469BF4FFD5EE557" ma:contentTypeVersion="56" ma:contentTypeDescription="Create a new document." ma:contentTypeScope="" ma:versionID="ff361f9a82842e9a4de36569496835ac">
  <xsd:schema xmlns:xsd="http://www.w3.org/2001/XMLSchema" xmlns:xs="http://www.w3.org/2001/XMLSchema" xmlns:p="http://schemas.microsoft.com/office/2006/metadata/properties" xmlns:ns2="2589310c-5316-40b3-b68d-4735ac72f265" xmlns:ns3="bf094c2b-8036-49e0-a2b2-a973ea273ca5" targetNamespace="http://schemas.microsoft.com/office/2006/metadata/properties" ma:root="true" ma:fieldsID="c162d5313de7a7dc550dee045f2c6ff0" ns2:_="" ns3:_="">
    <xsd:import namespace="2589310c-5316-40b3-b68d-4735ac72f265"/>
    <xsd:import namespace="bf094c2b-8036-49e0-a2b2-a973ea273ca5"/>
    <xsd:element name="properties">
      <xsd:complexType>
        <xsd:sequence>
          <xsd:element name="documentManagement">
            <xsd:complexType>
              <xsd:all>
                <xsd:element ref="ns2:IC_x0020_Update" minOccurs="0"/>
                <xsd:element ref="ns2:IC_x0020_History" minOccurs="0"/>
                <xsd:element ref="ns2:Phase_x0020_Start_x0020_Date" minOccurs="0"/>
                <xsd:element ref="ns2:Active" minOccurs="0"/>
                <xsd:element ref="ns2:Rulemaking" minOccurs="0"/>
                <xsd:element ref="ns2:Associated_x0020_Forms" minOccurs="0"/>
                <xsd:element ref="ns2:Date_x0020_Completed" minOccurs="0"/>
                <xsd:element ref="ns2:_x0036_0_x0020_Day_x0020_FRA_x0020__x002d__x0020_Publication_x0020_Date" minOccurs="0"/>
                <xsd:element ref="ns2:_x0036_0_x0020_Day_x0020_FRA_x0020__x002d__x0020_Comment_x0020_End_x0020_Date" minOccurs="0"/>
                <xsd:element ref="ns2:_x0033_0_x0020_Day_x0020_FRA_x0020__x002d__x0020_Publication_x0020_Date" minOccurs="0"/>
                <xsd:element ref="ns2:Submission_x0020_to_x0020_DHS" minOccurs="0"/>
                <xsd:element ref="ns2:Project_x0020_Manager0" minOccurs="0"/>
                <xsd:element ref="ns3:SharedWithUsers" minOccurs="0"/>
                <xsd:element ref="ns2:RIN_x0020_Number" minOccurs="0"/>
                <xsd:element ref="ns2:Rule_x0020_Type" minOccurs="0"/>
                <xsd:element ref="ns2:_x0033_0_x002d_Day_x0020_FRN_x0020_Website" minOccurs="0"/>
                <xsd:element ref="ns2:_x0036_0_x002d_Day_x0020_FRN_x0020_Website" minOccurs="0"/>
                <xsd:element ref="ns2:RegInfo_x0020_IC_x0020_Website" minOccurs="0"/>
                <xsd:element ref="ns2:Initiation_x0020_Start_x0020_Date_x0020__x0028_Projected_x0029_" minOccurs="0"/>
                <xsd:element ref="ns2:Initiation_x0020_End_x0020_Date" minOccurs="0"/>
                <xsd:element ref="ns2:OMB_x0020_Review_x0020_End_x002f_Conclusion_x0020_Date" minOccurs="0"/>
                <xsd:element ref="ns2:_x0033_0_x002d_Day_x0020_FRN_x0020_Comment_x0020_Review_x0020_End_x0020_Date" minOccurs="0"/>
                <xsd:element ref="ns2:_x0033_0_x002d_Day_x0020_FRN_x0020_Comment_x0020_Review_x0020_Start_x0020_Date" minOccurs="0"/>
                <xsd:element ref="ns2:_x0033_0_x002d_Day_x0020_FRN_x0020_Preparation_x0020_End_x0020_Date" minOccurs="0"/>
                <xsd:element ref="ns2:_x0033_0_x002d_Day_x0020_FRN_x0020_Preparation_x0020_Start_x0020_Date" minOccurs="0"/>
                <xsd:element ref="ns2:_x0036_0_x002d_Day_x0020_FRN_x0020_Comment_x0020_Review_x0020_End_x0020_Date" minOccurs="0"/>
                <xsd:element ref="ns2:_x0036_0_x002d_Day_x0020_FRN_x0020_Comment_x0020_Review_x0020_Start_x0020_Date" minOccurs="0"/>
                <xsd:element ref="ns2:_x0036_0_x002d_Day_x0020_FRN_x0020_Preparation_x0020_End_x0020_Date" minOccurs="0"/>
                <xsd:element ref="ns2:_x0036_0_x002d_Day_x0020_FRN_x0020_Preparation_x0020_Start_x0020_Date" minOccurs="0"/>
                <xsd:element ref="ns2:DHS_x0020_Review_x0020_End_x0020_Date" minOccurs="0"/>
                <xsd:element ref="ns2:OMB_x0020_Review_x0020_Start_x0020_Date" minOccurs="0"/>
                <xsd:element ref="ns2:Project_x0020_Close_x0020_Out_x0020_Start_x0020_Date" minOccurs="0"/>
                <xsd:element ref="ns2:Priority_x0020_Justifcation"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310c-5316-40b3-b68d-4735ac72f265" elementFormDefault="qualified">
    <xsd:import namespace="http://schemas.microsoft.com/office/2006/documentManagement/types"/>
    <xsd:import namespace="http://schemas.microsoft.com/office/infopath/2007/PartnerControls"/>
    <xsd:element name="IC_x0020_Update" ma:index="8" nillable="true" ma:displayName="IC Update" ma:description="This column is used to show the update to the Information Collection, real time." ma:internalName="IC_x0020_Update">
      <xsd:simpleType>
        <xsd:restriction base="dms:Note"/>
      </xsd:simpleType>
    </xsd:element>
    <xsd:element name="IC_x0020_History" ma:index="9" nillable="true" ma:displayName="IC History" ma:description="This column shows the history of the IC.  To maintain the history, when the IC Update gets changed or out of date, place the IC Update text here, as history." ma:internalName="IC_x0020_History">
      <xsd:simpleType>
        <xsd:restriction base="dms:Note"/>
      </xsd:simpleType>
    </xsd:element>
    <xsd:element name="Phase_x0020_Start_x0020_Date" ma:index="10" nillable="true" ma:displayName="Start Date" ma:format="DateOnly" ma:internalName="Phase_x0020_Start_x0020_Date">
      <xsd:simpleType>
        <xsd:restriction base="dms:DateTime"/>
      </xsd:simpleType>
    </xsd:element>
    <xsd:element name="Active" ma:index="11" nillable="true" ma:displayName="Active" ma:default="0" ma:description="This column indicates the Information Collection is somewhere in the process." ma:indexed="true" ma:internalName="Active">
      <xsd:simpleType>
        <xsd:restriction base="dms:Boolean"/>
      </xsd:simpleType>
    </xsd:element>
    <xsd:element name="Rulemaking" ma:index="12" nillable="true" ma:displayName="Rulemaking" ma:description="Use this column to indicate that this action was initiated by a change to regulations." ma:format="Dropdown" ma:indexed="true" ma:internalName="Rulemaking">
      <xsd:simpleType>
        <xsd:restriction base="dms:Choice">
          <xsd:enumeration value="2017 Fee Rule"/>
          <xsd:enumeration value="2017 IER Recession NPRM"/>
          <xsd:enumeration value="2018 Fee Rule NPRM"/>
          <xsd:enumeration value="2018 Fee Rule Final Rule"/>
          <xsd:enumeration value="2019 Fee Rule"/>
          <xsd:enumeration value="AAO Motions and Appeals Rule"/>
          <xsd:enumeration value="Affidavit of Support NPRM"/>
          <xsd:enumeration value="AOS Modernization"/>
          <xsd:enumeration value="AC21"/>
          <xsd:enumeration value="AC21 NPRM"/>
          <xsd:enumeration value="AIR Rule"/>
          <xsd:enumeration value="Asylum EAD NPRM"/>
          <xsd:enumeration value="Asylum EAD Final Rule"/>
          <xsd:enumeration value="Asylum &amp; Reasonable Fear NPRM"/>
          <xsd:enumeration value="Asylum Interpreter TFR"/>
          <xsd:enumeration value="Biometrics Rule"/>
          <xsd:enumeration value="B-Visa"/>
          <xsd:enumeration value="Certificate Change Rule"/>
          <xsd:enumeration value="Child Soldier NPRM"/>
          <xsd:enumeration value="Child Soldier Final Rule"/>
          <xsd:enumeration value="Civil Surgeon Reform Rule"/>
          <xsd:enumeration value="CNMI Workforce IFR"/>
          <xsd:enumeration value="CNMI Long Term Resident"/>
          <xsd:enumeration value="&quot;Comprehensive Revision SSA/EBE&quot;"/>
          <xsd:enumeration value="Credible Fear"/>
          <xsd:enumeration value="Deferred Action Advance Parole"/>
          <xsd:enumeration value="Duration of Status"/>
          <xsd:enumeration value="EAD"/>
          <xsd:enumeration value="EAD Orders of Supervision"/>
          <xsd:enumeration value="EAD Rescission DACA/Parole"/>
          <xsd:enumeration value="EAD C8 Removal of 30-Day Processing"/>
          <xsd:enumeration value="EB-5 Final Rule"/>
          <xsd:enumeration value="EB-5 Rule"/>
          <xsd:enumeration value="EB-5 Immigrant Investor Regional Center Program"/>
          <xsd:enumeration value="EB-5 Investor Program Modernization"/>
          <xsd:enumeration value="EB-5 Investor Program Realignment"/>
          <xsd:enumeration value="Enhancing Ops"/>
          <xsd:enumeration value="EOIR Asylum NPRM"/>
          <xsd:enumeration value="EP"/>
          <xsd:enumeration value="E-processing Rule"/>
          <xsd:enumeration value="E-Visa Rule"/>
          <xsd:enumeration value="Fee Rule"/>
          <xsd:enumeration value="Fee Rule Action"/>
          <xsd:enumeration value="FWVP"/>
          <xsd:enumeration value="FIRRMA NPRM"/>
          <xsd:enumeration value="Generic Clearances for EO 13780"/>
          <xsd:enumeration value="Global Asylum Reform NPRM"/>
          <xsd:enumeration value="Global Asylum Reform Final Rule"/>
          <xsd:enumeration value="H-1B Lottery IFR"/>
          <xsd:enumeration value="H-1B Registration Rule"/>
          <xsd:enumeration value="H-1B Registration Fee Rule NPRM"/>
          <xsd:enumeration value="H-1B Registration Fee Rule Final Rule"/>
          <xsd:enumeration value="H-2A Reform"/>
          <xsd:enumeration value="H-2B Recruitment"/>
          <xsd:enumeration value="H-2B Supplemental Rule"/>
          <xsd:enumeration value="H-2B Supplemental Rule 2019"/>
          <xsd:enumeration value="H-4 Work Authorization Recission NPRM"/>
          <xsd:enumeration value="I Visa Direct Final Rule"/>
          <xsd:enumeration value="IE Rescission/Withdrawal"/>
          <xsd:enumeration value="IER Final Rule Amendment"/>
          <xsd:enumeration value="IER Rescission/Withdrawal"/>
          <xsd:enumeration value="International Entrepreneur Rule"/>
          <xsd:enumeration value="L-Visa"/>
          <xsd:enumeration value="Medical Certification for Disability Exceptions"/>
          <xsd:enumeration value="N/A"/>
          <xsd:enumeration value="NATO EAD"/>
          <xsd:enumeration value="Performing Arts NPRM"/>
          <xsd:enumeration value="Public Charge"/>
          <xsd:enumeration value="PWE"/>
          <xsd:enumeration value="Religious Worker NPRM"/>
          <xsd:enumeration value="Security Bars TFR NPRM"/>
          <xsd:enumeration value="Special Immigrant Juvenile Petition NPRM"/>
          <xsd:enumeration value="STEM (ICE)"/>
          <xsd:enumeration value="Strengthening H-1B Rule"/>
          <xsd:enumeration value="T Final Rule - I-914 revisions"/>
          <xsd:enumeration value="TPS"/>
          <xsd:enumeration value="U-rule"/>
          <xsd:enumeration value="UAC Jurisdiction IFR"/>
          <xsd:enumeration value="VAWA NPRM"/>
          <xsd:enumeration value="Victim EAD NPRM"/>
          <xsd:enumeration value="V-Tel NPRM"/>
        </xsd:restriction>
      </xsd:simpleType>
    </xsd:element>
    <xsd:element name="Associated_x0020_Forms" ma:index="13" nillable="true" ma:displayName="Associated Forms" ma:description="Use this column to identify other forms that are associated with this IC." ma:internalName="Associated_x0020_Forms">
      <xsd:simpleType>
        <xsd:restriction base="dms:Text">
          <xsd:maxLength value="255"/>
        </xsd:restriction>
      </xsd:simpleType>
    </xsd:element>
    <xsd:element name="Date_x0020_Completed" ma:index="15" nillable="true" ma:displayName="Date Completed" ma:format="DateOnly" ma:indexed="true" ma:internalName="Date_x0020_Completed">
      <xsd:simpleType>
        <xsd:restriction base="dms:DateTime"/>
      </xsd:simpleType>
    </xsd:element>
    <xsd:element name="_x0036_0_x0020_Day_x0020_FRA_x0020__x002d__x0020_Publication_x0020_Date" ma:index="16" nillable="true" ma:displayName="60 Day FRN - Publication Date" ma:format="DateOnly" ma:internalName="_x0036_0_x0020_Day_x0020_FRA_x0020__x002d__x0020_Publication_x0020_Date">
      <xsd:simpleType>
        <xsd:restriction base="dms:DateTime"/>
      </xsd:simpleType>
    </xsd:element>
    <xsd:element name="_x0036_0_x0020_Day_x0020_FRA_x0020__x002d__x0020_Comment_x0020_End_x0020_Date" ma:index="17" nillable="true" ma:displayName="60 Day FRN - Comment End Date" ma:format="DateOnly" ma:internalName="_x0036_0_x0020_Day_x0020_FRA_x0020__x002d__x0020_Comment_x0020_End_x0020_Date">
      <xsd:simpleType>
        <xsd:restriction base="dms:DateTime"/>
      </xsd:simpleType>
    </xsd:element>
    <xsd:element name="_x0033_0_x0020_Day_x0020_FRA_x0020__x002d__x0020_Publication_x0020_Date" ma:index="18" nillable="true" ma:displayName="30 Day FRN - Publication Date" ma:format="DateOnly" ma:internalName="_x0033_0_x0020_Day_x0020_FRA_x0020__x002d__x0020_Publication_x0020_Date">
      <xsd:simpleType>
        <xsd:restriction base="dms:DateTime"/>
      </xsd:simpleType>
    </xsd:element>
    <xsd:element name="Submission_x0020_to_x0020_DHS" ma:index="19" nillable="true" ma:displayName="Submission to DHS" ma:format="DateOnly" ma:internalName="Submission_x0020_to_x0020_DHS">
      <xsd:simpleType>
        <xsd:restriction base="dms:DateTime"/>
      </xsd:simpleType>
    </xsd:element>
    <xsd:element name="Project_x0020_Manager0" ma:index="20" nillable="true" ma:displayName="Project Manager" ma:list="UserInfo" ma:SharePointGroup="0" ma:internalName="Project_x0020_Manag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IN_x0020_Number" ma:index="22" nillable="true" ma:displayName="RIN Number" ma:description="Enter the RIN Number associated with the rulemaking." ma:internalName="RIN_x0020_Number">
      <xsd:simpleType>
        <xsd:restriction base="dms:Text">
          <xsd:maxLength value="10"/>
        </xsd:restriction>
      </xsd:simpleType>
    </xsd:element>
    <xsd:element name="Rule_x0020_Type" ma:index="23" nillable="true" ma:displayName="Rule Type" ma:default="None" ma:description="Select the type of rulemaking." ma:format="Dropdown" ma:internalName="Rule_x0020_Type">
      <xsd:simpleType>
        <xsd:restriction base="dms:Choice">
          <xsd:enumeration value="NPRM"/>
          <xsd:enumeration value="IFR"/>
          <xsd:enumeration value="Final Rule"/>
          <xsd:enumeration value="None"/>
        </xsd:restriction>
      </xsd:simpleType>
    </xsd:element>
    <xsd:element name="_x0033_0_x002d_Day_x0020_FRN_x0020_Website" ma:index="24" nillable="true" ma:displayName="30-Day FRN Website" ma:format="Hyperlink" ma:internalName="_x0033_0_x002d_Day_x0020_FRN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_x0036_0_x002d_Day_x0020_FRN_x0020_Website" ma:index="25" nillable="true" ma:displayName="60-Day FRN Website" ma:format="Hyperlink" ma:internalName="_x0036_0_x002d_Day_x0020_FRN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RegInfo_x0020_IC_x0020_Website" ma:index="26" nillable="true" ma:displayName="RegInfo IC Website" ma:format="Hyperlink" ma:internalName="RegInfo_x0020_IC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Initiation_x0020_Start_x0020_Date_x0020__x0028_Projected_x0029_" ma:index="27" nillable="true" ma:displayName="Initiation Start Date" ma:format="DateOnly" ma:internalName="Initiation_x0020_Start_x0020_Date_x0020__x0028_Projected_x0029_">
      <xsd:simpleType>
        <xsd:restriction base="dms:DateTime"/>
      </xsd:simpleType>
    </xsd:element>
    <xsd:element name="Initiation_x0020_End_x0020_Date" ma:index="28" nillable="true" ma:displayName="Initiation End Date" ma:format="DateOnly" ma:internalName="Initiation_x0020_End_x0020_Date">
      <xsd:simpleType>
        <xsd:restriction base="dms:DateTime"/>
      </xsd:simpleType>
    </xsd:element>
    <xsd:element name="OMB_x0020_Review_x0020_End_x002f_Conclusion_x0020_Date" ma:index="29" nillable="true" ma:displayName="OMB Review End/Conclusion Date" ma:format="DateOnly" ma:internalName="OMB_x0020_Review_x0020_End_x002f_Conclusion_x0020_Date">
      <xsd:simpleType>
        <xsd:restriction base="dms:DateTime"/>
      </xsd:simpleType>
    </xsd:element>
    <xsd:element name="_x0033_0_x002d_Day_x0020_FRN_x0020_Comment_x0020_Review_x0020_End_x0020_Date" ma:index="30" nillable="true" ma:displayName="30-Day FRN Comment Review End Date" ma:format="DateOnly" ma:internalName="_x0033_0_x002d_Day_x0020_FRN_x0020_Comment_x0020_Review_x0020_End_x0020_Date">
      <xsd:simpleType>
        <xsd:restriction base="dms:DateTime"/>
      </xsd:simpleType>
    </xsd:element>
    <xsd:element name="_x0033_0_x002d_Day_x0020_FRN_x0020_Comment_x0020_Review_x0020_Start_x0020_Date" ma:index="31" nillable="true" ma:displayName="30-Day FRN Comment Review Start Date" ma:format="DateOnly" ma:internalName="_x0033_0_x002d_Day_x0020_FRN_x0020_Comment_x0020_Review_x0020_Start_x0020_Date">
      <xsd:simpleType>
        <xsd:restriction base="dms:DateTime"/>
      </xsd:simpleType>
    </xsd:element>
    <xsd:element name="_x0033_0_x002d_Day_x0020_FRN_x0020_Preparation_x0020_End_x0020_Date" ma:index="32" nillable="true" ma:displayName="30-Day FRN Preparation End Date" ma:format="DateOnly" ma:internalName="_x0033_0_x002d_Day_x0020_FRN_x0020_Preparation_x0020_End_x0020_Date">
      <xsd:simpleType>
        <xsd:restriction base="dms:DateTime"/>
      </xsd:simpleType>
    </xsd:element>
    <xsd:element name="_x0033_0_x002d_Day_x0020_FRN_x0020_Preparation_x0020_Start_x0020_Date" ma:index="33" nillable="true" ma:displayName="30-Day FRN Preparation Start Date" ma:format="DateOnly" ma:internalName="_x0033_0_x002d_Day_x0020_FRN_x0020_Preparation_x0020_Start_x0020_Date">
      <xsd:simpleType>
        <xsd:restriction base="dms:DateTime"/>
      </xsd:simpleType>
    </xsd:element>
    <xsd:element name="_x0036_0_x002d_Day_x0020_FRN_x0020_Comment_x0020_Review_x0020_End_x0020_Date" ma:index="34" nillable="true" ma:displayName="60-Day FRN Comment Review End Date" ma:format="DateOnly" ma:internalName="_x0036_0_x002d_Day_x0020_FRN_x0020_Comment_x0020_Review_x0020_End_x0020_Date">
      <xsd:simpleType>
        <xsd:restriction base="dms:DateTime"/>
      </xsd:simpleType>
    </xsd:element>
    <xsd:element name="_x0036_0_x002d_Day_x0020_FRN_x0020_Comment_x0020_Review_x0020_Start_x0020_Date" ma:index="35" nillable="true" ma:displayName="60-Day FRN Comment Review Start Date" ma:format="DateOnly" ma:internalName="_x0036_0_x002d_Day_x0020_FRN_x0020_Comment_x0020_Review_x0020_Start_x0020_Date">
      <xsd:simpleType>
        <xsd:restriction base="dms:DateTime"/>
      </xsd:simpleType>
    </xsd:element>
    <xsd:element name="_x0036_0_x002d_Day_x0020_FRN_x0020_Preparation_x0020_End_x0020_Date" ma:index="36" nillable="true" ma:displayName="60-Day FRN Preparation End Date" ma:format="DateOnly" ma:internalName="_x0036_0_x002d_Day_x0020_FRN_x0020_Preparation_x0020_End_x0020_Date">
      <xsd:simpleType>
        <xsd:restriction base="dms:DateTime"/>
      </xsd:simpleType>
    </xsd:element>
    <xsd:element name="_x0036_0_x002d_Day_x0020_FRN_x0020_Preparation_x0020_Start_x0020_Date" ma:index="37" nillable="true" ma:displayName="60-Day FRN Preparation Start Date" ma:format="DateOnly" ma:internalName="_x0036_0_x002d_Day_x0020_FRN_x0020_Preparation_x0020_Start_x0020_Date">
      <xsd:simpleType>
        <xsd:restriction base="dms:DateTime"/>
      </xsd:simpleType>
    </xsd:element>
    <xsd:element name="DHS_x0020_Review_x0020_End_x0020_Date" ma:index="38" nillable="true" ma:displayName="DHS Review End Date" ma:format="DateOnly" ma:internalName="DHS_x0020_Review_x0020_End_x0020_Date">
      <xsd:simpleType>
        <xsd:restriction base="dms:DateTime"/>
      </xsd:simpleType>
    </xsd:element>
    <xsd:element name="OMB_x0020_Review_x0020_Start_x0020_Date" ma:index="39" nillable="true" ma:displayName="OMB Review Start Date" ma:format="DateOnly" ma:internalName="OMB_x0020_Review_x0020_Start_x0020_Date">
      <xsd:simpleType>
        <xsd:restriction base="dms:DateTime"/>
      </xsd:simpleType>
    </xsd:element>
    <xsd:element name="Project_x0020_Close_x0020_Out_x0020_Start_x0020_Date" ma:index="40" nillable="true" ma:displayName="Project Close Out Start Date" ma:format="DateOnly" ma:internalName="Project_x0020_Close_x0020_Out_x0020_Start_x0020_Date">
      <xsd:simpleType>
        <xsd:restriction base="dms:DateTime"/>
      </xsd:simpleType>
    </xsd:element>
    <xsd:element name="Priority_x0020_Justifcation" ma:index="41" nillable="true" ma:displayName="Priority Justifcation" ma:internalName="Priority_x0020_Justifcation">
      <xsd:simpleType>
        <xsd:restriction base="dms:Note">
          <xsd:maxLength value="255"/>
        </xsd:restriction>
      </xsd:simpleType>
    </xsd:element>
    <xsd:element name="Priority" ma:index="42" nillable="true" ma:displayName="Priority" ma:default="0" ma:internalName="Priority">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f094c2b-8036-49e0-a2b2-a973ea273ca5"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IN_x0020_Number xmlns="2589310c-5316-40b3-b68d-4735ac72f265" xsi:nil="true"/>
    <Associated_x0020_Forms xmlns="2589310c-5316-40b3-b68d-4735ac72f265" xsi:nil="true"/>
    <_x0033_0_x002d_Day_x0020_FRN_x0020_Comment_x0020_Review_x0020_Start_x0020_Date xmlns="2589310c-5316-40b3-b68d-4735ac72f265" xsi:nil="true"/>
    <_x0036_0_x002d_Day_x0020_FRN_x0020_Comment_x0020_Review_x0020_Start_x0020_Date xmlns="2589310c-5316-40b3-b68d-4735ac72f265" xsi:nil="true"/>
    <DHS_x0020_Review_x0020_End_x0020_Date xmlns="2589310c-5316-40b3-b68d-4735ac72f265" xsi:nil="true"/>
    <_x0033_0_x002d_Day_x0020_FRN_x0020_Preparation_x0020_Start_x0020_Date xmlns="2589310c-5316-40b3-b68d-4735ac72f265" xsi:nil="true"/>
    <_x0036_0_x002d_Day_x0020_FRN_x0020_Preparation_x0020_Start_x0020_Date xmlns="2589310c-5316-40b3-b68d-4735ac72f265" xsi:nil="true"/>
    <_x0033_0_x002d_Day_x0020_FRN_x0020_Comment_x0020_Review_x0020_End_x0020_Date xmlns="2589310c-5316-40b3-b68d-4735ac72f265" xsi:nil="true"/>
    <_x0036_0_x002d_Day_x0020_FRN_x0020_Comment_x0020_Review_x0020_End_x0020_Date xmlns="2589310c-5316-40b3-b68d-4735ac72f265" xsi:nil="true"/>
    <OMB_x0020_Review_x0020_Start_x0020_Date xmlns="2589310c-5316-40b3-b68d-4735ac72f265" xsi:nil="true"/>
    <Date_x0020_Completed xmlns="2589310c-5316-40b3-b68d-4735ac72f265" xsi:nil="true"/>
    <RegInfo_x0020_IC_x0020_Website xmlns="2589310c-5316-40b3-b68d-4735ac72f265">
      <Url xsi:nil="true"/>
      <Description xsi:nil="true"/>
    </RegInfo_x0020_IC_x0020_Website>
    <IC_x0020_History xmlns="2589310c-5316-40b3-b68d-4735ac72f265" xsi:nil="true"/>
    <OMB_x0020_Review_x0020_End_x002f_Conclusion_x0020_Date xmlns="2589310c-5316-40b3-b68d-4735ac72f265" xsi:nil="true"/>
    <Phase_x0020_Start_x0020_Date xmlns="2589310c-5316-40b3-b68d-4735ac72f265" xsi:nil="true"/>
    <_x0036_0_x0020_Day_x0020_FRA_x0020__x002d__x0020_Comment_x0020_End_x0020_Date xmlns="2589310c-5316-40b3-b68d-4735ac72f265" xsi:nil="true"/>
    <Initiation_x0020_Start_x0020_Date_x0020__x0028_Projected_x0029_ xmlns="2589310c-5316-40b3-b68d-4735ac72f265" xsi:nil="true"/>
    <Project_x0020_Manager0 xmlns="2589310c-5316-40b3-b68d-4735ac72f265">
      <UserInfo>
        <DisplayName/>
        <AccountId xsi:nil="true"/>
        <AccountType/>
      </UserInfo>
    </Project_x0020_Manager0>
    <Rule_x0020_Type xmlns="2589310c-5316-40b3-b68d-4735ac72f265">None</Rule_x0020_Type>
    <Active xmlns="2589310c-5316-40b3-b68d-4735ac72f265">false</Active>
    <_x0036_0_x0020_Day_x0020_FRA_x0020__x002d__x0020_Publication_x0020_Date xmlns="2589310c-5316-40b3-b68d-4735ac72f265" xsi:nil="true"/>
    <_x0033_0_x0020_Day_x0020_FRA_x0020__x002d__x0020_Publication_x0020_Date xmlns="2589310c-5316-40b3-b68d-4735ac72f265" xsi:nil="true"/>
    <_x0033_0_x002d_Day_x0020_FRN_x0020_Website xmlns="2589310c-5316-40b3-b68d-4735ac72f265">
      <Url xsi:nil="true"/>
      <Description xsi:nil="true"/>
    </_x0033_0_x002d_Day_x0020_FRN_x0020_Website>
    <_x0036_0_x002d_Day_x0020_FRN_x0020_Website xmlns="2589310c-5316-40b3-b68d-4735ac72f265">
      <Url xsi:nil="true"/>
      <Description xsi:nil="true"/>
    </_x0036_0_x002d_Day_x0020_FRN_x0020_Website>
    <Initiation_x0020_End_x0020_Date xmlns="2589310c-5316-40b3-b68d-4735ac72f265" xsi:nil="true"/>
    <IC_x0020_Update xmlns="2589310c-5316-40b3-b68d-4735ac72f265" xsi:nil="true"/>
    <_x0033_0_x002d_Day_x0020_FRN_x0020_Preparation_x0020_End_x0020_Date xmlns="2589310c-5316-40b3-b68d-4735ac72f265" xsi:nil="true"/>
    <_x0036_0_x002d_Day_x0020_FRN_x0020_Preparation_x0020_End_x0020_Date xmlns="2589310c-5316-40b3-b68d-4735ac72f265" xsi:nil="true"/>
    <Rulemaking xmlns="2589310c-5316-40b3-b68d-4735ac72f265" xsi:nil="true"/>
    <Submission_x0020_to_x0020_DHS xmlns="2589310c-5316-40b3-b68d-4735ac72f265" xsi:nil="true"/>
    <Project_x0020_Close_x0020_Out_x0020_Start_x0020_Date xmlns="2589310c-5316-40b3-b68d-4735ac72f265" xsi:nil="true"/>
    <Priority_x0020_Justifcation xmlns="2589310c-5316-40b3-b68d-4735ac72f265" xsi:nil="true"/>
    <Priority xmlns="2589310c-5316-40b3-b68d-4735ac72f265">false</Priority>
  </documentManagement>
</p:properties>
</file>

<file path=customXml/itemProps1.xml><?xml version="1.0" encoding="utf-8"?>
<ds:datastoreItem xmlns:ds="http://schemas.openxmlformats.org/officeDocument/2006/customXml" ds:itemID="{EEA1F4C8-EFF7-418C-943F-A529039E2774}"/>
</file>

<file path=customXml/itemProps2.xml><?xml version="1.0" encoding="utf-8"?>
<ds:datastoreItem xmlns:ds="http://schemas.openxmlformats.org/officeDocument/2006/customXml" ds:itemID="{7E86E661-8DC9-4B88-8E6E-E12EFF55E1B6}"/>
</file>

<file path=customXml/itemProps3.xml><?xml version="1.0" encoding="utf-8"?>
<ds:datastoreItem xmlns:ds="http://schemas.openxmlformats.org/officeDocument/2006/customXml" ds:itemID="{A85CD6F9-F846-4793-84FD-65082276A253}"/>
</file>

<file path=docProps/app.xml><?xml version="1.0" encoding="utf-8"?>
<Properties xmlns="http://schemas.openxmlformats.org/officeDocument/2006/extended-properties" xmlns:vt="http://schemas.openxmlformats.org/officeDocument/2006/docPropsVTypes">
  <TotalTime>323</TotalTime>
  <Words>463</Words>
  <Application>Microsoft Office PowerPoint</Application>
  <PresentationFormat>On-screen Show (4:3)</PresentationFormat>
  <Paragraphs>50</Paragraphs>
  <Slides>43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N-600: Application for Certificate of 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Citizenship and Immigration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N-600: Application for Certificate of Citizenship</dc:title>
  <dc:creator>Taibl, Ryan M (CTR)</dc:creator>
  <cp:lastModifiedBy>Aquino, Jocelene M</cp:lastModifiedBy>
  <cp:revision>24</cp:revision>
  <dcterms:created xsi:type="dcterms:W3CDTF">2018-11-02T13:20:22Z</dcterms:created>
  <dcterms:modified xsi:type="dcterms:W3CDTF">2020-06-19T22:14:10Z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0x010100C6D5EFC364C7304DA469BF4FFD5EE557</vt:lpwstr>
  </property>
</Properties>
</file>