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98" r:id="rId6"/>
    <p:sldId id="258" r:id="rId7"/>
    <p:sldId id="259" r:id="rId8"/>
    <p:sldId id="260" r:id="rId9"/>
    <p:sldId id="261" r:id="rId10"/>
    <p:sldId id="284" r:id="rId11"/>
    <p:sldId id="283" r:id="rId12"/>
    <p:sldId id="286" r:id="rId13"/>
    <p:sldId id="285" r:id="rId14"/>
    <p:sldId id="264" r:id="rId15"/>
    <p:sldId id="265" r:id="rId16"/>
    <p:sldId id="266" r:id="rId17"/>
    <p:sldId id="267" r:id="rId18"/>
    <p:sldId id="268" r:id="rId19"/>
    <p:sldId id="269" r:id="rId20"/>
    <p:sldId id="271" r:id="rId21"/>
    <p:sldId id="315" r:id="rId22"/>
    <p:sldId id="272" r:id="rId23"/>
    <p:sldId id="301" r:id="rId24"/>
    <p:sldId id="303" r:id="rId25"/>
    <p:sldId id="302" r:id="rId26"/>
    <p:sldId id="304" r:id="rId27"/>
    <p:sldId id="305" r:id="rId28"/>
    <p:sldId id="308" r:id="rId29"/>
    <p:sldId id="309" r:id="rId30"/>
    <p:sldId id="310" r:id="rId31"/>
    <p:sldId id="312" r:id="rId32"/>
    <p:sldId id="273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ckett, Kiesha N - SOL" initials="CKN-S" lastIdx="20" clrIdx="0">
    <p:extLst>
      <p:ext uri="{19B8F6BF-5375-455C-9EA6-DF929625EA0E}">
        <p15:presenceInfo xmlns:p15="http://schemas.microsoft.com/office/powerpoint/2012/main" userId="S-1-5-21-625881431-3029617060-3355961844-68828" providerId="AD"/>
      </p:ext>
    </p:extLst>
  </p:cmAuthor>
  <p:cmAuthor id="2" name="beverly dankowitz" initials="bd" lastIdx="5" clrIdx="1">
    <p:extLst>
      <p:ext uri="{19B8F6BF-5375-455C-9EA6-DF929625EA0E}">
        <p15:presenceInfo xmlns:p15="http://schemas.microsoft.com/office/powerpoint/2012/main" userId="d0c46a1332b8853d" providerId="Windows Live"/>
      </p:ext>
    </p:extLst>
  </p:cmAuthor>
  <p:cmAuthor id="3" name="Legum, Radine - SOL" initials="LR-S" lastIdx="2" clrIdx="2">
    <p:extLst>
      <p:ext uri="{19B8F6BF-5375-455C-9EA6-DF929625EA0E}">
        <p15:presenceInfo xmlns:p15="http://schemas.microsoft.com/office/powerpoint/2012/main" userId="S-1-5-21-625881431-3029617060-3355961844-456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3979" autoAdjust="0"/>
  </p:normalViewPr>
  <p:slideViewPr>
    <p:cSldViewPr>
      <p:cViewPr>
        <p:scale>
          <a:sx n="150" d="100"/>
          <a:sy n="150" d="100"/>
        </p:scale>
        <p:origin x="-2940" y="-3524"/>
      </p:cViewPr>
      <p:guideLst>
        <p:guide orient="horz" pos="2880"/>
        <p:guide pos="1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6625" y="427721"/>
            <a:ext cx="7468870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23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1367" y="1037338"/>
            <a:ext cx="7213600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This report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mandatory under P.L. 86-257, as amended. Failure 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comply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result in criminal prosecution, fines,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civil penalties as provided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29 U.S.C. 439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750" spc="1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440.</a:t>
            </a:r>
            <a:endParaRPr sz="75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0126"/>
              </p:ext>
            </p:extLst>
          </p:nvPr>
        </p:nvGraphicFramePr>
        <p:xfrm>
          <a:off x="454139" y="2260092"/>
          <a:ext cx="9271634" cy="1542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5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2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7827"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AFFILIATION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ORGANIZATION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 MAILING ADDRESS (Type or print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capital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letters.)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7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First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Name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84"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DESIGNATION (Local, Lodge,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etc.)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DESIGNATION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P.O.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Box -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Building and Room Number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92"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(if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6">
                <a:tc rowSpan="2" gridSpan="2">
                  <a:txBody>
                    <a:bodyPr/>
                    <a:lstStyle/>
                    <a:p>
                      <a:pPr marL="36195" marR="271780" indent="-635">
                        <a:lnSpc>
                          <a:spcPts val="1320"/>
                        </a:lnSpc>
                        <a:spcBef>
                          <a:spcPts val="95"/>
                        </a:spcBef>
                        <a:tabLst>
                          <a:tab pos="3718560" algn="l"/>
                          <a:tab pos="423481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y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organi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on’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ord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i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mailin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?	Y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	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 (If “No,” provide address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75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3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0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ZIP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Code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347499"/>
              </p:ext>
            </p:extLst>
          </p:nvPr>
        </p:nvGraphicFramePr>
        <p:xfrm>
          <a:off x="451091" y="1149874"/>
          <a:ext cx="9242954" cy="11179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7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8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431">
                <a:tc gridSpan="4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READ 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INSTRUCTIONS CAREFULLY BEFORE PREPARING THIS</a:t>
                      </a:r>
                      <a:r>
                        <a:rPr sz="75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REPORT.</a:t>
                      </a:r>
                      <a:endParaRPr sz="75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35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Official Use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FILE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94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COVERED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75310">
                        <a:lnSpc>
                          <a:spcPts val="940"/>
                        </a:lnSpc>
                        <a:tabLst>
                          <a:tab pos="1049655" algn="l"/>
                          <a:tab pos="151193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	DAY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From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84785">
                        <a:lnSpc>
                          <a:spcPct val="100000"/>
                        </a:lnSpc>
                        <a:spcBef>
                          <a:spcPts val="350"/>
                        </a:spcBef>
                        <a:buAutoNum type="arabicPeriod" startAt="3"/>
                        <a:tabLst>
                          <a:tab pos="220979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AMENDED —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If this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 amended report,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check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here: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372745" lvl="1" indent="-153035">
                        <a:lnSpc>
                          <a:spcPct val="100000"/>
                        </a:lnSpc>
                        <a:buAutoNum type="alphaLcParenBoth" startAt="2"/>
                        <a:tabLst>
                          <a:tab pos="373380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HARDSHIP —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If filing under hardship procedures check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here: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368300" lvl="1" indent="-148590">
                        <a:lnSpc>
                          <a:spcPct val="100000"/>
                        </a:lnSpc>
                        <a:buAutoNum type="alphaLcParenBoth" startAt="2"/>
                        <a:tabLst>
                          <a:tab pos="36893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TERMINAL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—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If this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terminal report, check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here: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368300" lvl="1" indent="-148590">
                        <a:lnSpc>
                          <a:spcPct val="100000"/>
                        </a:lnSpc>
                        <a:buAutoNum type="alphaLcParenBoth" startAt="2"/>
                        <a:tabLst>
                          <a:tab pos="368935" algn="l"/>
                        </a:tabLst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TRUSTEESHIP—If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the Labor Organization is under trusteeship, </a:t>
                      </a:r>
                    </a:p>
                    <a:p>
                      <a:pPr marL="219710" lvl="1" indent="0">
                        <a:lnSpc>
                          <a:spcPct val="100000"/>
                        </a:lnSpc>
                        <a:buNone/>
                        <a:tabLst>
                          <a:tab pos="368935" algn="l"/>
                        </a:tabLst>
                      </a:pP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    check here: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368300" lvl="1" indent="-148590">
                        <a:lnSpc>
                          <a:spcPct val="100000"/>
                        </a:lnSpc>
                        <a:buAutoNum type="alphaLcParenBoth" startAt="2"/>
                        <a:tabLst>
                          <a:tab pos="368935" algn="l"/>
                        </a:tabLst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32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0" lvl="1" indent="-148590">
                        <a:lnSpc>
                          <a:spcPct val="100000"/>
                        </a:lnSpc>
                        <a:buAutoNum type="alphaLcParenBoth" startAt="2"/>
                        <a:tabLst>
                          <a:tab pos="368935" algn="l"/>
                        </a:tabLst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992869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54139" y="3877068"/>
            <a:ext cx="9281795" cy="141705"/>
          </a:xfrm>
          <a:prstGeom prst="rect">
            <a:avLst/>
          </a:prstGeom>
          <a:ln w="6096">
            <a:solidFill>
              <a:srgbClr val="231F2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45"/>
              </a:spcBef>
            </a:pPr>
            <a:r>
              <a:rPr lang="en-US" sz="800" spc="-5" dirty="0" smtClean="0">
                <a:solidFill>
                  <a:srgbClr val="231F20"/>
                </a:solidFill>
                <a:latin typeface="Arial"/>
                <a:cs typeface="Arial"/>
              </a:rPr>
              <a:t>75</a:t>
            </a:r>
            <a:r>
              <a:rPr sz="800" spc="-5" dirty="0" smtClean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ADDITIONAL INFORMATION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(Text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entered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appear on last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of form. To enter comments, press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“General Additional Information”</a:t>
            </a:r>
            <a:r>
              <a:rPr sz="8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button.)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4139" y="3874020"/>
            <a:ext cx="0" cy="173990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0"/>
                </a:moveTo>
                <a:lnTo>
                  <a:pt x="0" y="173736"/>
                </a:lnTo>
              </a:path>
            </a:pathLst>
          </a:custGeom>
          <a:ln w="60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35311" y="3874020"/>
            <a:ext cx="0" cy="173990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0"/>
                </a:moveTo>
                <a:lnTo>
                  <a:pt x="0" y="173736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1091" y="4050804"/>
            <a:ext cx="9287510" cy="0"/>
          </a:xfrm>
          <a:custGeom>
            <a:avLst/>
            <a:gdLst/>
            <a:ahLst/>
            <a:cxnLst/>
            <a:rect l="l" t="t" r="r" b="b"/>
            <a:pathLst>
              <a:path w="9287510">
                <a:moveTo>
                  <a:pt x="0" y="0"/>
                </a:moveTo>
                <a:lnTo>
                  <a:pt x="9287268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139" y="4053852"/>
            <a:ext cx="0" cy="1515110"/>
          </a:xfrm>
          <a:custGeom>
            <a:avLst/>
            <a:gdLst/>
            <a:ahLst/>
            <a:cxnLst/>
            <a:rect l="l" t="t" r="r" b="b"/>
            <a:pathLst>
              <a:path h="1515110">
                <a:moveTo>
                  <a:pt x="0" y="0"/>
                </a:moveTo>
                <a:lnTo>
                  <a:pt x="0" y="1514855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1091" y="5565660"/>
            <a:ext cx="9281795" cy="0"/>
          </a:xfrm>
          <a:custGeom>
            <a:avLst/>
            <a:gdLst/>
            <a:ahLst/>
            <a:cxnLst/>
            <a:rect l="l" t="t" r="r" b="b"/>
            <a:pathLst>
              <a:path w="9281795">
                <a:moveTo>
                  <a:pt x="0" y="0"/>
                </a:moveTo>
                <a:lnTo>
                  <a:pt x="928117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35311" y="4053852"/>
            <a:ext cx="0" cy="1515110"/>
          </a:xfrm>
          <a:custGeom>
            <a:avLst/>
            <a:gdLst/>
            <a:ahLst/>
            <a:cxnLst/>
            <a:rect l="l" t="t" r="r" b="b"/>
            <a:pathLst>
              <a:path h="1515110">
                <a:moveTo>
                  <a:pt x="0" y="0"/>
                </a:moveTo>
                <a:lnTo>
                  <a:pt x="0" y="1514855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1940" y="5644399"/>
            <a:ext cx="9222105" cy="36068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indent="-635">
              <a:lnSpc>
                <a:spcPts val="860"/>
              </a:lnSpc>
              <a:spcBef>
                <a:spcPts val="165"/>
              </a:spcBef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Each of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undersigned, duly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authorized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officers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the above labor organization, declares, under penalty of perjury and other applicable penalties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law,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that all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of the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information submitted in this report (including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information contained in any accompanying documents) has been examined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by the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signatory and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is, 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the best of the undersigned's knowledge and belief, true, correct, and complete. (See Section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VI on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penalties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the  instructions.)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2490" y="6115278"/>
            <a:ext cx="435038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40"/>
              </a:lnSpc>
              <a:spcBef>
                <a:spcPts val="100"/>
              </a:spcBef>
              <a:tabLst>
                <a:tab pos="3672840" algn="l"/>
              </a:tabLst>
            </a:pPr>
            <a:r>
              <a:rPr sz="800" spc="-5" dirty="0" smtClean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lang="en-US" sz="800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800" spc="-5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800" spc="-3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SIGNED:</a:t>
            </a:r>
            <a:r>
              <a:rPr sz="800" u="sng" spc="-25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/>
                <a:cs typeface="Arial"/>
              </a:rPr>
              <a:t> 	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_</a:t>
            </a:r>
            <a:r>
              <a:rPr sz="8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PRESIDENT</a:t>
            </a:r>
            <a:endParaRPr sz="800" dirty="0">
              <a:latin typeface="Arial"/>
              <a:cs typeface="Arial"/>
            </a:endParaRPr>
          </a:p>
          <a:p>
            <a:pPr marR="7620" algn="r">
              <a:lnSpc>
                <a:spcPts val="940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(If other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title,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91412" y="6115278"/>
            <a:ext cx="407289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40"/>
              </a:lnSpc>
              <a:spcBef>
                <a:spcPts val="100"/>
              </a:spcBef>
              <a:tabLst>
                <a:tab pos="3406775" algn="l"/>
              </a:tabLst>
            </a:pPr>
            <a:r>
              <a:rPr sz="800" spc="-20" dirty="0" smtClean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lang="en-US" sz="800" spc="-20" dirty="0" smtClean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800" spc="-20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800" spc="-3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SIGNED:</a:t>
            </a:r>
            <a:r>
              <a:rPr sz="800" u="sng" spc="-25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/>
                <a:cs typeface="Arial"/>
              </a:rPr>
              <a:t> 	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TREASURER</a:t>
            </a:r>
            <a:endParaRPr sz="800" dirty="0">
              <a:latin typeface="Arial"/>
              <a:cs typeface="Arial"/>
            </a:endParaRPr>
          </a:p>
          <a:p>
            <a:pPr marR="26034" algn="r">
              <a:lnSpc>
                <a:spcPts val="940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(If other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title,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1091" y="5637288"/>
            <a:ext cx="9287510" cy="0"/>
          </a:xfrm>
          <a:custGeom>
            <a:avLst/>
            <a:gdLst/>
            <a:ahLst/>
            <a:cxnLst/>
            <a:rect l="l" t="t" r="r" b="b"/>
            <a:pathLst>
              <a:path w="9287510">
                <a:moveTo>
                  <a:pt x="0" y="0"/>
                </a:moveTo>
                <a:lnTo>
                  <a:pt x="9287268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4139" y="5634240"/>
            <a:ext cx="0" cy="1115695"/>
          </a:xfrm>
          <a:custGeom>
            <a:avLst/>
            <a:gdLst/>
            <a:ahLst/>
            <a:cxnLst/>
            <a:rect l="l" t="t" r="r" b="b"/>
            <a:pathLst>
              <a:path h="1115695">
                <a:moveTo>
                  <a:pt x="0" y="0"/>
                </a:moveTo>
                <a:lnTo>
                  <a:pt x="0" y="1115567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1091" y="6746761"/>
            <a:ext cx="9281795" cy="0"/>
          </a:xfrm>
          <a:custGeom>
            <a:avLst/>
            <a:gdLst/>
            <a:ahLst/>
            <a:cxnLst/>
            <a:rect l="l" t="t" r="r" b="b"/>
            <a:pathLst>
              <a:path w="9281795">
                <a:moveTo>
                  <a:pt x="0" y="0"/>
                </a:moveTo>
                <a:lnTo>
                  <a:pt x="928117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735311" y="5634240"/>
            <a:ext cx="0" cy="1115695"/>
          </a:xfrm>
          <a:custGeom>
            <a:avLst/>
            <a:gdLst/>
            <a:ahLst/>
            <a:cxnLst/>
            <a:rect l="l" t="t" r="r" b="b"/>
            <a:pathLst>
              <a:path h="1115695">
                <a:moveTo>
                  <a:pt x="0" y="0"/>
                </a:moveTo>
                <a:lnTo>
                  <a:pt x="0" y="1115568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30994" y="465836"/>
            <a:ext cx="10382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U.S. Department of</a:t>
            </a:r>
            <a:r>
              <a:rPr sz="7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Labor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657212" y="467124"/>
            <a:ext cx="74688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0" spc="-10" dirty="0">
                <a:latin typeface="Arial"/>
                <a:cs typeface="Arial"/>
              </a:rPr>
              <a:t>Office </a:t>
            </a:r>
            <a:r>
              <a:rPr sz="600" b="0" spc="-5" dirty="0">
                <a:latin typeface="Arial"/>
                <a:cs typeface="Arial"/>
              </a:rPr>
              <a:t>of Labor-Management Standards </a:t>
            </a:r>
            <a:r>
              <a:rPr sz="1400" spc="-40" dirty="0"/>
              <a:t>FORM </a:t>
            </a:r>
            <a:r>
              <a:rPr sz="1400" spc="-35" dirty="0"/>
              <a:t>LM-2</a:t>
            </a:r>
            <a:r>
              <a:rPr lang="en-US" sz="1400" spc="-35" dirty="0"/>
              <a:t> LONG FORM</a:t>
            </a:r>
            <a:r>
              <a:rPr sz="1400" spc="-35" dirty="0"/>
              <a:t> </a:t>
            </a:r>
            <a:r>
              <a:rPr sz="1400" spc="-50" dirty="0"/>
              <a:t>LABOR ORGANIZATION </a:t>
            </a:r>
            <a:r>
              <a:rPr sz="1400" spc="-55" dirty="0"/>
              <a:t>ANNUAL</a:t>
            </a:r>
            <a:r>
              <a:rPr sz="1400" spc="-180" dirty="0"/>
              <a:t> </a:t>
            </a:r>
            <a:r>
              <a:rPr sz="1400" spc="-45" dirty="0"/>
              <a:t>REPORT</a:t>
            </a:r>
            <a:endParaRPr sz="1400" dirty="0"/>
          </a:p>
        </p:txBody>
      </p:sp>
      <p:sp>
        <p:nvSpPr>
          <p:cNvPr id="21" name="object 21"/>
          <p:cNvSpPr txBox="1"/>
          <p:nvPr/>
        </p:nvSpPr>
        <p:spPr>
          <a:xfrm>
            <a:off x="799127" y="655135"/>
            <a:ext cx="9436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Washington, DC</a:t>
            </a:r>
            <a:r>
              <a:rPr sz="7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20210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201645" y="447548"/>
            <a:ext cx="1379220" cy="438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ts val="819"/>
              </a:lnSpc>
              <a:spcBef>
                <a:spcPts val="9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r>
              <a:rPr sz="7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Approved</a:t>
            </a:r>
            <a:endParaRPr sz="700" dirty="0">
              <a:latin typeface="Arial"/>
              <a:cs typeface="Arial"/>
            </a:endParaRPr>
          </a:p>
          <a:p>
            <a:pPr marL="12065" marR="5080" algn="ctr">
              <a:lnSpc>
                <a:spcPts val="800"/>
              </a:lnSpc>
              <a:spcBef>
                <a:spcPts val="40"/>
              </a:spcBef>
            </a:pP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Office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of Management 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Budget 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No.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spc="-10" dirty="0" err="1">
                <a:solidFill>
                  <a:srgbClr val="231F20"/>
                </a:solidFill>
                <a:latin typeface="Arial"/>
                <a:cs typeface="Arial"/>
              </a:rPr>
              <a:t>xxxx</a:t>
            </a:r>
            <a:r>
              <a:rPr sz="700" dirty="0" err="1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lang="en-US" sz="700" dirty="0" err="1">
                <a:solidFill>
                  <a:srgbClr val="231F20"/>
                </a:solidFill>
                <a:latin typeface="Arial"/>
                <a:cs typeface="Arial"/>
              </a:rPr>
              <a:t>xxxx</a:t>
            </a:r>
            <a:endParaRPr sz="700" dirty="0">
              <a:latin typeface="Arial"/>
              <a:cs typeface="Arial"/>
            </a:endParaRPr>
          </a:p>
          <a:p>
            <a:pPr algn="ctr">
              <a:lnSpc>
                <a:spcPts val="790"/>
              </a:lnSpc>
            </a:pP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Expires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xx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lang="en-US" sz="700" spc="-10" dirty="0" err="1">
                <a:solidFill>
                  <a:srgbClr val="231F20"/>
                </a:solidFill>
                <a:latin typeface="Arial"/>
                <a:cs typeface="Arial"/>
              </a:rPr>
              <a:t>xxxx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13014" y="739140"/>
            <a:ext cx="3898594" cy="234680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algn="ctr"/>
            <a:r>
              <a:rPr lang="en-US" sz="750" b="1" dirty="0">
                <a:latin typeface="Arial" panose="020B0604020202020204" pitchFamily="34" charset="0"/>
                <a:cs typeface="Arial" panose="020B0604020202020204" pitchFamily="34" charset="0"/>
              </a:rPr>
              <a:t>MUST BE USED BY LABOR ORGANIZATIONS WITH $8,000,000 OR MORE IN  TOTAL ANNUAL RECEIPTS </a:t>
            </a:r>
            <a:r>
              <a:rPr lang="en-US" sz="750" b="1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750" b="1" smtClean="0"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US" sz="750" b="1" dirty="0">
                <a:latin typeface="Arial" panose="020B0604020202020204" pitchFamily="34" charset="0"/>
                <a:cs typeface="Arial" panose="020B0604020202020204" pitchFamily="34" charset="0"/>
              </a:rPr>
              <a:t>LABOR ORGANIZATIONS IN TRUSTEESHIP</a:t>
            </a:r>
            <a:endParaRPr lang="en-US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454515" y="1728495"/>
            <a:ext cx="164465" cy="97347"/>
          </a:xfrm>
          <a:custGeom>
            <a:avLst/>
            <a:gdLst/>
            <a:ahLst/>
            <a:cxnLst/>
            <a:rect l="l" t="t" r="r" b="b"/>
            <a:pathLst>
              <a:path w="164465" h="210185">
                <a:moveTo>
                  <a:pt x="0" y="0"/>
                </a:moveTo>
                <a:lnTo>
                  <a:pt x="0" y="210185"/>
                </a:lnTo>
                <a:lnTo>
                  <a:pt x="164465" y="210185"/>
                </a:lnTo>
                <a:lnTo>
                  <a:pt x="16446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454514" y="1494797"/>
            <a:ext cx="164466" cy="95323"/>
          </a:xfrm>
          <a:custGeom>
            <a:avLst/>
            <a:gdLst/>
            <a:ahLst/>
            <a:cxnLst/>
            <a:rect l="l" t="t" r="r" b="b"/>
            <a:pathLst>
              <a:path w="164465" h="210185">
                <a:moveTo>
                  <a:pt x="0" y="0"/>
                </a:moveTo>
                <a:lnTo>
                  <a:pt x="0" y="210185"/>
                </a:lnTo>
                <a:lnTo>
                  <a:pt x="164465" y="210185"/>
                </a:lnTo>
                <a:lnTo>
                  <a:pt x="16446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454514" y="1374755"/>
            <a:ext cx="164465" cy="91970"/>
          </a:xfrm>
          <a:custGeom>
            <a:avLst/>
            <a:gdLst/>
            <a:ahLst/>
            <a:cxnLst/>
            <a:rect l="l" t="t" r="r" b="b"/>
            <a:pathLst>
              <a:path w="164465" h="210184">
                <a:moveTo>
                  <a:pt x="0" y="0"/>
                </a:moveTo>
                <a:lnTo>
                  <a:pt x="0" y="210184"/>
                </a:lnTo>
                <a:lnTo>
                  <a:pt x="164465" y="210184"/>
                </a:lnTo>
                <a:lnTo>
                  <a:pt x="16446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03077" y="3524262"/>
            <a:ext cx="164465" cy="210185"/>
          </a:xfrm>
          <a:custGeom>
            <a:avLst/>
            <a:gdLst/>
            <a:ahLst/>
            <a:cxnLst/>
            <a:rect l="l" t="t" r="r" b="b"/>
            <a:pathLst>
              <a:path w="164464" h="210185">
                <a:moveTo>
                  <a:pt x="0" y="0"/>
                </a:moveTo>
                <a:lnTo>
                  <a:pt x="0" y="210185"/>
                </a:lnTo>
                <a:lnTo>
                  <a:pt x="164464" y="210185"/>
                </a:lnTo>
                <a:lnTo>
                  <a:pt x="1644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54562" y="3526167"/>
            <a:ext cx="164465" cy="210185"/>
          </a:xfrm>
          <a:custGeom>
            <a:avLst/>
            <a:gdLst/>
            <a:ahLst/>
            <a:cxnLst/>
            <a:rect l="l" t="t" r="r" b="b"/>
            <a:pathLst>
              <a:path w="164464" h="210185">
                <a:moveTo>
                  <a:pt x="0" y="0"/>
                </a:moveTo>
                <a:lnTo>
                  <a:pt x="0" y="210185"/>
                </a:lnTo>
                <a:lnTo>
                  <a:pt x="164464" y="210185"/>
                </a:lnTo>
                <a:lnTo>
                  <a:pt x="1644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657212" y="6370763"/>
          <a:ext cx="8811257" cy="281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2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6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78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5459">
                <a:tc>
                  <a:txBody>
                    <a:bodyPr/>
                    <a:lstStyle/>
                    <a:p>
                      <a:pPr marR="100965" algn="ct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890"/>
                        </a:lnSpc>
                        <a:tabLst>
                          <a:tab pos="380365" algn="l"/>
                          <a:tab pos="978535" algn="l"/>
                          <a:tab pos="2079625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	)	—	see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instructions.)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920" algn="ct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90"/>
                        </a:lnSpc>
                        <a:tabLst>
                          <a:tab pos="353060" algn="l"/>
                          <a:tab pos="950594" algn="l"/>
                          <a:tab pos="1878330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	)	—	see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instructions.)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78">
                <a:tc>
                  <a:txBody>
                    <a:bodyPr/>
                    <a:lstStyle/>
                    <a:p>
                      <a:pPr marL="386715">
                        <a:lnSpc>
                          <a:spcPts val="869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952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0">
                        <a:lnSpc>
                          <a:spcPts val="869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Telephone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1270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869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952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869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Telephone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12700">
                      <a:solidFill>
                        <a:srgbClr val="231F2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31" name="object 31"/>
          <p:cNvSpPr txBox="1"/>
          <p:nvPr/>
        </p:nvSpPr>
        <p:spPr>
          <a:xfrm>
            <a:off x="9144000" y="6782427"/>
            <a:ext cx="5857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1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3" name="object 25"/>
          <p:cNvSpPr/>
          <p:nvPr/>
        </p:nvSpPr>
        <p:spPr>
          <a:xfrm>
            <a:off x="9454514" y="1606305"/>
            <a:ext cx="164466" cy="96352"/>
          </a:xfrm>
          <a:custGeom>
            <a:avLst/>
            <a:gdLst/>
            <a:ahLst/>
            <a:cxnLst/>
            <a:rect l="l" t="t" r="r" b="b"/>
            <a:pathLst>
              <a:path w="164465" h="210185">
                <a:moveTo>
                  <a:pt x="0" y="0"/>
                </a:moveTo>
                <a:lnTo>
                  <a:pt x="0" y="210185"/>
                </a:lnTo>
                <a:lnTo>
                  <a:pt x="164465" y="210185"/>
                </a:lnTo>
                <a:lnTo>
                  <a:pt x="16446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8207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7800" y="6982070"/>
            <a:ext cx="661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10 of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72364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PURCHASE OF FIXED ASSETS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051043"/>
              </p:ext>
            </p:extLst>
          </p:nvPr>
        </p:nvGraphicFramePr>
        <p:xfrm>
          <a:off x="0" y="775166"/>
          <a:ext cx="9303280" cy="5491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4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3438">
                  <a:extLst>
                    <a:ext uri="{9D8B030D-6E8A-4147-A177-3AD203B41FA5}">
                      <a16:colId xmlns:a16="http://schemas.microsoft.com/office/drawing/2014/main" val="1518970868"/>
                    </a:ext>
                  </a:extLst>
                </a:gridCol>
                <a:gridCol w="90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872">
                  <a:extLst>
                    <a:ext uri="{9D8B030D-6E8A-4147-A177-3AD203B41FA5}">
                      <a16:colId xmlns:a16="http://schemas.microsoft.com/office/drawing/2014/main" val="2642175696"/>
                    </a:ext>
                  </a:extLst>
                </a:gridCol>
                <a:gridCol w="790872">
                  <a:extLst>
                    <a:ext uri="{9D8B030D-6E8A-4147-A177-3AD203B41FA5}">
                      <a16:colId xmlns:a16="http://schemas.microsoft.com/office/drawing/2014/main" val="2195320231"/>
                    </a:ext>
                  </a:extLst>
                </a:gridCol>
              </a:tblGrid>
              <a:tr h="3580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Address </a:t>
                      </a:r>
                      <a:r>
                        <a:rPr lang="en-US" sz="800" spc="-5" baseline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lang="en-US" sz="800" spc="-5" baseline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Seller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 (if land or buildings, give location)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Purchase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(D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Value (E)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Sales Price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(F)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 Received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13049"/>
                  </a:ext>
                </a:extLst>
              </a:tr>
              <a:tr h="29691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1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22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91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345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Reinvestments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985">
                <a:tc gridSpan="3">
                  <a:txBody>
                    <a:bodyPr/>
                    <a:lstStyle/>
                    <a:p>
                      <a:pPr marR="271780" algn="r">
                        <a:lnSpc>
                          <a:spcPts val="885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(The total from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894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Sales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3849">
                <a:tc gridSpan="3">
                  <a:txBody>
                    <a:bodyPr/>
                    <a:lstStyle/>
                    <a:p>
                      <a:pPr marR="332740" algn="r">
                        <a:lnSpc>
                          <a:spcPts val="82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Sales Line will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121">
                <a:tc gridSpan="3">
                  <a:txBody>
                    <a:bodyPr/>
                    <a:lstStyle/>
                    <a:p>
                      <a:pPr marR="153670" algn="r">
                        <a:lnSpc>
                          <a:spcPts val="8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884">
                <a:tc gridSpan="3">
                  <a:txBody>
                    <a:bodyPr/>
                    <a:lstStyle/>
                    <a:p>
                      <a:pPr marR="609600" algn="r">
                        <a:lnSpc>
                          <a:spcPts val="894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64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39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95788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0" y="6995788"/>
            <a:ext cx="5857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11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18751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INVESTMENTS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20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917447"/>
          <a:ext cx="9280524" cy="5931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148">
                <a:tc>
                  <a:txBody>
                    <a:bodyPr/>
                    <a:lstStyle/>
                    <a:p>
                      <a:pPr marL="3754754" marR="3745865" algn="ctr">
                        <a:lnSpc>
                          <a:spcPts val="91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5295" marR="448945" algn="ctr">
                        <a:lnSpc>
                          <a:spcPts val="910"/>
                        </a:lnSpc>
                        <a:spcBef>
                          <a:spcPts val="74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Marketable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Book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C. List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each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marketable security which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 value over $5,000 and exceeds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5%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Line</a:t>
                      </a:r>
                      <a:r>
                        <a:rPr sz="800" spc="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36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(4)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Investments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D. Total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Book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List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each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investment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which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 value over $5,000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exceeds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5%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Line E. Also, list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each subsidiary for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which separate reports are</a:t>
                      </a:r>
                      <a:r>
                        <a:rPr sz="800" spc="20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attached.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(4)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 and 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from Line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26, Column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806812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8817" y="6806812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1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1888489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FIXED</a:t>
            </a: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4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5559" y="917447"/>
          <a:ext cx="9281159" cy="542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8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694180" marR="1686560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15315" marR="235585" indent="-375285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 Other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Basis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11454" marR="207010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Depreciation or  Amount Expensed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83565" marR="389255" indent="-189230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Value  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31495" marR="525145" algn="ctr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 (give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location)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Buildings (give location)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C. Automobiles and Other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Vehicles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D. Office Furniture and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Equipment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8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E. Other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Fixed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 marR="127000">
                        <a:lnSpc>
                          <a:spcPts val="9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through 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(Column (D) Total 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27, Column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7001882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188386"/>
          </a:xfrm>
          <a:prstGeom prst="rect">
            <a:avLst/>
          </a:prstGeom>
        </p:spPr>
        <p:txBody>
          <a:bodyPr vert="horz" wrap="square" lIns="0" tIns="9512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13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60909"/>
            <a:ext cx="196024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1065" y="685293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967739"/>
          <a:ext cx="9280524" cy="5887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754754" marR="374586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61975" marR="363855" indent="-192405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Value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28, Column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7001882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188386"/>
          </a:xfrm>
          <a:prstGeom prst="rect">
            <a:avLst/>
          </a:prstGeom>
        </p:spPr>
        <p:txBody>
          <a:bodyPr vert="horz" wrap="square" lIns="0" tIns="9512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14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4"/>
            <a:ext cx="38227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ACCOUNTS PAYABLE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AGING</a:t>
            </a:r>
            <a:r>
              <a:rPr sz="1000" b="1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8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011936"/>
          <a:ext cx="9281159" cy="59420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291">
                <a:tc>
                  <a:txBody>
                    <a:bodyPr/>
                    <a:lstStyle/>
                    <a:p>
                      <a:pPr marL="2014220" marR="2006600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Entity or Individual Name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marR="197485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Account  Payable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 marR="191770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180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Days  Past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 marR="264795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180+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Days  Past Due  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78740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Liquidated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Account  Payable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6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5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6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1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81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Itemized Accounts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from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accounts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 (B)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 entered in Item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30,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700" spc="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817479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8817" y="6817479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1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33477"/>
            <a:ext cx="22225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11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LOANS</a:t>
            </a: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PAYABLE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20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229956"/>
              </p:ext>
            </p:extLst>
          </p:nvPr>
        </p:nvGraphicFramePr>
        <p:xfrm>
          <a:off x="380987" y="894588"/>
          <a:ext cx="9281159" cy="5739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6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325755" marR="318135" algn="ctr">
                        <a:lnSpc>
                          <a:spcPts val="919"/>
                        </a:lnSpc>
                        <a:spcBef>
                          <a:spcPts val="7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Source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Payable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Time  During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Reporting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00685" marR="393700" algn="ctr">
                        <a:lnSpc>
                          <a:spcPct val="956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Owed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54965" marR="347345" algn="ctr">
                        <a:lnSpc>
                          <a:spcPct val="956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Obtained  During Period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010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 Made During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31775" marR="226060" algn="ctr">
                        <a:lnSpc>
                          <a:spcPct val="956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Owed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07695" marR="606425" indent="190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(D)(1)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51180" marR="288925" indent="-257810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  (D)(2)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6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1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6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8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6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0435">
                <a:tc gridSpan="6">
                  <a:txBody>
                    <a:bodyPr/>
                    <a:lstStyle/>
                    <a:p>
                      <a:pPr marL="73025">
                        <a:lnSpc>
                          <a:spcPts val="940"/>
                        </a:lnSpc>
                        <a:spcBef>
                          <a:spcPts val="745"/>
                        </a:spcBef>
                        <a:tabLst>
                          <a:tab pos="2045335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	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………………….……Item 31.………………………..Item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…………………….……Item 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…………………………..Item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75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………………………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2927985">
                        <a:lnSpc>
                          <a:spcPts val="940"/>
                        </a:lnSpc>
                        <a:tabLst>
                          <a:tab pos="7004684" algn="l"/>
                          <a:tab pos="839279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	with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Explanation	Column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16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224853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LIABILITIES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94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917447"/>
          <a:ext cx="9280524" cy="5812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754754" marR="374586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61975" marR="69850" indent="-485140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 at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Other Liabilities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33,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800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9372600" y="7086600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17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533401"/>
            <a:ext cx="48133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ALL OFFICERS AND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DISBURSEMENTS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OFFICERS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633964"/>
              </p:ext>
            </p:extLst>
          </p:nvPr>
        </p:nvGraphicFramePr>
        <p:xfrm>
          <a:off x="152400" y="5825944"/>
          <a:ext cx="9596641" cy="474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6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747">
                <a:tc>
                  <a:txBody>
                    <a:bodyPr/>
                    <a:lstStyle/>
                    <a:p>
                      <a:pPr marL="67945">
                        <a:lnSpc>
                          <a:spcPts val="93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</a:t>
                      </a:r>
                      <a:r>
                        <a:rPr sz="800" b="1" spc="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38">
                <a:tc>
                  <a:txBody>
                    <a:bodyPr/>
                    <a:lstStyle/>
                    <a:p>
                      <a:pPr marL="67945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938">
                <a:tc>
                  <a:txBody>
                    <a:bodyPr/>
                    <a:lstStyle/>
                    <a:p>
                      <a:pPr marL="67945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object 4"/>
          <p:cNvGraphicFramePr>
            <a:graphicFrameLocks noGrp="1"/>
          </p:cNvGraphicFramePr>
          <p:nvPr>
            <p:extLst/>
          </p:nvPr>
        </p:nvGraphicFramePr>
        <p:xfrm>
          <a:off x="76197" y="891701"/>
          <a:ext cx="9829803" cy="1912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00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69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413659">
                <a:tc gridSpan="2">
                  <a:txBody>
                    <a:bodyPr/>
                    <a:lstStyle/>
                    <a:p>
                      <a:pPr marL="501015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1668145" algn="l"/>
                          <a:tab pos="2823845" algn="l"/>
                        </a:tabLst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(A)	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(B)	(C)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9705" marR="377825" indent="236220">
                        <a:lnSpc>
                          <a:spcPct val="129000"/>
                        </a:lnSpc>
                        <a:tabLst>
                          <a:tab pos="1627505" algn="l"/>
                          <a:tab pos="2718435" algn="l"/>
                        </a:tabLst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	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	</a:t>
                      </a: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tus  </a:t>
                      </a:r>
                      <a:endParaRPr lang="en-US" sz="1000" b="1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179705" marR="377825" indent="236220">
                        <a:lnSpc>
                          <a:spcPct val="129000"/>
                        </a:lnSpc>
                        <a:tabLst>
                          <a:tab pos="1627505" algn="l"/>
                          <a:tab pos="2718435" algn="l"/>
                        </a:tabLst>
                      </a:pP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 First,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242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78740" marR="71755" indent="-1270" algn="ctr">
                        <a:lnSpc>
                          <a:spcPct val="95600"/>
                        </a:lnSpc>
                        <a:spcBef>
                          <a:spcPts val="40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Salary  Disbursements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(before 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Allowances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165735" marR="158115" lvl="0" indent="0" algn="ctr" defTabSz="914400" eaLnBrk="1" fontAlgn="auto" latinLnBrk="0" hangingPunct="1">
                        <a:lnSpc>
                          <a:spcPts val="919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Disbursements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Official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</a:t>
                      </a:r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65735" marR="158115" algn="ctr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800" spc="-5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Disbursements not reported in (D) through (</a:t>
                      </a:r>
                      <a:r>
                        <a:rPr lang="en-US" sz="8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F)</a:t>
                      </a:r>
                      <a:endParaRPr lang="en-US" sz="800" dirty="0" smtClean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4020" marR="404495" indent="-3810" algn="ctr">
                        <a:lnSpc>
                          <a:spcPct val="1375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(H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800" spc="-5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414020" marR="404495" indent="-3810" algn="ctr">
                        <a:lnSpc>
                          <a:spcPct val="137500"/>
                        </a:lnSpc>
                        <a:spcBef>
                          <a:spcPts val="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56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56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656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object 5"/>
          <p:cNvGraphicFramePr>
            <a:graphicFrameLocks noGrp="1"/>
          </p:cNvGraphicFramePr>
          <p:nvPr>
            <p:extLst/>
          </p:nvPr>
        </p:nvGraphicFramePr>
        <p:xfrm>
          <a:off x="76199" y="2802128"/>
          <a:ext cx="9829801" cy="706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425248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5341537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2573873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372076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14910825"/>
                    </a:ext>
                  </a:extLst>
                </a:gridCol>
              </a:tblGrid>
              <a:tr h="236803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43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744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object 6"/>
          <p:cNvGraphicFramePr>
            <a:graphicFrameLocks noGrp="1"/>
          </p:cNvGraphicFramePr>
          <p:nvPr>
            <p:extLst/>
          </p:nvPr>
        </p:nvGraphicFramePr>
        <p:xfrm>
          <a:off x="76199" y="3508418"/>
          <a:ext cx="9829801" cy="6046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7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89631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31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531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76199" y="4122167"/>
          <a:ext cx="9829801" cy="8394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val="135868274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1067428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6273088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5228025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8496146"/>
                    </a:ext>
                  </a:extLst>
                </a:gridCol>
                <a:gridCol w="1060031">
                  <a:extLst>
                    <a:ext uri="{9D8B030D-6E8A-4147-A177-3AD203B41FA5}">
                      <a16:colId xmlns:a16="http://schemas.microsoft.com/office/drawing/2014/main" val="2329857396"/>
                    </a:ext>
                  </a:extLst>
                </a:gridCol>
                <a:gridCol w="1606969">
                  <a:extLst>
                    <a:ext uri="{9D8B030D-6E8A-4147-A177-3AD203B41FA5}">
                      <a16:colId xmlns:a16="http://schemas.microsoft.com/office/drawing/2014/main" val="2193074904"/>
                    </a:ext>
                  </a:extLst>
                </a:gridCol>
              </a:tblGrid>
              <a:tr h="333847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625108"/>
                  </a:ext>
                </a:extLst>
              </a:tr>
              <a:tr h="251807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374756"/>
                  </a:ext>
                </a:extLst>
              </a:tr>
              <a:tr h="253823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195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9372600" y="7086600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18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45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17817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DISBURSEMENTS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EMPLOYEES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68497"/>
              </p:ext>
            </p:extLst>
          </p:nvPr>
        </p:nvGraphicFramePr>
        <p:xfrm>
          <a:off x="43813" y="5879571"/>
          <a:ext cx="9781429" cy="788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9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0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1356">
                <a:tc>
                  <a:txBody>
                    <a:bodyPr/>
                    <a:lstStyle/>
                    <a:p>
                      <a:pPr marL="67945">
                        <a:lnSpc>
                          <a:spcPts val="93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EMPLOYEE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464">
                <a:tc>
                  <a:txBody>
                    <a:bodyPr/>
                    <a:lstStyle/>
                    <a:p>
                      <a:pPr marL="67945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464">
                <a:tc>
                  <a:txBody>
                    <a:bodyPr/>
                    <a:lstStyle/>
                    <a:p>
                      <a:pPr marL="67945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37346"/>
              </p:ext>
            </p:extLst>
          </p:nvPr>
        </p:nvGraphicFramePr>
        <p:xfrm>
          <a:off x="43812" y="986252"/>
          <a:ext cx="9829803" cy="1912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00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69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413659">
                <a:tc gridSpan="2">
                  <a:txBody>
                    <a:bodyPr/>
                    <a:lstStyle/>
                    <a:p>
                      <a:pPr marL="501015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1668145" algn="l"/>
                          <a:tab pos="2823845" algn="l"/>
                        </a:tabLst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(A)	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(B)	(C)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9705" marR="377825" indent="236220">
                        <a:lnSpc>
                          <a:spcPct val="129000"/>
                        </a:lnSpc>
                        <a:tabLst>
                          <a:tab pos="1627505" algn="l"/>
                          <a:tab pos="2718435" algn="l"/>
                        </a:tabLst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	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	</a:t>
                      </a: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tus  </a:t>
                      </a:r>
                      <a:endParaRPr lang="en-US" sz="1000" b="1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179705" marR="377825" indent="236220">
                        <a:lnSpc>
                          <a:spcPct val="129000"/>
                        </a:lnSpc>
                        <a:tabLst>
                          <a:tab pos="1627505" algn="l"/>
                          <a:tab pos="2718435" algn="l"/>
                        </a:tabLst>
                      </a:pP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 First,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242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78740" marR="71755" indent="-1270" algn="ctr">
                        <a:lnSpc>
                          <a:spcPct val="95600"/>
                        </a:lnSpc>
                        <a:spcBef>
                          <a:spcPts val="40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Salary  Disbursements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(before 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Allowances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165735" marR="158115" lvl="0" indent="0" algn="ctr" defTabSz="914400" eaLnBrk="1" fontAlgn="auto" latinLnBrk="0" hangingPunct="1">
                        <a:lnSpc>
                          <a:spcPts val="919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Disbursements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Official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</a:t>
                      </a:r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65735" marR="158115" algn="ctr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800" spc="-5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Disbursements not reported in (D) through (</a:t>
                      </a:r>
                      <a:r>
                        <a:rPr lang="en-US" sz="8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F)</a:t>
                      </a:r>
                      <a:endParaRPr lang="en-US" sz="800" dirty="0" smtClean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4020" marR="404495" indent="-3810" algn="ctr">
                        <a:lnSpc>
                          <a:spcPct val="1375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(H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800" spc="-5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414020" marR="404495" indent="-3810" algn="ctr">
                        <a:lnSpc>
                          <a:spcPct val="137500"/>
                        </a:lnSpc>
                        <a:spcBef>
                          <a:spcPts val="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56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56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656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26285"/>
              </p:ext>
            </p:extLst>
          </p:nvPr>
        </p:nvGraphicFramePr>
        <p:xfrm>
          <a:off x="43814" y="2904424"/>
          <a:ext cx="9829801" cy="706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015">
                  <a:extLst>
                    <a:ext uri="{9D8B030D-6E8A-4147-A177-3AD203B41FA5}">
                      <a16:colId xmlns:a16="http://schemas.microsoft.com/office/drawing/2014/main" val="12425248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5341537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2573873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372076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14910825"/>
                    </a:ext>
                  </a:extLst>
                </a:gridCol>
              </a:tblGrid>
              <a:tr h="236803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43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744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153429"/>
              </p:ext>
            </p:extLst>
          </p:nvPr>
        </p:nvGraphicFramePr>
        <p:xfrm>
          <a:off x="43814" y="3602969"/>
          <a:ext cx="9829801" cy="6046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89631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31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531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694955"/>
              </p:ext>
            </p:extLst>
          </p:nvPr>
        </p:nvGraphicFramePr>
        <p:xfrm>
          <a:off x="43812" y="4207662"/>
          <a:ext cx="9829801" cy="8394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val="135868274"/>
                    </a:ext>
                  </a:extLst>
                </a:gridCol>
                <a:gridCol w="3842387">
                  <a:extLst>
                    <a:ext uri="{9D8B030D-6E8A-4147-A177-3AD203B41FA5}">
                      <a16:colId xmlns:a16="http://schemas.microsoft.com/office/drawing/2014/main" val="3106742847"/>
                    </a:ext>
                  </a:extLst>
                </a:gridCol>
                <a:gridCol w="882013">
                  <a:extLst>
                    <a:ext uri="{9D8B030D-6E8A-4147-A177-3AD203B41FA5}">
                      <a16:colId xmlns:a16="http://schemas.microsoft.com/office/drawing/2014/main" val="246273088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5228025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8496146"/>
                    </a:ext>
                  </a:extLst>
                </a:gridCol>
                <a:gridCol w="1060031">
                  <a:extLst>
                    <a:ext uri="{9D8B030D-6E8A-4147-A177-3AD203B41FA5}">
                      <a16:colId xmlns:a16="http://schemas.microsoft.com/office/drawing/2014/main" val="2329857396"/>
                    </a:ext>
                  </a:extLst>
                </a:gridCol>
                <a:gridCol w="1606969">
                  <a:extLst>
                    <a:ext uri="{9D8B030D-6E8A-4147-A177-3AD203B41FA5}">
                      <a16:colId xmlns:a16="http://schemas.microsoft.com/office/drawing/2014/main" val="2193074904"/>
                    </a:ext>
                  </a:extLst>
                </a:gridCol>
              </a:tblGrid>
              <a:tr h="333847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625108"/>
                  </a:ext>
                </a:extLst>
              </a:tr>
              <a:tr h="251807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374756"/>
                  </a:ext>
                </a:extLst>
              </a:tr>
              <a:tr h="253823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19565"/>
                  </a:ext>
                </a:extLst>
              </a:tr>
            </a:tbl>
          </a:graphicData>
        </a:graphic>
      </p:graphicFrame>
      <p:graphicFrame>
        <p:nvGraphicFramePr>
          <p:cNvPr id="14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35430"/>
              </p:ext>
            </p:extLst>
          </p:nvPr>
        </p:nvGraphicFramePr>
        <p:xfrm>
          <a:off x="76200" y="5181601"/>
          <a:ext cx="9749041" cy="227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6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7733">
                <a:tc>
                  <a:txBody>
                    <a:bodyPr/>
                    <a:lstStyle/>
                    <a:p>
                      <a:pPr marL="67945">
                        <a:lnSpc>
                          <a:spcPts val="93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lang="en-US" sz="800" b="1" spc="-1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RECEIVED BY ALL OTHER EMPLOYEES MAKING $10,000 OR LESS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949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579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19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60909"/>
            <a:ext cx="244411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MEMBERSHIP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STATUS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1089" y="685293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931163"/>
          <a:ext cx="9241154" cy="5660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7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851660" marR="1844039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Category of Membership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23290" marR="915669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ber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74065" marR="76390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Voter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Eligibility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1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1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Members (Total of all lines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Agency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Fee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Payers*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2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Members/Fee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Payers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Members and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Payers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*Agency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Payers are not considered members of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labor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organization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887235"/>
              </p:ext>
            </p:extLst>
          </p:nvPr>
        </p:nvGraphicFramePr>
        <p:xfrm>
          <a:off x="182292" y="952841"/>
          <a:ext cx="9342708" cy="612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1354">
                  <a:extLst>
                    <a:ext uri="{9D8B030D-6E8A-4147-A177-3AD203B41FA5}">
                      <a16:colId xmlns:a16="http://schemas.microsoft.com/office/drawing/2014/main" val="750087207"/>
                    </a:ext>
                  </a:extLst>
                </a:gridCol>
                <a:gridCol w="4671354">
                  <a:extLst>
                    <a:ext uri="{9D8B030D-6E8A-4147-A177-3AD203B41FA5}">
                      <a16:colId xmlns:a16="http://schemas.microsoft.com/office/drawing/2014/main" val="3884641123"/>
                    </a:ext>
                  </a:extLst>
                </a:gridCol>
              </a:tblGrid>
              <a:tr h="6122331">
                <a:tc>
                  <a:txBody>
                    <a:bodyPr/>
                    <a:lstStyle/>
                    <a:p>
                      <a:pPr marL="73025" marR="339725" algn="l">
                        <a:lnSpc>
                          <a:spcPct val="96100"/>
                        </a:lnSpc>
                        <a:spcBef>
                          <a:spcPts val="555"/>
                        </a:spcBef>
                        <a:tabLst>
                          <a:tab pos="3590290" algn="l"/>
                        </a:tabLst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the reporting period did the labor organization create or participate in the  administration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trust or other fund or organization,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defined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instructions,  which provides benefits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 or</a:t>
                      </a:r>
                      <a:r>
                        <a:rPr sz="700" spc="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their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beneficiaries?</a:t>
                      </a:r>
                      <a:endParaRPr lang="en-US" sz="700" spc="-5" dirty="0">
                        <a:solidFill>
                          <a:srgbClr val="231F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339725" algn="l">
                        <a:lnSpc>
                          <a:spcPct val="96100"/>
                        </a:lnSpc>
                        <a:spcBef>
                          <a:spcPts val="555"/>
                        </a:spcBef>
                        <a:tabLst>
                          <a:tab pos="3590290" algn="l"/>
                        </a:tabLst>
                      </a:pPr>
                      <a:r>
                        <a:rPr lang="en-US" sz="1000" baseline="-37037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          </a:t>
                      </a: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70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</a:t>
                      </a:r>
                    </a:p>
                    <a:p>
                      <a:pPr marL="73025" marR="427990">
                        <a:lnSpc>
                          <a:spcPts val="1030"/>
                        </a:lnSpc>
                      </a:pPr>
                      <a:r>
                        <a:rPr lang="en-US" sz="70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700" baseline="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 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During the reporting period did an officer or employee paid $10,000 or more by the labor organization also receive $10,000 or more as an officer or employee of another labor organization in gross salaries, allowances, and other direct and indirect disbursements? </a:t>
                      </a: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</a:t>
                      </a:r>
                    </a:p>
                    <a:p>
                      <a:pPr marL="73025" marR="427990">
                        <a:lnSpc>
                          <a:spcPts val="1030"/>
                        </a:lnSpc>
                      </a:pP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</a:p>
                    <a:p>
                      <a:pPr marL="73025" marR="427990">
                        <a:lnSpc>
                          <a:spcPts val="1030"/>
                        </a:lnSpc>
                      </a:pP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</a:t>
                      </a:r>
                      <a:endParaRPr lang="en-US" sz="700" dirty="0">
                        <a:solidFill>
                          <a:srgbClr val="231F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427990">
                        <a:lnSpc>
                          <a:spcPts val="103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11(a).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reporting period did the labor organization have a political action  committee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(PAC)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</a:t>
                      </a:r>
                      <a:r>
                        <a:rPr lang="en-US"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73025" marR="427990">
                        <a:lnSpc>
                          <a:spcPts val="1030"/>
                        </a:lnSpc>
                      </a:pPr>
                      <a:r>
                        <a:rPr lang="en-US" sz="700" spc="-5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400685">
                        <a:lnSpc>
                          <a:spcPts val="1030"/>
                        </a:lnSpc>
                        <a:spcBef>
                          <a:spcPts val="5"/>
                        </a:spcBef>
                        <a:tabLst>
                          <a:tab pos="3601085" algn="l"/>
                          <a:tab pos="4084954" algn="l"/>
                        </a:tabLst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11(b).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reporting period did the labor organization have a subsidiary 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ion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ined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tion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cti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</a:t>
                      </a:r>
                      <a:r>
                        <a:rPr lang="en-US"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73025" marR="400685">
                        <a:lnSpc>
                          <a:spcPts val="1030"/>
                        </a:lnSpc>
                        <a:spcBef>
                          <a:spcPts val="5"/>
                        </a:spcBef>
                        <a:tabLst>
                          <a:tab pos="3601085" algn="l"/>
                          <a:tab pos="4084954" algn="l"/>
                        </a:tabLst>
                      </a:pP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73025" marR="400685">
                        <a:lnSpc>
                          <a:spcPts val="1030"/>
                        </a:lnSpc>
                        <a:spcBef>
                          <a:spcPts val="5"/>
                        </a:spcBef>
                        <a:tabLst>
                          <a:tab pos="3601085" algn="l"/>
                          <a:tab pos="4084954" algn="l"/>
                        </a:tabLst>
                      </a:pPr>
                      <a:endParaRPr lang="en-US" sz="700" baseline="0" dirty="0">
                        <a:solidFill>
                          <a:srgbClr val="231F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400685">
                        <a:lnSpc>
                          <a:spcPts val="1030"/>
                        </a:lnSpc>
                        <a:spcBef>
                          <a:spcPts val="5"/>
                        </a:spcBef>
                        <a:tabLst>
                          <a:tab pos="3601085" algn="l"/>
                          <a:tab pos="4084954" algn="l"/>
                        </a:tabLst>
                      </a:pP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11(c). During the reporting period did the labor organization have a separate strike fund?</a:t>
                      </a:r>
                    </a:p>
                    <a:p>
                      <a:pPr marL="73025" marR="400685">
                        <a:lnSpc>
                          <a:spcPts val="1030"/>
                        </a:lnSpc>
                        <a:spcBef>
                          <a:spcPts val="5"/>
                        </a:spcBef>
                        <a:tabLst>
                          <a:tab pos="3601085" algn="l"/>
                          <a:tab pos="4084954" algn="l"/>
                        </a:tabLst>
                      </a:pP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</a:p>
                    <a:p>
                      <a:pPr marL="73025" marR="400685">
                        <a:lnSpc>
                          <a:spcPts val="1030"/>
                        </a:lnSpc>
                        <a:spcBef>
                          <a:spcPts val="5"/>
                        </a:spcBef>
                        <a:tabLst>
                          <a:tab pos="3601085" algn="l"/>
                          <a:tab pos="4084954" algn="l"/>
                        </a:tabLst>
                      </a:pP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      </a:t>
                      </a:r>
                      <a:endParaRPr lang="en-US" sz="700" spc="-5" dirty="0">
                        <a:solidFill>
                          <a:srgbClr val="231F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206375">
                        <a:lnSpc>
                          <a:spcPts val="1030"/>
                        </a:lnSpc>
                        <a:buAutoNum type="arabicPeriod" startAt="12"/>
                        <a:tabLst>
                          <a:tab pos="265430" algn="l"/>
                          <a:tab pos="3564254" algn="l"/>
                          <a:tab pos="4048760" algn="l"/>
                        </a:tabLst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the reporting period did the labor organization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audit or review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its 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books and records by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 accountant or by a parent body  auditor/representati</a:t>
                      </a:r>
                      <a:r>
                        <a:rPr lang="en-US"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ve?</a:t>
                      </a:r>
                      <a:r>
                        <a:rPr lang="en-US" sz="700" spc="-5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</a:t>
                      </a:r>
                    </a:p>
                    <a:p>
                      <a:pPr marL="73025" marR="206375">
                        <a:lnSpc>
                          <a:spcPts val="1030"/>
                        </a:lnSpc>
                        <a:buNone/>
                        <a:tabLst>
                          <a:tab pos="265430" algn="l"/>
                          <a:tab pos="3564254" algn="l"/>
                          <a:tab pos="4048760" algn="l"/>
                        </a:tabLst>
                      </a:pPr>
                      <a:r>
                        <a:rPr lang="en-US" sz="700" spc="-5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</a:t>
                      </a:r>
                      <a:r>
                        <a:rPr lang="en-US" sz="1000" spc="-7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1000" spc="-7" baseline="3086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Clr>
                          <a:srgbClr val="231F20"/>
                        </a:buClr>
                        <a:buFont typeface="Arial"/>
                        <a:buAutoNum type="arabicPeriod" startAt="12"/>
                      </a:pPr>
                      <a:endParaRPr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175895">
                        <a:lnSpc>
                          <a:spcPts val="1030"/>
                        </a:lnSpc>
                        <a:buNone/>
                        <a:tabLst>
                          <a:tab pos="265430" algn="l"/>
                        </a:tabLst>
                      </a:pPr>
                      <a:r>
                        <a:rPr lang="en-US" sz="7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</a:t>
                      </a:r>
                      <a:r>
                        <a:rPr sz="7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reporting period did the labor organization </a:t>
                      </a:r>
                      <a:r>
                        <a:rPr lang="en-US" sz="700" spc="-1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 and/or discover </a:t>
                      </a:r>
                      <a:r>
                        <a:rPr sz="700" spc="-1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loss or shortage 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 or other assets? (Answer “Yes” even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has been</a:t>
                      </a:r>
                      <a:r>
                        <a:rPr sz="700" spc="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repayment</a:t>
                      </a:r>
                      <a:endParaRPr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>
                        <a:lnSpc>
                          <a:spcPts val="810"/>
                        </a:lnSpc>
                      </a:pPr>
                      <a:r>
                        <a:rPr sz="7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recovery.)</a:t>
                      </a:r>
                      <a:r>
                        <a:rPr lang="en-US" sz="7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</a:t>
                      </a:r>
                      <a:r>
                        <a:rPr lang="en-US" sz="700" baseline="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endParaRPr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188595">
                        <a:lnSpc>
                          <a:spcPts val="1030"/>
                        </a:lnSpc>
                        <a:buAutoNum type="arabicPeriod" startAt="14"/>
                        <a:tabLst>
                          <a:tab pos="262255" algn="l"/>
                        </a:tabLst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maximum amount recoverable under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organization’s fidelity  bond for a loss caused by any officer, employee or agent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labor organization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handled union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funds?</a:t>
                      </a:r>
                      <a:endParaRPr lang="en-US" sz="7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188595">
                        <a:lnSpc>
                          <a:spcPts val="1030"/>
                        </a:lnSpc>
                        <a:buAutoNum type="arabicPeriod" startAt="14"/>
                        <a:tabLst>
                          <a:tab pos="262255" algn="l"/>
                        </a:tabLst>
                      </a:pPr>
                      <a:endParaRPr lang="en-US" sz="7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188595">
                        <a:lnSpc>
                          <a:spcPts val="1030"/>
                        </a:lnSpc>
                        <a:buNone/>
                        <a:tabLst>
                          <a:tab pos="262255" algn="l"/>
                        </a:tabLst>
                      </a:pPr>
                      <a:r>
                        <a:rPr lang="en-US" sz="70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   </a:t>
                      </a:r>
                      <a:r>
                        <a:rPr lang="en-US" sz="70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endParaRPr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231F20"/>
                        </a:buClr>
                        <a:buFont typeface="Arial"/>
                        <a:buAutoNum type="arabicPeriod" startAt="14"/>
                      </a:pPr>
                      <a:endParaRPr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383540">
                        <a:lnSpc>
                          <a:spcPts val="1030"/>
                        </a:lnSpc>
                        <a:buNone/>
                        <a:tabLst>
                          <a:tab pos="265430" algn="l"/>
                        </a:tabLst>
                      </a:pPr>
                      <a:r>
                        <a:rPr lang="en-US" sz="7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</a:t>
                      </a:r>
                      <a:r>
                        <a:rPr sz="7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reporting period did the labor organization acquire or dispose of any  assets in any manner other than by purchase or</a:t>
                      </a:r>
                      <a:r>
                        <a:rPr sz="700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</a:t>
                      </a:r>
                      <a:r>
                        <a:rPr lang="en-US"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n-US" sz="700" spc="-5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238125">
                        <a:lnSpc>
                          <a:spcPts val="1030"/>
                        </a:lnSpc>
                        <a:buAutoNum type="arabicPeriod" startAt="16"/>
                        <a:tabLst>
                          <a:tab pos="262890" algn="l"/>
                        </a:tabLst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of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organization’s assets pledged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 or encumbered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other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way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end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reporting</a:t>
                      </a:r>
                      <a:r>
                        <a:rPr sz="700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</a:t>
                      </a:r>
                      <a:r>
                        <a:rPr lang="en-US"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n-US" sz="700" spc="-5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</a:t>
                      </a:r>
                      <a:r>
                        <a:rPr lang="en-US" sz="7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endParaRPr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204470">
                        <a:lnSpc>
                          <a:spcPts val="1030"/>
                        </a:lnSpc>
                        <a:buAutoNum type="arabicPeriod" startAt="17"/>
                        <a:tabLst>
                          <a:tab pos="265430" algn="l"/>
                        </a:tabLst>
                      </a:pP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organization have any contingent liabilities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reporting period?</a:t>
                      </a:r>
                      <a:endParaRPr lang="en-US" sz="7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204470">
                        <a:lnSpc>
                          <a:spcPts val="1030"/>
                        </a:lnSpc>
                        <a:buNone/>
                        <a:tabLst>
                          <a:tab pos="265430" algn="l"/>
                        </a:tabLst>
                      </a:pPr>
                      <a:r>
                        <a:rPr lang="en-US" sz="700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1309" marB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258445">
                        <a:lnSpc>
                          <a:spcPct val="96100"/>
                        </a:lnSpc>
                        <a:spcBef>
                          <a:spcPts val="555"/>
                        </a:spcBef>
                        <a:buNone/>
                        <a:tabLst>
                          <a:tab pos="265430" algn="l"/>
                          <a:tab pos="3660140" algn="l"/>
                          <a:tab pos="4144645" algn="l"/>
                        </a:tabLst>
                      </a:pPr>
                      <a:r>
                        <a:rPr lang="en-US"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 (a)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During the reporting period did the labor organization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have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 changes in its  constitution and bylaws, other than rates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dues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fees, or in practices/procedures  listed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instructions</a:t>
                      </a:r>
                      <a:r>
                        <a:rPr lang="en-US"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?</a:t>
                      </a:r>
                    </a:p>
                    <a:p>
                      <a:pPr marL="73025" marR="258445">
                        <a:lnSpc>
                          <a:spcPct val="96100"/>
                        </a:lnSpc>
                        <a:spcBef>
                          <a:spcPts val="555"/>
                        </a:spcBef>
                        <a:buNone/>
                        <a:tabLst>
                          <a:tab pos="265430" algn="l"/>
                          <a:tab pos="3660140" algn="l"/>
                          <a:tab pos="4144645" algn="l"/>
                        </a:tabLst>
                      </a:pPr>
                      <a:r>
                        <a:rPr lang="en-US"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                                                                                                                  </a:t>
                      </a:r>
                    </a:p>
                    <a:p>
                      <a:pPr marL="73025" marR="258445">
                        <a:lnSpc>
                          <a:spcPct val="96100"/>
                        </a:lnSpc>
                        <a:spcBef>
                          <a:spcPts val="555"/>
                        </a:spcBef>
                        <a:buNone/>
                        <a:tabLst>
                          <a:tab pos="265430" algn="l"/>
                          <a:tab pos="3660140" algn="l"/>
                          <a:tab pos="4144645" algn="l"/>
                        </a:tabLst>
                      </a:pPr>
                      <a:r>
                        <a:rPr lang="en-US"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lang="en-US" sz="7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(b) 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 the date of the labor organization’s current Constitution </a:t>
                      </a:r>
                      <a:endParaRPr lang="en-US" sz="7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3025" marR="258445">
                        <a:lnSpc>
                          <a:spcPct val="96100"/>
                        </a:lnSpc>
                        <a:spcBef>
                          <a:spcPts val="555"/>
                        </a:spcBef>
                        <a:buNone/>
                        <a:tabLst>
                          <a:tab pos="265430" algn="l"/>
                          <a:tab pos="3660140" algn="l"/>
                          <a:tab pos="4144645" algn="l"/>
                        </a:tabLs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Bylaws</a:t>
                      </a: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 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Clr>
                          <a:srgbClr val="231F20"/>
                        </a:buClr>
                        <a:buFont typeface="Arial"/>
                        <a:buAutoNum type="arabicPeriod" startAt="18"/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3025" marR="1138555">
                        <a:lnSpc>
                          <a:spcPts val="1030"/>
                        </a:lnSpc>
                        <a:buNone/>
                        <a:tabLst>
                          <a:tab pos="262255" algn="l"/>
                        </a:tabLst>
                      </a:pPr>
                      <a:r>
                        <a:rPr lang="en-US"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What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date of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labor organization’s next regular election 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officers?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72390" indent="0">
                        <a:lnSpc>
                          <a:spcPts val="1055"/>
                        </a:lnSpc>
                        <a:spcBef>
                          <a:spcPts val="855"/>
                        </a:spcBef>
                        <a:buNone/>
                        <a:tabLst>
                          <a:tab pos="265430" algn="l"/>
                        </a:tabLst>
                      </a:pPr>
                      <a:r>
                        <a:rPr lang="en-US" sz="70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7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How many members did the labor organization</a:t>
                      </a:r>
                      <a:r>
                        <a:rPr lang="en-US" sz="7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have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7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055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reporting period? (Total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Members Line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 </a:t>
                      </a:r>
                      <a:r>
                        <a:rPr sz="7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7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7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73025" marR="305435">
                        <a:lnSpc>
                          <a:spcPts val="1030"/>
                        </a:lnSpc>
                        <a:buAutoNum type="arabicPeriod" startAt="21"/>
                        <a:tabLst>
                          <a:tab pos="262890" algn="l"/>
                        </a:tabLst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What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labor organization’s rates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dues and fees?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(Enter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minimum and  maximum if more than one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rate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applies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7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line.)</a:t>
                      </a:r>
                      <a:r>
                        <a:rPr lang="en-US"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73025" marR="305435">
                        <a:lnSpc>
                          <a:spcPts val="1030"/>
                        </a:lnSpc>
                        <a:buAutoNum type="arabicPeriod" startAt="21"/>
                        <a:tabLst>
                          <a:tab pos="262890" algn="l"/>
                        </a:tabLst>
                      </a:pPr>
                      <a:endParaRPr lang="en-US" sz="7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73025" marR="305435">
                        <a:lnSpc>
                          <a:spcPts val="1030"/>
                        </a:lnSpc>
                        <a:buNone/>
                        <a:tabLst>
                          <a:tab pos="262890" algn="l"/>
                        </a:tabLst>
                      </a:pP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51309" marB="0">
                    <a:lnL w="6350">
                      <a:solidFill>
                        <a:srgbClr val="231F20"/>
                      </a:solidFill>
                      <a:prstDash val="solid"/>
                    </a:lnL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415591"/>
                  </a:ext>
                </a:extLst>
              </a:tr>
            </a:tbl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85800"/>
            <a:ext cx="1673093" cy="19970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8816" y="652162"/>
            <a:ext cx="590242" cy="15976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1151" y="4832499"/>
            <a:ext cx="699119" cy="165978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4721" y="2048379"/>
            <a:ext cx="699119" cy="165978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4721" y="2360678"/>
            <a:ext cx="699119" cy="16597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4054" y="3207992"/>
            <a:ext cx="4616352" cy="3337279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838200" y="7075173"/>
            <a:ext cx="7656957" cy="2192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25" dirty="0"/>
              <a:t>If the answer to any of the above questions is “Yes,” provide details in Item </a:t>
            </a:r>
            <a:r>
              <a:rPr lang="en-US" sz="825" dirty="0" smtClean="0"/>
              <a:t>75 </a:t>
            </a:r>
            <a:r>
              <a:rPr lang="en-US" sz="825" dirty="0"/>
              <a:t>(Additional Information) as explained in the instructions for each item.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819400" y="1216968"/>
            <a:ext cx="1032973" cy="230832"/>
            <a:chOff x="3869227" y="900131"/>
            <a:chExt cx="1032973" cy="230832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3869227" y="9001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819400" y="1932963"/>
            <a:ext cx="1032973" cy="230832"/>
            <a:chOff x="3869227" y="900131"/>
            <a:chExt cx="1032973" cy="230832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3869227" y="9001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819400" y="2379860"/>
            <a:ext cx="1032973" cy="230832"/>
            <a:chOff x="3869227" y="900131"/>
            <a:chExt cx="1032973" cy="230832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3869227" y="9001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819399" y="2733076"/>
            <a:ext cx="1032973" cy="230832"/>
            <a:chOff x="3869226" y="663639"/>
            <a:chExt cx="1032973" cy="230832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718809"/>
              <a:ext cx="171553" cy="171553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4" y="717033"/>
              <a:ext cx="171553" cy="171553"/>
            </a:xfrm>
            <a:prstGeom prst="rect">
              <a:avLst/>
            </a:prstGeom>
          </p:spPr>
        </p:pic>
        <p:sp>
          <p:nvSpPr>
            <p:cNvPr id="90" name="TextBox 89"/>
            <p:cNvSpPr txBox="1"/>
            <p:nvPr/>
          </p:nvSpPr>
          <p:spPr>
            <a:xfrm>
              <a:off x="3869226" y="663639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819399" y="3280225"/>
            <a:ext cx="1032973" cy="230832"/>
            <a:chOff x="3869227" y="900131"/>
            <a:chExt cx="1032973" cy="230832"/>
          </a:xfrm>
        </p:grpSpPr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97" name="TextBox 96"/>
            <p:cNvSpPr txBox="1"/>
            <p:nvPr/>
          </p:nvSpPr>
          <p:spPr>
            <a:xfrm>
              <a:off x="3869227" y="9001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855627" y="3676874"/>
            <a:ext cx="1032973" cy="230832"/>
            <a:chOff x="3905454" y="767005"/>
            <a:chExt cx="1032973" cy="230832"/>
          </a:xfrm>
        </p:grpSpPr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29" y="816587"/>
              <a:ext cx="171553" cy="171553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4" y="825056"/>
              <a:ext cx="171553" cy="171553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3905454" y="767005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819400" y="4267200"/>
            <a:ext cx="1032973" cy="230832"/>
            <a:chOff x="3869227" y="900131"/>
            <a:chExt cx="1032973" cy="230832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105" name="TextBox 104"/>
            <p:cNvSpPr txBox="1"/>
            <p:nvPr/>
          </p:nvSpPr>
          <p:spPr>
            <a:xfrm>
              <a:off x="3869227" y="9001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828103" y="5220247"/>
            <a:ext cx="1032973" cy="230832"/>
            <a:chOff x="3869227" y="900131"/>
            <a:chExt cx="1032973" cy="230832"/>
          </a:xfrm>
        </p:grpSpPr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3869227" y="9001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828103" y="5554082"/>
            <a:ext cx="1032973" cy="230832"/>
            <a:chOff x="3869227" y="900131"/>
            <a:chExt cx="1032973" cy="23083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117" name="TextBox 116"/>
            <p:cNvSpPr txBox="1"/>
            <p:nvPr/>
          </p:nvSpPr>
          <p:spPr>
            <a:xfrm>
              <a:off x="3869227" y="9001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858466" y="6004258"/>
            <a:ext cx="1032973" cy="230832"/>
            <a:chOff x="3869227" y="900131"/>
            <a:chExt cx="1032973" cy="230832"/>
          </a:xfrm>
        </p:grpSpPr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121" name="TextBox 120"/>
            <p:cNvSpPr txBox="1"/>
            <p:nvPr/>
          </p:nvSpPr>
          <p:spPr>
            <a:xfrm>
              <a:off x="3869227" y="9001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7044227" y="1219200"/>
            <a:ext cx="1032973" cy="230832"/>
            <a:chOff x="3869227" y="900131"/>
            <a:chExt cx="1032973" cy="230832"/>
          </a:xfrm>
        </p:grpSpPr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125" name="TextBox 124"/>
            <p:cNvSpPr txBox="1"/>
            <p:nvPr/>
          </p:nvSpPr>
          <p:spPr>
            <a:xfrm>
              <a:off x="3869227" y="9001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en-US" sz="700" dirty="0"/>
            </a:p>
          </p:txBody>
        </p:sp>
      </p:grpSp>
      <p:pic>
        <p:nvPicPr>
          <p:cNvPr id="126" name="Picture 1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5538" y="1434909"/>
            <a:ext cx="699119" cy="187313"/>
          </a:xfrm>
          <a:prstGeom prst="rect">
            <a:avLst/>
          </a:prstGeom>
        </p:spPr>
      </p:pic>
      <p:sp>
        <p:nvSpPr>
          <p:cNvPr id="61" name="object 10"/>
          <p:cNvSpPr txBox="1"/>
          <p:nvPr/>
        </p:nvSpPr>
        <p:spPr>
          <a:xfrm>
            <a:off x="8991600" y="6782427"/>
            <a:ext cx="7381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2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1615872"/>
            <a:ext cx="699119" cy="18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90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533400" y="764882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9220410" y="7514215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20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57200" y="609093"/>
            <a:ext cx="36995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DETAILED SUMMARY PAGE – SCHEDULES 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THROUGH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000" b="1" spc="-10" dirty="0" smtClean="0">
                <a:solidFill>
                  <a:srgbClr val="231F20"/>
                </a:solidFill>
                <a:latin typeface="Arial"/>
                <a:cs typeface="Arial"/>
              </a:rPr>
              <a:t>23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8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959610"/>
            <a:ext cx="31946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Detailed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Summary</a:t>
            </a:r>
            <a:r>
              <a:rPr sz="8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49458"/>
              </p:ext>
            </p:extLst>
          </p:nvPr>
        </p:nvGraphicFramePr>
        <p:xfrm>
          <a:off x="441433" y="1206143"/>
          <a:ext cx="4474209" cy="1463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48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73025" marR="149225">
                        <a:lnSpc>
                          <a:spcPct val="19120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DUES</a:t>
                      </a:r>
                      <a:r>
                        <a:rPr lang="en-US" sz="800" b="1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</a:t>
                      </a: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AGENCY FEES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Payer Itemized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Named Payer Non-Itemized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4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0"/>
                        </a:lnSpc>
                        <a:spcBef>
                          <a:spcPts val="43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Total Receipts </a:t>
                      </a:r>
                      <a:r>
                        <a:rPr sz="8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80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8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</a:t>
                      </a:r>
                      <a:r>
                        <a:rPr sz="800" i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461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57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51812"/>
              </p:ext>
            </p:extLst>
          </p:nvPr>
        </p:nvGraphicFramePr>
        <p:xfrm>
          <a:off x="441433" y="2889744"/>
          <a:ext cx="4474209" cy="1094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22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77470">
                        <a:lnSpc>
                          <a:spcPts val="91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CAPITA TAX</a:t>
                      </a:r>
                      <a:endParaRPr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66445"/>
              </p:ext>
            </p:extLst>
          </p:nvPr>
        </p:nvGraphicFramePr>
        <p:xfrm>
          <a:off x="449729" y="5791200"/>
          <a:ext cx="4474209" cy="14808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929">
                <a:tc>
                  <a:txBody>
                    <a:bodyPr/>
                    <a:lstStyle/>
                    <a:p>
                      <a:pPr marL="73025" marR="234950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lang="en-US" sz="800" b="1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19 </a:t>
                      </a:r>
                    </a:p>
                    <a:p>
                      <a:pPr marL="73025" marR="234950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 OF SUPPLIES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39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29279"/>
              </p:ext>
            </p:extLst>
          </p:nvPr>
        </p:nvGraphicFramePr>
        <p:xfrm>
          <a:off x="5249465" y="1200888"/>
          <a:ext cx="4437801" cy="991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095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467359">
                        <a:lnSpc>
                          <a:spcPts val="910"/>
                        </a:lnSpc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3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lang="en-US" sz="8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lang="en-US" sz="800" b="1" i="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759914"/>
              </p:ext>
            </p:extLst>
          </p:nvPr>
        </p:nvGraphicFramePr>
        <p:xfrm>
          <a:off x="5244400" y="2460432"/>
          <a:ext cx="4442866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0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04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lang="en-US" sz="800" b="1" spc="-10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endParaRPr lang="en-US" sz="800" b="1" spc="-10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lang="en-US" sz="800" b="1" spc="-10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BEHALF OF AFFILIATES FOR TRANSMITTAL TO THEM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161925">
                        <a:lnSpc>
                          <a:spcPts val="919"/>
                        </a:lnSpc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0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4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67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40126"/>
              </p:ext>
            </p:extLst>
          </p:nvPr>
        </p:nvGraphicFramePr>
        <p:xfrm>
          <a:off x="449729" y="4204995"/>
          <a:ext cx="4419600" cy="1365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5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35">
                <a:tc>
                  <a:txBody>
                    <a:bodyPr/>
                    <a:lstStyle/>
                    <a:p>
                      <a:pPr marL="73025" marR="234950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 18</a:t>
                      </a:r>
                    </a:p>
                    <a:p>
                      <a:pPr marL="73025" marR="234950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FEES,</a:t>
                      </a:r>
                      <a:r>
                        <a:rPr lang="en-US" sz="800" b="1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FINES, ASSESSMENTS, WORK PERMITS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1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5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88281"/>
              </p:ext>
            </p:extLst>
          </p:nvPr>
        </p:nvGraphicFramePr>
        <p:xfrm>
          <a:off x="5228728" y="4165662"/>
          <a:ext cx="4474209" cy="14511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072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lang="en-US" sz="800" b="1" spc="-10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endParaRPr lang="en-US" sz="800" b="1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en-US" sz="800" b="1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n-US" sz="800" b="1" spc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MEMBERS FOR DISBURSEMENTS ON THEIR BEHALF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</a:t>
                      </a:r>
                      <a:r>
                        <a:rPr lang="en-US"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2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r>
                        <a:rPr lang="en-US" sz="800" b="1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i="1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105471"/>
              </p:ext>
            </p:extLst>
          </p:nvPr>
        </p:nvGraphicFramePr>
        <p:xfrm>
          <a:off x="5213057" y="5823692"/>
          <a:ext cx="4474209" cy="14159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617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73025" marR="149225">
                        <a:lnSpc>
                          <a:spcPct val="19120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 </a:t>
                      </a:r>
                      <a:r>
                        <a:rPr lang="en-US"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Payer Itemized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Named Payer Non-Itemized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4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b="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800" b="0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b="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0"/>
                        </a:lnSpc>
                        <a:spcBef>
                          <a:spcPts val="43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Total Receipts </a:t>
                      </a:r>
                      <a:r>
                        <a:rPr sz="8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80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8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</a:t>
                      </a:r>
                      <a:r>
                        <a:rPr sz="800" i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461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57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427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56258" y="6739586"/>
            <a:ext cx="905887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21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937" y="446297"/>
            <a:ext cx="3136920" cy="6677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025" marR="149225">
              <a:lnSpc>
                <a:spcPct val="191200"/>
              </a:lnSpc>
              <a:spcBef>
                <a:spcPts val="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16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DUES AND AGENCY FEES</a:t>
            </a:r>
            <a:endParaRPr lang="en-US"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110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56258" y="6739586"/>
            <a:ext cx="905887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22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194050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lang="en-US" sz="1000" b="1" dirty="0">
                <a:solidFill>
                  <a:srgbClr val="231F20"/>
                </a:solidFill>
                <a:latin typeface="Arial"/>
                <a:cs typeface="Arial"/>
              </a:rPr>
              <a:t>PER CAPITA TAX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085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56258" y="6739586"/>
            <a:ext cx="905887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23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898920" cy="4045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18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lang="en-US" sz="1000" b="1" dirty="0">
                <a:solidFill>
                  <a:srgbClr val="231F20"/>
                </a:solidFill>
                <a:latin typeface="Arial"/>
                <a:cs typeface="Arial"/>
              </a:rPr>
              <a:t>FEES, FINES, ASSESSMENTS, WORK PERMITS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878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56258" y="6739586"/>
            <a:ext cx="905887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24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194050" cy="3020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19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lang="en-US" sz="1000" b="1" dirty="0">
                <a:solidFill>
                  <a:srgbClr val="231F20"/>
                </a:solidFill>
                <a:latin typeface="Arial"/>
                <a:cs typeface="Arial"/>
              </a:rPr>
              <a:t>SALE OF SUPPLIES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731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56258" y="6739586"/>
            <a:ext cx="905887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25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194050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20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lang="en-US" sz="1000" b="1" dirty="0">
                <a:solidFill>
                  <a:srgbClr val="231F20"/>
                </a:solidFill>
                <a:latin typeface="Arial"/>
                <a:cs typeface="Arial"/>
              </a:rPr>
              <a:t>RENTS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709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56258" y="6739586"/>
            <a:ext cx="905887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26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4889520" cy="4045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21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lang="en-US" sz="1000" b="1" dirty="0">
                <a:solidFill>
                  <a:srgbClr val="231F20"/>
                </a:solidFill>
                <a:latin typeface="Arial"/>
                <a:cs typeface="Arial"/>
              </a:rPr>
              <a:t>ON BEHALF OF AFFILIATES FOR TRANSMITTAL TO THEM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214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56258" y="6739586"/>
            <a:ext cx="905887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27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5041920" cy="4045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22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lang="en-US" sz="1000" b="1" dirty="0">
                <a:solidFill>
                  <a:srgbClr val="231F20"/>
                </a:solidFill>
                <a:latin typeface="Arial"/>
                <a:cs typeface="Arial"/>
              </a:rPr>
              <a:t>FROM MEMBERS FOR DISBURSEMENTS ON THEIR BEHALF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74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56258" y="6739586"/>
            <a:ext cx="905887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28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194050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23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RECEIPTS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725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533400" y="764882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29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6995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DETAILED SUMMARY PAGE – SCHEDULES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24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000" b="1" spc="-10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8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959610"/>
            <a:ext cx="31946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Detailed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Summary</a:t>
            </a:r>
            <a:r>
              <a:rPr sz="8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507713"/>
              </p:ext>
            </p:extLst>
          </p:nvPr>
        </p:nvGraphicFramePr>
        <p:xfrm>
          <a:off x="514350" y="1292011"/>
          <a:ext cx="4468953" cy="1262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1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599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77470">
                        <a:lnSpc>
                          <a:spcPts val="91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NEGOTIATION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ADMINISTRATION</a:t>
                      </a:r>
                      <a:endParaRPr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2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4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362035"/>
              </p:ext>
            </p:extLst>
          </p:nvPr>
        </p:nvGraphicFramePr>
        <p:xfrm>
          <a:off x="514350" y="3581515"/>
          <a:ext cx="4471580" cy="1133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2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7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9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9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311">
                <a:tc>
                  <a:txBody>
                    <a:bodyPr/>
                    <a:lstStyle/>
                    <a:p>
                      <a:pPr marL="73025" marR="234950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lang="en-US" sz="800" b="1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26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POLITICAL  ACTIVITIES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24888"/>
              </p:ext>
            </p:extLst>
          </p:nvPr>
        </p:nvGraphicFramePr>
        <p:xfrm>
          <a:off x="514350" y="5801623"/>
          <a:ext cx="4474209" cy="15897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48">
                <a:tc>
                  <a:txBody>
                    <a:bodyPr/>
                    <a:lstStyle/>
                    <a:p>
                      <a:pPr marL="73025" marR="167005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 </a:t>
                      </a: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lang="en-US" sz="800" b="1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73025" marR="167005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S, 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GIFTS,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GRANTS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3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0"/>
                        </a:lnSpc>
                        <a:spcBef>
                          <a:spcPts val="434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4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244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81132"/>
              </p:ext>
            </p:extLst>
          </p:nvPr>
        </p:nvGraphicFramePr>
        <p:xfrm>
          <a:off x="5562600" y="1318707"/>
          <a:ext cx="4534791" cy="1094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3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22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467359">
                        <a:lnSpc>
                          <a:spcPts val="91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GENERAL  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RH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87714"/>
              </p:ext>
            </p:extLst>
          </p:nvPr>
        </p:nvGraphicFramePr>
        <p:xfrm>
          <a:off x="5562599" y="2436345"/>
          <a:ext cx="4534792" cy="1297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19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161925">
                        <a:lnSpc>
                          <a:spcPts val="919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UNION  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1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4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5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70242"/>
              </p:ext>
            </p:extLst>
          </p:nvPr>
        </p:nvGraphicFramePr>
        <p:xfrm>
          <a:off x="514350" y="2555839"/>
          <a:ext cx="4416973" cy="10242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8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11">
                <a:tc>
                  <a:txBody>
                    <a:bodyPr/>
                    <a:lstStyle/>
                    <a:p>
                      <a:pPr marL="73025" marR="234950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lang="en-US" sz="800" b="1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800" b="1" spc="-5" baseline="0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73025" marR="234950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ORGANIZING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17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005029"/>
              </p:ext>
            </p:extLst>
          </p:nvPr>
        </p:nvGraphicFramePr>
        <p:xfrm>
          <a:off x="514350" y="4716346"/>
          <a:ext cx="4497432" cy="1085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47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161925">
                        <a:lnSpc>
                          <a:spcPts val="919"/>
                        </a:lnSpc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LOBBYING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9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lang="en-US"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700" i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10" name="object 10"/>
          <p:cNvSpPr txBox="1"/>
          <p:nvPr/>
        </p:nvSpPr>
        <p:spPr>
          <a:xfrm>
            <a:off x="8991600" y="6782427"/>
            <a:ext cx="7381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 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3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02494" y="45821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433833"/>
            <a:ext cx="3052445" cy="2814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85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STATEMENT A – ASSETS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LIABLITIES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944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Complete Schedules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Through </a:t>
            </a:r>
            <a:r>
              <a:rPr lang="en-US" sz="800" spc="-10" dirty="0" smtClean="0">
                <a:solidFill>
                  <a:srgbClr val="231F20"/>
                </a:solidFill>
                <a:latin typeface="Arial"/>
                <a:cs typeface="Arial"/>
              </a:rPr>
              <a:t>33</a:t>
            </a:r>
            <a:r>
              <a:rPr sz="80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Completing Statement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035" y="839724"/>
            <a:ext cx="1546860" cy="2931160"/>
          </a:xfrm>
          <a:prstGeom prst="rect">
            <a:avLst/>
          </a:prstGeom>
          <a:ln w="6096">
            <a:solidFill>
              <a:srgbClr val="231F20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640"/>
              </a:spcBef>
            </a:pPr>
            <a:r>
              <a:rPr sz="1400" b="1" spc="-5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719858"/>
              </p:ext>
            </p:extLst>
          </p:nvPr>
        </p:nvGraphicFramePr>
        <p:xfrm>
          <a:off x="2107679" y="836675"/>
          <a:ext cx="7554595" cy="2930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6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5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31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 marR="111125" indent="-62230">
                        <a:lnSpc>
                          <a:spcPts val="1150"/>
                        </a:lnSpc>
                        <a:spcBef>
                          <a:spcPts val="73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10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sz="10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1219" marR="183515" indent="-684530">
                        <a:lnSpc>
                          <a:spcPts val="1150"/>
                        </a:lnSpc>
                        <a:spcBef>
                          <a:spcPts val="73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 of Reporting Period  </a:t>
                      </a:r>
                      <a:r>
                        <a:rPr sz="10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6460" marR="241300" indent="-641985">
                        <a:lnSpc>
                          <a:spcPts val="1150"/>
                        </a:lnSpc>
                        <a:spcBef>
                          <a:spcPts val="73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of Reporting Period  (B)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23. Accounts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Receivable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24. Loans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Receivable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25. U.S. Treasury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26.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Investments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27. Fixed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3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28. Other Assets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29.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84035" y="4075188"/>
            <a:ext cx="1546860" cy="2011680"/>
          </a:xfrm>
          <a:prstGeom prst="rect">
            <a:avLst/>
          </a:prstGeom>
          <a:ln w="6096">
            <a:solidFill>
              <a:srgbClr val="231F2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650"/>
              </a:spcBef>
            </a:pPr>
            <a:r>
              <a:rPr sz="1400" b="1" spc="-5" dirty="0">
                <a:solidFill>
                  <a:srgbClr val="231F20"/>
                </a:solidFill>
                <a:latin typeface="Arial"/>
                <a:cs typeface="Arial"/>
              </a:rPr>
              <a:t>LIABILITIES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689540"/>
              </p:ext>
            </p:extLst>
          </p:nvPr>
        </p:nvGraphicFramePr>
        <p:xfrm>
          <a:off x="2107679" y="4072140"/>
          <a:ext cx="7554595" cy="2011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6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5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LIABILITIES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 marR="110489" indent="-60325">
                        <a:lnSpc>
                          <a:spcPts val="1140"/>
                        </a:lnSpc>
                        <a:spcBef>
                          <a:spcPts val="7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chedu</a:t>
                      </a:r>
                      <a:r>
                        <a:rPr sz="10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1219" marR="183515" indent="-684530">
                        <a:lnSpc>
                          <a:spcPts val="1140"/>
                        </a:lnSpc>
                        <a:spcBef>
                          <a:spcPts val="7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 of Reporting Period  (C)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6460" marR="241300" indent="-641985">
                        <a:lnSpc>
                          <a:spcPts val="1140"/>
                        </a:lnSpc>
                        <a:spcBef>
                          <a:spcPts val="7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of Reporting Period  (D)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30. Accounts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31. Loans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32. Mortgages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33. Other Liabilities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34.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LIABILITIES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107679" y="6390144"/>
          <a:ext cx="7554595" cy="3063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35.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(Item 29 Less Item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30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4432320" cy="4045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24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 CONTRACT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NEGOTIATION AND ADMINISTRATION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This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029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31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4432320" cy="4045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25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 ORGANIZING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This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564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32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44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61" y="609093"/>
            <a:ext cx="3461385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26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POLITICAL ACTIVITIES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7310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33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44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815" y="609093"/>
            <a:ext cx="3461385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27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LOBBYING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0183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34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44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61" y="609093"/>
            <a:ext cx="3460750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28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CONTRIBUTIONS,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GIFTS,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b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GRANTS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1711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35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194050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29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GENERAL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OVERHEAD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84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3967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36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193415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r>
              <a:rPr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UNION</a:t>
            </a:r>
            <a:r>
              <a:rPr sz="10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ADMINISTRATION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973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37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166878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smtClean="0">
                <a:solidFill>
                  <a:srgbClr val="231F20"/>
                </a:solidFill>
                <a:latin typeface="Arial"/>
                <a:cs typeface="Arial"/>
              </a:rPr>
              <a:t>31</a:t>
            </a:r>
            <a:r>
              <a:rPr sz="1000" b="1" spc="-5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BENEFITS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20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894588"/>
          <a:ext cx="9281160" cy="56951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marL="2580005" marR="2572385" algn="ctr">
                        <a:lnSpc>
                          <a:spcPts val="919"/>
                        </a:lnSpc>
                        <a:spcBef>
                          <a:spcPts val="4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2810" marR="882650" algn="ctr">
                        <a:lnSpc>
                          <a:spcPts val="919"/>
                        </a:lnSpc>
                        <a:spcBef>
                          <a:spcPts val="4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Whom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Paid  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393700" algn="ctr">
                        <a:lnSpc>
                          <a:spcPts val="919"/>
                        </a:lnSpc>
                        <a:spcBef>
                          <a:spcPts val="45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1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6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6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3171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1648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 above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742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38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38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264096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000" b="1" spc="-10" dirty="0" smtClean="0">
                <a:solidFill>
                  <a:srgbClr val="231F20"/>
                </a:solidFill>
                <a:latin typeface="Arial"/>
                <a:cs typeface="Arial"/>
              </a:rPr>
              <a:t>75</a:t>
            </a:r>
            <a:r>
              <a:rPr sz="1000" b="1" spc="-10" dirty="0" smtClean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ADDITIONAL INFORMATION</a:t>
            </a:r>
            <a:r>
              <a:rPr sz="10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SUMMARY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56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636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8991600" y="7315200"/>
            <a:ext cx="6619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4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02456" y="45821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433833"/>
            <a:ext cx="3151505" cy="2814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85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STATEMENT B –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RECEIPTS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DISBURSEMENTS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944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Complete Schedules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Through </a:t>
            </a:r>
            <a:r>
              <a:rPr lang="en-US" sz="800" spc="-10" dirty="0" smtClean="0">
                <a:solidFill>
                  <a:srgbClr val="231F20"/>
                </a:solidFill>
                <a:latin typeface="Arial"/>
                <a:cs typeface="Arial"/>
              </a:rPr>
              <a:t>33</a:t>
            </a:r>
            <a:r>
              <a:rPr sz="80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Before Completing Statement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27630"/>
              </p:ext>
            </p:extLst>
          </p:nvPr>
        </p:nvGraphicFramePr>
        <p:xfrm>
          <a:off x="380987" y="836675"/>
          <a:ext cx="5097779" cy="35814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5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23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36. Dues and Agency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Times New Roman"/>
                          <a:cs typeface="Times New Roman"/>
                        </a:rPr>
                        <a:t>16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37.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Capita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38. Fees, Fines, Assessments,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Permits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Supplies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Interest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Dividends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 smtClean="0">
                          <a:latin typeface="Times New Roman"/>
                          <a:cs typeface="Times New Roman"/>
                        </a:rPr>
                        <a:t>20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Investments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44. Sale of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Fixed Assets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448018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Loans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Obtained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Repayments of Loans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Made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Behalf of Affiliates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Transmittal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Them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 smtClean="0">
                          <a:latin typeface="Times New Roman"/>
                          <a:cs typeface="Times New Roman"/>
                        </a:rPr>
                        <a:t>21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From Members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 on Their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Behalf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 smtClean="0">
                          <a:latin typeface="Times New Roman"/>
                          <a:cs typeface="Times New Roman"/>
                        </a:rPr>
                        <a:t>22</a:t>
                      </a:r>
                      <a:endParaRPr lang="en-US"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84619"/>
              </p:ext>
            </p:extLst>
          </p:nvPr>
        </p:nvGraphicFramePr>
        <p:xfrm>
          <a:off x="5684507" y="762000"/>
          <a:ext cx="3992892" cy="6476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2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548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08000" algn="l"/>
                        </a:tabLst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	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42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800" dirty="0">
                          <a:latin typeface="Arial"/>
                          <a:cs typeface="Arial"/>
                        </a:rPr>
                        <a:t>Contract Administration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 and Negotiation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42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52. 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Organizing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 smtClean="0">
                          <a:latin typeface="Arial"/>
                          <a:cs typeface="Arial"/>
                        </a:rPr>
                        <a:t>25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107665"/>
                  </a:ext>
                </a:extLst>
              </a:tr>
              <a:tr h="220908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Political Activities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08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54. Lobbying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 smtClean="0">
                          <a:latin typeface="Arial"/>
                          <a:cs typeface="Arial"/>
                        </a:rPr>
                        <a:t>27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07516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Contributions, Gifts, and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Grants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341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General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Overhead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Union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Administration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Benefits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Capita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Tax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08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Strike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Benefits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Fees, Fines, Assessments,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etc.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355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62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Supplies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Resale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Purchase of Investments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64. Purchase of Fixed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 Assets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6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582666"/>
                  </a:ext>
                </a:extLst>
              </a:tr>
              <a:tr h="220908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Loans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Made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Repayment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Obtained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908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Affiliates of Funds Collected on Their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Behalf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Behalf of Individual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341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Direct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Taxes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341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 smtClean="0">
                          <a:latin typeface="Arial"/>
                          <a:cs typeface="Arial"/>
                        </a:rPr>
                        <a:t>70. Officers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123720"/>
                  </a:ext>
                </a:extLst>
              </a:tr>
              <a:tr h="219341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 smtClean="0">
                          <a:latin typeface="Arial"/>
                          <a:cs typeface="Arial"/>
                        </a:rPr>
                        <a:t>71. Employees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341037"/>
                  </a:ext>
                </a:extLst>
              </a:tr>
              <a:tr h="220909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908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Subtotal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90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Withholding Tax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Payroll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909"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Withheld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0908"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Less Total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341">
                <a:tc gridSpan="2"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Total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Withheld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But Not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033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(Line 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71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8991600" y="6782427"/>
            <a:ext cx="7381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5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433833"/>
            <a:ext cx="3728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1 – ACCOUNTS RECEIVABLE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AGING</a:t>
            </a:r>
            <a:r>
              <a:rPr sz="1000" b="1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47" y="45821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836675"/>
          <a:ext cx="9281159" cy="5390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2014220" marR="2006600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Entity or Individual Name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marR="197485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Account  Receivable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 marR="191770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180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Days  Past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 marR="264795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180+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Days  Past Due  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78740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Liquidated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Account  Receivable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32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itemized accounts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receivable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from all other accounts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receivable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of Column (B)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 automatically entered in Item 23, Column</a:t>
                      </a:r>
                      <a:r>
                        <a:rPr sz="700" spc="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8991051" y="6895598"/>
            <a:ext cx="738654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6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22694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2 – LOANS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RECEIVABLE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1051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726938"/>
              </p:ext>
            </p:extLst>
          </p:nvPr>
        </p:nvGraphicFramePr>
        <p:xfrm>
          <a:off x="380987" y="894588"/>
          <a:ext cx="9281159" cy="5893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748">
                <a:tc rowSpan="2">
                  <a:txBody>
                    <a:bodyPr/>
                    <a:lstStyle/>
                    <a:p>
                      <a:pPr marL="73025" marR="132080">
                        <a:lnSpc>
                          <a:spcPct val="95800"/>
                        </a:lnSpc>
                        <a:spcBef>
                          <a:spcPts val="5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List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below loans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officers, employees, or  members which at any time during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reporting  period exceeded $250 and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list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loans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business enterprises regardless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amount.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1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10845" marR="405765" indent="-1905" algn="ctr">
                        <a:lnSpc>
                          <a:spcPct val="95800"/>
                        </a:lnSpc>
                        <a:spcBef>
                          <a:spcPts val="5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 Outstanding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03225" marR="396240" indent="-190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Made  During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9118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Repayments Received During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41935" marR="237490" indent="-1905" algn="ctr">
                        <a:lnSpc>
                          <a:spcPct val="95800"/>
                        </a:lnSpc>
                        <a:spcBef>
                          <a:spcPts val="5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 Outstanding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7695" marR="606425" indent="1905" algn="ctr">
                        <a:lnSpc>
                          <a:spcPts val="919"/>
                        </a:lnSpc>
                        <a:spcBef>
                          <a:spcPts val="59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(D)(1)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1180" marR="288925" indent="-257810">
                        <a:lnSpc>
                          <a:spcPts val="919"/>
                        </a:lnSpc>
                        <a:spcBef>
                          <a:spcPts val="59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  (D)(2)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65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226250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tabLst>
                          <a:tab pos="2256790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Purpose: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9535">
                        <a:lnSpc>
                          <a:spcPct val="185000"/>
                        </a:lnSpc>
                        <a:spcBef>
                          <a:spcPts val="15"/>
                        </a:spcBef>
                        <a:tabLst>
                          <a:tab pos="224472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Security: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Terms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 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7668">
                <a:tc>
                  <a:txBody>
                    <a:bodyPr/>
                    <a:lstStyle/>
                    <a:p>
                      <a:pPr marL="73025" algn="just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2263140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9535" algn="just">
                        <a:lnSpc>
                          <a:spcPct val="185600"/>
                        </a:lnSpc>
                        <a:spcBef>
                          <a:spcPts val="5"/>
                        </a:spcBef>
                        <a:tabLst>
                          <a:tab pos="224472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Purpose: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Security: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Terms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 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656">
                <a:tc>
                  <a:txBody>
                    <a:bodyPr/>
                    <a:lstStyle/>
                    <a:p>
                      <a:pPr marL="73025" algn="just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2263140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8900" algn="just">
                        <a:lnSpc>
                          <a:spcPct val="185600"/>
                        </a:lnSpc>
                        <a:spcBef>
                          <a:spcPts val="5"/>
                        </a:spcBef>
                        <a:tabLst>
                          <a:tab pos="224472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Purpose: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Security: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Terms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 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7655">
                <a:tc>
                  <a:txBody>
                    <a:bodyPr/>
                    <a:lstStyle/>
                    <a:p>
                      <a:pPr marL="73025" algn="just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226250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9535" algn="just">
                        <a:lnSpc>
                          <a:spcPct val="185600"/>
                        </a:lnSpc>
                        <a:spcBef>
                          <a:spcPts val="5"/>
                        </a:spcBef>
                        <a:tabLst>
                          <a:tab pos="224472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Purpose: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Security: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Terms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 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listed</a:t>
                      </a:r>
                      <a:r>
                        <a:rPr sz="800" spc="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571">
                <a:tc gridSpan="6">
                  <a:txBody>
                    <a:bodyPr/>
                    <a:lstStyle/>
                    <a:p>
                      <a:pPr marL="73025">
                        <a:lnSpc>
                          <a:spcPts val="935"/>
                        </a:lnSpc>
                        <a:spcBef>
                          <a:spcPts val="530"/>
                        </a:spcBef>
                        <a:tabLst>
                          <a:tab pos="2051685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	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…………………Item 24.………………………..Item 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…………………………Item 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…………………………..Item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75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………………….….……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2758440">
                        <a:lnSpc>
                          <a:spcPts val="935"/>
                        </a:lnSpc>
                        <a:tabLst>
                          <a:tab pos="6800215" algn="l"/>
                          <a:tab pos="838517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	with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Explanation	Column (B)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8207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0" y="6982070"/>
            <a:ext cx="5857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7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72364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3 – SALE OF INVESTMENTS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95428"/>
              </p:ext>
            </p:extLst>
          </p:nvPr>
        </p:nvGraphicFramePr>
        <p:xfrm>
          <a:off x="76198" y="775164"/>
          <a:ext cx="9227082" cy="54330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861">
                  <a:extLst>
                    <a:ext uri="{9D8B030D-6E8A-4147-A177-3AD203B41FA5}">
                      <a16:colId xmlns:a16="http://schemas.microsoft.com/office/drawing/2014/main" val="1518970868"/>
                    </a:ext>
                  </a:extLst>
                </a:gridCol>
                <a:gridCol w="954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642175696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195320231"/>
                    </a:ext>
                  </a:extLst>
                </a:gridCol>
              </a:tblGrid>
              <a:tr h="35346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Address of 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Purchaser or Financial Management Firm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(B)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Sale (C)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(D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Value (E)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Sales Price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(F)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 Received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13049"/>
                  </a:ext>
                </a:extLst>
              </a:tr>
              <a:tr h="29308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8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8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4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9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8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4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9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(D)-(G)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4651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Reinvestments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486">
                <a:tc gridSpan="3">
                  <a:txBody>
                    <a:bodyPr/>
                    <a:lstStyle/>
                    <a:p>
                      <a:pPr marR="271780" algn="r">
                        <a:lnSpc>
                          <a:spcPts val="885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(The total from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894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Sales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4108">
                <a:tc gridSpan="3">
                  <a:txBody>
                    <a:bodyPr/>
                    <a:lstStyle/>
                    <a:p>
                      <a:pPr marR="332740" algn="r">
                        <a:lnSpc>
                          <a:spcPts val="82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Sales Line will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379">
                <a:tc gridSpan="3">
                  <a:txBody>
                    <a:bodyPr/>
                    <a:lstStyle/>
                    <a:p>
                      <a:pPr marR="153670" algn="r">
                        <a:lnSpc>
                          <a:spcPts val="8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6353">
                <a:tc gridSpan="3">
                  <a:txBody>
                    <a:bodyPr/>
                    <a:lstStyle/>
                    <a:p>
                      <a:pPr marR="609600" algn="r">
                        <a:lnSpc>
                          <a:spcPts val="894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68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8207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0" y="6982070"/>
            <a:ext cx="5857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08 of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72364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SALE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OF FIXED</a:t>
            </a:r>
            <a:r>
              <a:rPr sz="1000" b="1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37104"/>
              </p:ext>
            </p:extLst>
          </p:nvPr>
        </p:nvGraphicFramePr>
        <p:xfrm>
          <a:off x="76199" y="775170"/>
          <a:ext cx="9227082" cy="5534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861">
                  <a:extLst>
                    <a:ext uri="{9D8B030D-6E8A-4147-A177-3AD203B41FA5}">
                      <a16:colId xmlns:a16="http://schemas.microsoft.com/office/drawing/2014/main" val="1518970868"/>
                    </a:ext>
                  </a:extLst>
                </a:gridCol>
                <a:gridCol w="893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642175696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195320231"/>
                    </a:ext>
                  </a:extLst>
                </a:gridCol>
              </a:tblGrid>
              <a:tr h="50325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Address of Purchaser 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 (if land or buildings, give location)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Sale (C)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(D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Value (E)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Sales Price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(F)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 Received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13049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3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(D)-(G)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338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Reinvestments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336">
                <a:tc gridSpan="3">
                  <a:txBody>
                    <a:bodyPr/>
                    <a:lstStyle/>
                    <a:p>
                      <a:pPr marR="271780" algn="r">
                        <a:lnSpc>
                          <a:spcPts val="885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(The total from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894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Sales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2932">
                <a:tc gridSpan="3">
                  <a:txBody>
                    <a:bodyPr/>
                    <a:lstStyle/>
                    <a:p>
                      <a:pPr marR="332740" algn="r">
                        <a:lnSpc>
                          <a:spcPts val="82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Sales Line will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2932">
                <a:tc gridSpan="3">
                  <a:txBody>
                    <a:bodyPr/>
                    <a:lstStyle/>
                    <a:p>
                      <a:pPr marR="153670" algn="r">
                        <a:lnSpc>
                          <a:spcPts val="8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458">
                <a:tc gridSpan="3">
                  <a:txBody>
                    <a:bodyPr/>
                    <a:lstStyle/>
                    <a:p>
                      <a:pPr marR="609600" algn="r">
                        <a:lnSpc>
                          <a:spcPts val="894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72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8207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0" y="6982070"/>
            <a:ext cx="5857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09 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38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72364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PURCHASE OF INVESTMENTS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07349"/>
              </p:ext>
            </p:extLst>
          </p:nvPr>
        </p:nvGraphicFramePr>
        <p:xfrm>
          <a:off x="2" y="838203"/>
          <a:ext cx="9982199" cy="589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586">
                  <a:extLst>
                    <a:ext uri="{9D8B030D-6E8A-4147-A177-3AD203B41FA5}">
                      <a16:colId xmlns:a16="http://schemas.microsoft.com/office/drawing/2014/main" val="1518970868"/>
                    </a:ext>
                  </a:extLst>
                </a:gridCol>
                <a:gridCol w="96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8587">
                  <a:extLst>
                    <a:ext uri="{9D8B030D-6E8A-4147-A177-3AD203B41FA5}">
                      <a16:colId xmlns:a16="http://schemas.microsoft.com/office/drawing/2014/main" val="2642175696"/>
                    </a:ext>
                  </a:extLst>
                </a:gridCol>
                <a:gridCol w="848587">
                  <a:extLst>
                    <a:ext uri="{9D8B030D-6E8A-4147-A177-3AD203B41FA5}">
                      <a16:colId xmlns:a16="http://schemas.microsoft.com/office/drawing/2014/main" val="51764554"/>
                    </a:ext>
                  </a:extLst>
                </a:gridCol>
              </a:tblGrid>
              <a:tr h="39185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Address of Seller 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 Financial Management Firm (A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(B)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(C)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(D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Value (E)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Sales Price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 </a:t>
                      </a:r>
                      <a:r>
                        <a:rPr lang="en-US" sz="800" spc="-5" baseline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Paid (G)</a:t>
                      </a:r>
                      <a:endParaRPr lang="en-US" sz="800" dirty="0" smtClean="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13049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9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5520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Reinvestments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920">
                <a:tc gridSpan="3">
                  <a:txBody>
                    <a:bodyPr/>
                    <a:lstStyle/>
                    <a:p>
                      <a:pPr marR="271780" algn="r">
                        <a:lnSpc>
                          <a:spcPts val="885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(The total from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894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Sales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756">
                <a:tc gridSpan="3">
                  <a:txBody>
                    <a:bodyPr/>
                    <a:lstStyle/>
                    <a:p>
                      <a:pPr marR="332740" algn="r">
                        <a:lnSpc>
                          <a:spcPts val="82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Sales Line will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0341">
                <a:tc gridSpan="3">
                  <a:txBody>
                    <a:bodyPr/>
                    <a:lstStyle/>
                    <a:p>
                      <a:pPr marR="153670" algn="r">
                        <a:lnSpc>
                          <a:spcPts val="8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372">
                <a:tc gridSpan="3">
                  <a:txBody>
                    <a:bodyPr/>
                    <a:lstStyle/>
                    <a:p>
                      <a:pPr marR="609600" algn="r">
                        <a:lnSpc>
                          <a:spcPts val="894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C6BC4B1EFDC4409E1522139A1FFAD1" ma:contentTypeVersion="4" ma:contentTypeDescription="Create a new document." ma:contentTypeScope="" ma:versionID="ee644b6acf25614eabc176894defa53a">
  <xsd:schema xmlns:xsd="http://www.w3.org/2001/XMLSchema" xmlns:xs="http://www.w3.org/2001/XMLSchema" xmlns:p="http://schemas.microsoft.com/office/2006/metadata/properties" xmlns:ns1="http://schemas.microsoft.com/sharepoint/v3" xmlns:ns3="14ca70b7-b93c-4334-ab56-eeed2676982a" targetNamespace="http://schemas.microsoft.com/office/2006/metadata/properties" ma:root="true" ma:fieldsID="ecc5487a8bfebacab27e32fe6c83c680" ns1:_="" ns3:_="">
    <xsd:import namespace="http://schemas.microsoft.com/sharepoint/v3"/>
    <xsd:import namespace="14ca70b7-b93c-4334-ab56-eeed267698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a70b7-b93c-4334-ab56-eeed26769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225DBCD-E8C2-4DC4-AC93-FC6CE49CAF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ca70b7-b93c-4334-ab56-eeed267698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07D9E3-A1CB-43A4-B9DF-5DF86F4C0F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BD224-B5B3-410C-AB18-5CF0490252E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14ca70b7-b93c-4334-ab56-eeed2676982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4852</TotalTime>
  <Words>5011</Words>
  <Application>Microsoft Office PowerPoint</Application>
  <PresentationFormat>Custom</PresentationFormat>
  <Paragraphs>1127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Office Theme</vt:lpstr>
      <vt:lpstr>Office of Labor-Management Standards FORM LM-2 LONG FORM LABOR ORGANIZATION ANNUAL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LM-2 LABOR ORGANIZATION ANNUAL REPORT</dc:title>
  <dc:creator>OLMS - U.S. Department of Labor</dc:creator>
  <cp:lastModifiedBy>Auerbach, Andrew D - OLMS</cp:lastModifiedBy>
  <cp:revision>143</cp:revision>
  <cp:lastPrinted>2020-05-29T16:07:05Z</cp:lastPrinted>
  <dcterms:created xsi:type="dcterms:W3CDTF">2020-04-18T21:31:13Z</dcterms:created>
  <dcterms:modified xsi:type="dcterms:W3CDTF">2020-08-27T13:44:57Z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2016-06-01T00:00:00Z</vt:filetime>
  </property>
  <property fmtid="{D5CDD505-2E9C-101B-9397-08002B2CF9AE}" pid="3" name="Creator">
    <vt:lpwstr>Acrobat PDFMaker 9.1 for Word</vt:lpwstr>
  </property>
  <property fmtid="{D5CDD505-2E9C-101B-9397-08002B2CF9AE}" pid="4" name="LastSaved">
    <vt:filetime>2020-04-18T00:00:00Z</vt:filetime>
  </property>
  <property fmtid="{D5CDD505-2E9C-101B-9397-08002B2CF9AE}" pid="5" name="ContentTypeId">
    <vt:lpwstr>0x010100DFC6BC4B1EFDC4409E1522139A1FFAD1</vt:lpwstr>
  </property>
</Properties>
</file>