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82" r:id="rId6"/>
    <p:sldId id="258" r:id="rId7"/>
    <p:sldId id="259" r:id="rId8"/>
    <p:sldId id="260" r:id="rId9"/>
    <p:sldId id="261" r:id="rId10"/>
    <p:sldId id="284" r:id="rId11"/>
    <p:sldId id="283" r:id="rId12"/>
    <p:sldId id="286" r:id="rId13"/>
    <p:sldId id="285" r:id="rId14"/>
    <p:sldId id="264" r:id="rId15"/>
    <p:sldId id="265" r:id="rId16"/>
    <p:sldId id="266" r:id="rId17"/>
    <p:sldId id="267" r:id="rId18"/>
    <p:sldId id="268" r:id="rId19"/>
    <p:sldId id="269" r:id="rId20"/>
    <p:sldId id="300" r:id="rId21"/>
    <p:sldId id="301" r:id="rId22"/>
    <p:sldId id="272" r:id="rId23"/>
    <p:sldId id="273" r:id="rId24"/>
    <p:sldId id="287" r:id="rId25"/>
    <p:sldId id="289" r:id="rId26"/>
    <p:sldId id="290" r:id="rId27"/>
    <p:sldId id="291" r:id="rId28"/>
    <p:sldId id="292" r:id="rId29"/>
    <p:sldId id="293" r:id="rId30"/>
    <p:sldId id="294" r:id="rId31"/>
    <p:sldId id="295" r:id="rId32"/>
    <p:sldId id="296" r:id="rId33"/>
    <p:sldId id="297" r:id="rId34"/>
  </p:sldIdLst>
  <p:sldSz cx="10058400" cy="7772400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182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ockett, Kiesha N - SOL" initials="CKN-S" lastIdx="18" clrIdx="0">
    <p:extLst>
      <p:ext uri="{19B8F6BF-5375-455C-9EA6-DF929625EA0E}">
        <p15:presenceInfo xmlns:p15="http://schemas.microsoft.com/office/powerpoint/2012/main" userId="S-1-5-21-625881431-3029617060-3355961844-68828" providerId="AD"/>
      </p:ext>
    </p:extLst>
  </p:cmAuthor>
  <p:cmAuthor id="2" name="beverly dankowitz" initials="bd" lastIdx="2" clrIdx="1">
    <p:extLst>
      <p:ext uri="{19B8F6BF-5375-455C-9EA6-DF929625EA0E}">
        <p15:presenceInfo xmlns:p15="http://schemas.microsoft.com/office/powerpoint/2012/main" userId="d0c46a1332b8853d" providerId="Windows Live"/>
      </p:ext>
    </p:extLst>
  </p:cmAuthor>
  <p:cmAuthor id="3" name="Legum, Radine - SOL" initials="LR-S" lastIdx="2" clrIdx="2">
    <p:extLst>
      <p:ext uri="{19B8F6BF-5375-455C-9EA6-DF929625EA0E}">
        <p15:presenceInfo xmlns:p15="http://schemas.microsoft.com/office/powerpoint/2012/main" userId="S-1-5-21-625881431-3029617060-3355961844-4563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64" autoAdjust="0"/>
    <p:restoredTop sz="93979" autoAdjust="0"/>
  </p:normalViewPr>
  <p:slideViewPr>
    <p:cSldViewPr>
      <p:cViewPr>
        <p:scale>
          <a:sx n="150" d="100"/>
          <a:sy n="150" d="100"/>
        </p:scale>
        <p:origin x="-2940" y="-3232"/>
      </p:cViewPr>
      <p:guideLst>
        <p:guide orient="horz" pos="2880"/>
        <p:guide pos="18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08/27/2020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spc="-5" dirty="0"/>
              <a:t>Page </a:t>
            </a:r>
            <a:fld id="{81D60167-4931-47E6-BA6A-407CBD079E47}" type="slidenum">
              <a:rPr spc="-5" dirty="0"/>
              <a:t>‹#›</a:t>
            </a:fld>
            <a:r>
              <a:rPr spc="-5" dirty="0"/>
              <a:t> </a:t>
            </a:r>
            <a:r>
              <a:rPr dirty="0"/>
              <a:t>of</a:t>
            </a:r>
            <a:r>
              <a:rPr spc="-45" dirty="0"/>
              <a:t> </a:t>
            </a:r>
            <a:r>
              <a:rPr spc="-10" dirty="0"/>
              <a:t>26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08/27/2020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spc="-5" dirty="0"/>
              <a:t>Page </a:t>
            </a:r>
            <a:fld id="{81D60167-4931-47E6-BA6A-407CBD079E47}" type="slidenum">
              <a:rPr spc="-5" dirty="0"/>
              <a:t>‹#›</a:t>
            </a:fld>
            <a:r>
              <a:rPr spc="-5" dirty="0"/>
              <a:t> </a:t>
            </a:r>
            <a:r>
              <a:rPr dirty="0"/>
              <a:t>of</a:t>
            </a:r>
            <a:r>
              <a:rPr spc="-45" dirty="0"/>
              <a:t> </a:t>
            </a:r>
            <a:r>
              <a:rPr spc="-10" dirty="0"/>
              <a:t>26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08/27/2020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spc="-5" dirty="0"/>
              <a:t>Page </a:t>
            </a:r>
            <a:fld id="{81D60167-4931-47E6-BA6A-407CBD079E47}" type="slidenum">
              <a:rPr spc="-5" dirty="0"/>
              <a:t>‹#›</a:t>
            </a:fld>
            <a:r>
              <a:rPr spc="-5" dirty="0"/>
              <a:t> </a:t>
            </a:r>
            <a:r>
              <a:rPr dirty="0"/>
              <a:t>of</a:t>
            </a:r>
            <a:r>
              <a:rPr spc="-45" dirty="0"/>
              <a:t> </a:t>
            </a:r>
            <a:r>
              <a:rPr spc="-10" dirty="0"/>
              <a:t>26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08/27/2020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spc="-5" dirty="0"/>
              <a:t>Page </a:t>
            </a:r>
            <a:fld id="{81D60167-4931-47E6-BA6A-407CBD079E47}" type="slidenum">
              <a:rPr spc="-5" dirty="0"/>
              <a:t>‹#›</a:t>
            </a:fld>
            <a:r>
              <a:rPr spc="-5" dirty="0"/>
              <a:t> </a:t>
            </a:r>
            <a:r>
              <a:rPr dirty="0"/>
              <a:t>of</a:t>
            </a:r>
            <a:r>
              <a:rPr spc="-45" dirty="0"/>
              <a:t> </a:t>
            </a:r>
            <a:r>
              <a:rPr spc="-10" dirty="0"/>
              <a:t>26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08/27/2020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spc="-5" dirty="0"/>
              <a:t>Page </a:t>
            </a:r>
            <a:fld id="{81D60167-4931-47E6-BA6A-407CBD079E47}" type="slidenum">
              <a:rPr spc="-5" dirty="0"/>
              <a:t>‹#›</a:t>
            </a:fld>
            <a:r>
              <a:rPr spc="-5" dirty="0"/>
              <a:t> </a:t>
            </a:r>
            <a:r>
              <a:rPr dirty="0"/>
              <a:t>of</a:t>
            </a:r>
            <a:r>
              <a:rPr spc="-45" dirty="0"/>
              <a:t> </a:t>
            </a:r>
            <a:r>
              <a:rPr spc="-10" dirty="0"/>
              <a:t>26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6625" y="427721"/>
            <a:ext cx="7468870" cy="2997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44480" y="6911967"/>
            <a:ext cx="1652905" cy="9233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08/27/2020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28817" y="6911967"/>
            <a:ext cx="501015" cy="2311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spc="-5" dirty="0"/>
              <a:t>Page </a:t>
            </a:r>
            <a:fld id="{81D60167-4931-47E6-BA6A-407CBD079E47}" type="slidenum">
              <a:rPr spc="-5" dirty="0"/>
              <a:t>‹#›</a:t>
            </a:fld>
            <a:r>
              <a:rPr spc="-5" dirty="0"/>
              <a:t> </a:t>
            </a:r>
            <a:r>
              <a:rPr dirty="0"/>
              <a:t>of</a:t>
            </a:r>
            <a:r>
              <a:rPr spc="-45" dirty="0"/>
              <a:t> </a:t>
            </a:r>
            <a:r>
              <a:rPr spc="-10" dirty="0"/>
              <a:t>26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21367" y="1037338"/>
            <a:ext cx="7213600" cy="1409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This report </a:t>
            </a:r>
            <a:r>
              <a:rPr sz="750" spc="-10" dirty="0">
                <a:solidFill>
                  <a:srgbClr val="231F20"/>
                </a:solidFill>
                <a:latin typeface="Arial"/>
                <a:cs typeface="Arial"/>
              </a:rPr>
              <a:t>is </a:t>
            </a: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mandatory under P.L. 86-257, as amended. Failure </a:t>
            </a:r>
            <a:r>
              <a:rPr sz="750" spc="5" dirty="0">
                <a:solidFill>
                  <a:srgbClr val="231F20"/>
                </a:solidFill>
                <a:latin typeface="Arial"/>
                <a:cs typeface="Arial"/>
              </a:rPr>
              <a:t>to </a:t>
            </a: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comply </a:t>
            </a:r>
            <a:r>
              <a:rPr sz="750" dirty="0">
                <a:solidFill>
                  <a:srgbClr val="231F20"/>
                </a:solidFill>
                <a:latin typeface="Arial"/>
                <a:cs typeface="Arial"/>
              </a:rPr>
              <a:t>may </a:t>
            </a: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result in criminal prosecution, fines, </a:t>
            </a:r>
            <a:r>
              <a:rPr sz="750" dirty="0">
                <a:solidFill>
                  <a:srgbClr val="231F20"/>
                </a:solidFill>
                <a:latin typeface="Arial"/>
                <a:cs typeface="Arial"/>
              </a:rPr>
              <a:t>or </a:t>
            </a: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civil penalties as provided </a:t>
            </a:r>
            <a:r>
              <a:rPr sz="750" dirty="0">
                <a:solidFill>
                  <a:srgbClr val="231F20"/>
                </a:solidFill>
                <a:latin typeface="Arial"/>
                <a:cs typeface="Arial"/>
              </a:rPr>
              <a:t>by </a:t>
            </a: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29 U.S.C. 439 </a:t>
            </a:r>
            <a:r>
              <a:rPr sz="750" dirty="0">
                <a:solidFill>
                  <a:srgbClr val="231F20"/>
                </a:solidFill>
                <a:latin typeface="Arial"/>
                <a:cs typeface="Arial"/>
              </a:rPr>
              <a:t>or</a:t>
            </a:r>
            <a:r>
              <a:rPr sz="750" spc="19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pc="-10" dirty="0">
                <a:solidFill>
                  <a:srgbClr val="231F20"/>
                </a:solidFill>
                <a:latin typeface="Arial"/>
                <a:cs typeface="Arial"/>
              </a:rPr>
              <a:t>440.</a:t>
            </a:r>
            <a:endParaRPr sz="750"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020445"/>
              </p:ext>
            </p:extLst>
          </p:nvPr>
        </p:nvGraphicFramePr>
        <p:xfrm>
          <a:off x="454139" y="2260092"/>
          <a:ext cx="9271634" cy="15431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169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68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152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126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47827">
                <a:tc rowSpan="2" gridSpan="2"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4. AFFILIATION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OR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ORGANIZATION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8. MAILING ADDRESS (Type or print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capital</a:t>
                      </a:r>
                      <a:r>
                        <a:rPr sz="800" spc="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letters.)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25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5176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First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Name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2032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Last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2032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1084">
                <a:tc rowSpan="2"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5. DESIGNATION (Local, Lodge,</a:t>
                      </a:r>
                      <a:r>
                        <a:rPr sz="800" spc="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etc.)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1114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6. DESIGNATION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NUMBER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1114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P.O.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Box -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Building and Room Number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3365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01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114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114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Number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Street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032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92">
                <a:tc rowSpan="2" gridSpan="2"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7.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UNIT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 (if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any)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032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7932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gridSpan="2"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City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2032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436">
                <a:tc rowSpan="2" gridSpan="2">
                  <a:txBody>
                    <a:bodyPr/>
                    <a:lstStyle/>
                    <a:p>
                      <a:pPr marL="36195" marR="271780" indent="-635">
                        <a:lnSpc>
                          <a:spcPts val="1320"/>
                        </a:lnSpc>
                        <a:spcBef>
                          <a:spcPts val="95"/>
                        </a:spcBef>
                        <a:tabLst>
                          <a:tab pos="3718560" algn="l"/>
                          <a:tab pos="4234815" algn="l"/>
                        </a:tabLst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y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ou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organi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z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on’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ord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k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ep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i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mailin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g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addr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ss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?	Y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	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  (If “No,” provide address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Item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spc="1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75</a:t>
                      </a:r>
                      <a:r>
                        <a:rPr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1206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032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1939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06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State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2032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ZIP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Code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+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2032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9347499"/>
              </p:ext>
            </p:extLst>
          </p:nvPr>
        </p:nvGraphicFramePr>
        <p:xfrm>
          <a:off x="451091" y="1149874"/>
          <a:ext cx="9242954" cy="111791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373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09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6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584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2431">
                <a:tc gridSpan="4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7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READ </a:t>
                      </a:r>
                      <a:r>
                        <a:rPr sz="75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THE INSTRUCTIONS CAREFULLY BEFORE PREPARING THIS</a:t>
                      </a:r>
                      <a:r>
                        <a:rPr sz="750" spc="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5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REPORT.</a:t>
                      </a:r>
                      <a:endParaRPr sz="750" dirty="0">
                        <a:latin typeface="Arial"/>
                        <a:cs typeface="Arial"/>
                      </a:endParaRPr>
                    </a:p>
                  </a:txBody>
                  <a:tcPr marL="0" marR="0" marT="2032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3353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For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Official Use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Only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 FILE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NUMBER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5560">
                        <a:lnSpc>
                          <a:spcPts val="940"/>
                        </a:lnSpc>
                        <a:spcBef>
                          <a:spcPts val="35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PERIOD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COVERED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575310">
                        <a:lnSpc>
                          <a:spcPts val="940"/>
                        </a:lnSpc>
                        <a:tabLst>
                          <a:tab pos="1049655" algn="l"/>
                          <a:tab pos="1511935" algn="l"/>
                        </a:tabLst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MO	DAY	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YEAR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3619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From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6195">
                        <a:lnSpc>
                          <a:spcPct val="100000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Through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0345" indent="-184785">
                        <a:lnSpc>
                          <a:spcPct val="100000"/>
                        </a:lnSpc>
                        <a:spcBef>
                          <a:spcPts val="350"/>
                        </a:spcBef>
                        <a:buAutoNum type="arabicPeriod" startAt="3"/>
                        <a:tabLst>
                          <a:tab pos="220979" algn="l"/>
                        </a:tabLst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(a)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AMENDED —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If this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is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 amended report,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check</a:t>
                      </a:r>
                      <a:r>
                        <a:rPr sz="800" spc="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here:</a:t>
                      </a:r>
                      <a:endParaRPr lang="en-US" sz="800" spc="-5" dirty="0">
                        <a:solidFill>
                          <a:srgbClr val="231F20"/>
                        </a:solidFill>
                        <a:latin typeface="Arial"/>
                        <a:cs typeface="Arial"/>
                      </a:endParaRPr>
                    </a:p>
                    <a:p>
                      <a:pPr marL="372745" lvl="1" indent="-153035">
                        <a:lnSpc>
                          <a:spcPct val="100000"/>
                        </a:lnSpc>
                        <a:buAutoNum type="alphaLcParenBoth" startAt="2"/>
                        <a:tabLst>
                          <a:tab pos="373380" algn="l"/>
                        </a:tabLst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HARDSHIP —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If filing under hardship procedures check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here:</a:t>
                      </a:r>
                      <a:endParaRPr lang="en-US" sz="800" spc="-5" dirty="0">
                        <a:solidFill>
                          <a:srgbClr val="231F20"/>
                        </a:solidFill>
                        <a:latin typeface="Arial"/>
                        <a:cs typeface="Arial"/>
                      </a:endParaRPr>
                    </a:p>
                    <a:p>
                      <a:pPr marL="368300" lvl="1" indent="-148590">
                        <a:lnSpc>
                          <a:spcPct val="100000"/>
                        </a:lnSpc>
                        <a:buAutoNum type="alphaLcParenBoth" startAt="2"/>
                        <a:tabLst>
                          <a:tab pos="368935" algn="l"/>
                        </a:tabLst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TERMINAL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—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If this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is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terminal report, check</a:t>
                      </a:r>
                      <a:r>
                        <a:rPr sz="800" spc="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here:</a:t>
                      </a:r>
                      <a:endParaRPr lang="en-US" sz="800" spc="-5" dirty="0">
                        <a:solidFill>
                          <a:srgbClr val="231F20"/>
                        </a:solidFill>
                        <a:latin typeface="Arial"/>
                        <a:cs typeface="Arial"/>
                      </a:endParaRPr>
                    </a:p>
                    <a:p>
                      <a:pPr marL="368300" lvl="1" indent="-148590">
                        <a:lnSpc>
                          <a:spcPct val="100000"/>
                        </a:lnSpc>
                        <a:buAutoNum type="alphaLcParenBoth" startAt="2"/>
                        <a:tabLst>
                          <a:tab pos="368935" algn="l"/>
                        </a:tabLst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TRUSTEESHIP—If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the Labor Organization is under trusteeship, </a:t>
                      </a:r>
                    </a:p>
                    <a:p>
                      <a:pPr marL="219710" lvl="1" indent="0">
                        <a:lnSpc>
                          <a:spcPct val="100000"/>
                        </a:lnSpc>
                        <a:buNone/>
                        <a:tabLst>
                          <a:tab pos="368935" algn="l"/>
                        </a:tabLst>
                      </a:pP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     check here:</a:t>
                      </a:r>
                      <a:endParaRPr lang="en-US" sz="800" spc="-5" dirty="0">
                        <a:solidFill>
                          <a:srgbClr val="231F20"/>
                        </a:solidFill>
                        <a:latin typeface="Arial"/>
                        <a:cs typeface="Arial"/>
                      </a:endParaRPr>
                    </a:p>
                    <a:p>
                      <a:pPr marL="368300" lvl="1" indent="-148590">
                        <a:lnSpc>
                          <a:spcPct val="100000"/>
                        </a:lnSpc>
                        <a:buAutoNum type="alphaLcParenBoth" startAt="2"/>
                        <a:tabLst>
                          <a:tab pos="368935" algn="l"/>
                        </a:tabLst>
                      </a:pP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323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</a:pP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8300" lvl="1" indent="-148590">
                        <a:lnSpc>
                          <a:spcPct val="100000"/>
                        </a:lnSpc>
                        <a:buAutoNum type="alphaLcParenBoth" startAt="2"/>
                        <a:tabLst>
                          <a:tab pos="368935" algn="l"/>
                        </a:tabLst>
                      </a:pP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8992869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454139" y="3877068"/>
            <a:ext cx="9281795" cy="141705"/>
          </a:xfrm>
          <a:prstGeom prst="rect">
            <a:avLst/>
          </a:prstGeom>
          <a:ln w="6096">
            <a:solidFill>
              <a:srgbClr val="231F20"/>
            </a:solidFill>
          </a:ln>
        </p:spPr>
        <p:txBody>
          <a:bodyPr vert="horz" wrap="square" lIns="0" tIns="18415" rIns="0" bIns="0" rtlCol="0">
            <a:spAutoFit/>
          </a:bodyPr>
          <a:lstStyle/>
          <a:p>
            <a:pPr marL="31750">
              <a:lnSpc>
                <a:spcPct val="100000"/>
              </a:lnSpc>
              <a:spcBef>
                <a:spcPts val="145"/>
              </a:spcBef>
            </a:pPr>
            <a:r>
              <a:rPr lang="en-US" sz="800" spc="-5" dirty="0" smtClean="0">
                <a:solidFill>
                  <a:srgbClr val="231F20"/>
                </a:solidFill>
                <a:latin typeface="Arial"/>
                <a:cs typeface="Arial"/>
              </a:rPr>
              <a:t>75</a:t>
            </a:r>
            <a:r>
              <a:rPr sz="800" spc="-5" dirty="0" smtClean="0">
                <a:solidFill>
                  <a:srgbClr val="231F20"/>
                </a:solidFill>
                <a:latin typeface="Arial"/>
                <a:cs typeface="Arial"/>
              </a:rPr>
              <a:t>.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ADDITIONAL INFORMATION </a:t>
            </a:r>
            <a:r>
              <a:rPr sz="800" spc="-10" dirty="0">
                <a:solidFill>
                  <a:srgbClr val="231F20"/>
                </a:solidFill>
                <a:latin typeface="Arial"/>
                <a:cs typeface="Arial"/>
              </a:rPr>
              <a:t>(Text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entered </a:t>
            </a:r>
            <a:r>
              <a:rPr sz="800" spc="-10" dirty="0">
                <a:solidFill>
                  <a:srgbClr val="231F20"/>
                </a:solidFill>
                <a:latin typeface="Arial"/>
                <a:cs typeface="Arial"/>
              </a:rPr>
              <a:t>will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appear on last </a:t>
            </a:r>
            <a:r>
              <a:rPr sz="800" spc="-10" dirty="0">
                <a:solidFill>
                  <a:srgbClr val="231F20"/>
                </a:solidFill>
                <a:latin typeface="Arial"/>
                <a:cs typeface="Arial"/>
              </a:rPr>
              <a:t>page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of form. To enter comments, press 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“General Additional Information”</a:t>
            </a:r>
            <a:r>
              <a:rPr sz="800" spc="1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button.)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54139" y="3874020"/>
            <a:ext cx="0" cy="173990"/>
          </a:xfrm>
          <a:custGeom>
            <a:avLst/>
            <a:gdLst/>
            <a:ahLst/>
            <a:cxnLst/>
            <a:rect l="l" t="t" r="r" b="b"/>
            <a:pathLst>
              <a:path h="173989">
                <a:moveTo>
                  <a:pt x="0" y="0"/>
                </a:moveTo>
                <a:lnTo>
                  <a:pt x="0" y="173736"/>
                </a:lnTo>
              </a:path>
            </a:pathLst>
          </a:custGeom>
          <a:ln w="609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735311" y="3874020"/>
            <a:ext cx="0" cy="173990"/>
          </a:xfrm>
          <a:custGeom>
            <a:avLst/>
            <a:gdLst/>
            <a:ahLst/>
            <a:cxnLst/>
            <a:rect l="l" t="t" r="r" b="b"/>
            <a:pathLst>
              <a:path h="173989">
                <a:moveTo>
                  <a:pt x="0" y="0"/>
                </a:moveTo>
                <a:lnTo>
                  <a:pt x="0" y="173736"/>
                </a:lnTo>
              </a:path>
            </a:pathLst>
          </a:custGeom>
          <a:ln w="609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51091" y="4050804"/>
            <a:ext cx="9287510" cy="0"/>
          </a:xfrm>
          <a:custGeom>
            <a:avLst/>
            <a:gdLst/>
            <a:ahLst/>
            <a:cxnLst/>
            <a:rect l="l" t="t" r="r" b="b"/>
            <a:pathLst>
              <a:path w="9287510">
                <a:moveTo>
                  <a:pt x="0" y="0"/>
                </a:moveTo>
                <a:lnTo>
                  <a:pt x="9287268" y="0"/>
                </a:lnTo>
              </a:path>
            </a:pathLst>
          </a:custGeom>
          <a:ln w="609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54139" y="4053852"/>
            <a:ext cx="0" cy="1515110"/>
          </a:xfrm>
          <a:custGeom>
            <a:avLst/>
            <a:gdLst/>
            <a:ahLst/>
            <a:cxnLst/>
            <a:rect l="l" t="t" r="r" b="b"/>
            <a:pathLst>
              <a:path h="1515110">
                <a:moveTo>
                  <a:pt x="0" y="0"/>
                </a:moveTo>
                <a:lnTo>
                  <a:pt x="0" y="1514855"/>
                </a:lnTo>
              </a:path>
            </a:pathLst>
          </a:custGeom>
          <a:ln w="609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51091" y="5565660"/>
            <a:ext cx="9281795" cy="0"/>
          </a:xfrm>
          <a:custGeom>
            <a:avLst/>
            <a:gdLst/>
            <a:ahLst/>
            <a:cxnLst/>
            <a:rect l="l" t="t" r="r" b="b"/>
            <a:pathLst>
              <a:path w="9281795">
                <a:moveTo>
                  <a:pt x="0" y="0"/>
                </a:moveTo>
                <a:lnTo>
                  <a:pt x="9281172" y="0"/>
                </a:lnTo>
              </a:path>
            </a:pathLst>
          </a:custGeom>
          <a:ln w="609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735311" y="4053852"/>
            <a:ext cx="0" cy="1515110"/>
          </a:xfrm>
          <a:custGeom>
            <a:avLst/>
            <a:gdLst/>
            <a:ahLst/>
            <a:cxnLst/>
            <a:rect l="l" t="t" r="r" b="b"/>
            <a:pathLst>
              <a:path h="1515110">
                <a:moveTo>
                  <a:pt x="0" y="0"/>
                </a:moveTo>
                <a:lnTo>
                  <a:pt x="0" y="1514855"/>
                </a:lnTo>
              </a:path>
            </a:pathLst>
          </a:custGeom>
          <a:ln w="609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471940" y="5644399"/>
            <a:ext cx="9222105" cy="360680"/>
          </a:xfrm>
          <a:prstGeom prst="rect">
            <a:avLst/>
          </a:prstGeom>
        </p:spPr>
        <p:txBody>
          <a:bodyPr vert="horz" wrap="square" lIns="0" tIns="20955" rIns="0" bIns="0" rtlCol="0">
            <a:spAutoFit/>
          </a:bodyPr>
          <a:lstStyle/>
          <a:p>
            <a:pPr marL="12700" marR="5080" indent="-635">
              <a:lnSpc>
                <a:spcPts val="860"/>
              </a:lnSpc>
              <a:spcBef>
                <a:spcPts val="165"/>
              </a:spcBef>
            </a:pP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Each of </a:t>
            </a:r>
            <a:r>
              <a:rPr sz="750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undersigned, duly </a:t>
            </a:r>
            <a:r>
              <a:rPr sz="750" spc="-10" dirty="0">
                <a:solidFill>
                  <a:srgbClr val="231F20"/>
                </a:solidFill>
                <a:latin typeface="Arial"/>
                <a:cs typeface="Arial"/>
              </a:rPr>
              <a:t>authorized </a:t>
            </a: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officers </a:t>
            </a:r>
            <a:r>
              <a:rPr sz="750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the above labor organization, declares, under penalty of perjury and other applicable penalties </a:t>
            </a:r>
            <a:r>
              <a:rPr sz="750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sz="750" spc="-10" dirty="0">
                <a:solidFill>
                  <a:srgbClr val="231F20"/>
                </a:solidFill>
                <a:latin typeface="Arial"/>
                <a:cs typeface="Arial"/>
              </a:rPr>
              <a:t>law, </a:t>
            </a: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that all </a:t>
            </a:r>
            <a:r>
              <a:rPr sz="750" dirty="0">
                <a:solidFill>
                  <a:srgbClr val="231F20"/>
                </a:solidFill>
                <a:latin typeface="Arial"/>
                <a:cs typeface="Arial"/>
              </a:rPr>
              <a:t>of the </a:t>
            </a: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information submitted in this report (including </a:t>
            </a:r>
            <a:r>
              <a:rPr sz="750" dirty="0">
                <a:solidFill>
                  <a:srgbClr val="231F20"/>
                </a:solidFill>
                <a:latin typeface="Arial"/>
                <a:cs typeface="Arial"/>
              </a:rPr>
              <a:t>the  </a:t>
            </a: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information contained in any accompanying documents) has been examined </a:t>
            </a:r>
            <a:r>
              <a:rPr sz="750" dirty="0">
                <a:solidFill>
                  <a:srgbClr val="231F20"/>
                </a:solidFill>
                <a:latin typeface="Arial"/>
                <a:cs typeface="Arial"/>
              </a:rPr>
              <a:t>by the </a:t>
            </a: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signatory and </a:t>
            </a:r>
            <a:r>
              <a:rPr sz="750" spc="-10" dirty="0">
                <a:solidFill>
                  <a:srgbClr val="231F20"/>
                </a:solidFill>
                <a:latin typeface="Arial"/>
                <a:cs typeface="Arial"/>
              </a:rPr>
              <a:t>is, </a:t>
            </a:r>
            <a:r>
              <a:rPr sz="750" spc="5" dirty="0">
                <a:solidFill>
                  <a:srgbClr val="231F20"/>
                </a:solidFill>
                <a:latin typeface="Arial"/>
                <a:cs typeface="Arial"/>
              </a:rPr>
              <a:t>to </a:t>
            </a: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the best of the undersigned's knowledge and belief, true, correct, and complete. (See Section </a:t>
            </a:r>
            <a:r>
              <a:rPr sz="750" dirty="0">
                <a:solidFill>
                  <a:srgbClr val="231F20"/>
                </a:solidFill>
                <a:latin typeface="Arial"/>
                <a:cs typeface="Arial"/>
              </a:rPr>
              <a:t>VI on </a:t>
            </a: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penalties </a:t>
            </a:r>
            <a:r>
              <a:rPr sz="750" spc="-10" dirty="0">
                <a:solidFill>
                  <a:srgbClr val="231F20"/>
                </a:solidFill>
                <a:latin typeface="Arial"/>
                <a:cs typeface="Arial"/>
              </a:rPr>
              <a:t>in </a:t>
            </a: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the  instructions.)</a:t>
            </a:r>
            <a:endParaRPr sz="75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02490" y="6115278"/>
            <a:ext cx="4350385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940"/>
              </a:lnSpc>
              <a:spcBef>
                <a:spcPts val="100"/>
              </a:spcBef>
              <a:tabLst>
                <a:tab pos="3672840" algn="l"/>
              </a:tabLst>
            </a:pPr>
            <a:r>
              <a:rPr sz="800" spc="-5" dirty="0" smtClean="0">
                <a:solidFill>
                  <a:srgbClr val="231F20"/>
                </a:solidFill>
                <a:latin typeface="Arial"/>
                <a:cs typeface="Arial"/>
              </a:rPr>
              <a:t>7</a:t>
            </a:r>
            <a:r>
              <a:rPr lang="en-US" sz="800" spc="-5" dirty="0">
                <a:solidFill>
                  <a:srgbClr val="231F20"/>
                </a:solidFill>
                <a:latin typeface="Arial"/>
                <a:cs typeface="Arial"/>
              </a:rPr>
              <a:t>6</a:t>
            </a:r>
            <a:r>
              <a:rPr sz="800" spc="-5" dirty="0" smtClean="0">
                <a:solidFill>
                  <a:srgbClr val="231F20"/>
                </a:solidFill>
                <a:latin typeface="Arial"/>
                <a:cs typeface="Arial"/>
              </a:rPr>
              <a:t>.</a:t>
            </a:r>
            <a:r>
              <a:rPr sz="800" spc="-30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25" dirty="0">
                <a:solidFill>
                  <a:srgbClr val="231F20"/>
                </a:solidFill>
                <a:latin typeface="Arial"/>
                <a:cs typeface="Arial"/>
              </a:rPr>
              <a:t>SIGNED:</a:t>
            </a:r>
            <a:r>
              <a:rPr sz="800" u="sng" spc="-25" dirty="0">
                <a:solidFill>
                  <a:srgbClr val="231F20"/>
                </a:solidFill>
                <a:uFill>
                  <a:solidFill>
                    <a:srgbClr val="221E1F"/>
                  </a:solidFill>
                </a:uFill>
                <a:latin typeface="Arial"/>
                <a:cs typeface="Arial"/>
              </a:rPr>
              <a:t> 	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_</a:t>
            </a:r>
            <a:r>
              <a:rPr sz="800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25" dirty="0">
                <a:solidFill>
                  <a:srgbClr val="231F20"/>
                </a:solidFill>
                <a:latin typeface="Arial"/>
                <a:cs typeface="Arial"/>
              </a:rPr>
              <a:t>PRESIDENT</a:t>
            </a:r>
            <a:endParaRPr sz="800" dirty="0">
              <a:latin typeface="Arial"/>
              <a:cs typeface="Arial"/>
            </a:endParaRPr>
          </a:p>
          <a:p>
            <a:pPr marR="7620" algn="r">
              <a:lnSpc>
                <a:spcPts val="940"/>
              </a:lnSpc>
            </a:pP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(If other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title,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191412" y="6115278"/>
            <a:ext cx="4072890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940"/>
              </a:lnSpc>
              <a:spcBef>
                <a:spcPts val="100"/>
              </a:spcBef>
              <a:tabLst>
                <a:tab pos="3406775" algn="l"/>
              </a:tabLst>
            </a:pPr>
            <a:r>
              <a:rPr sz="800" spc="-20" dirty="0" smtClean="0">
                <a:solidFill>
                  <a:srgbClr val="231F20"/>
                </a:solidFill>
                <a:latin typeface="Arial"/>
                <a:cs typeface="Arial"/>
              </a:rPr>
              <a:t>7</a:t>
            </a:r>
            <a:r>
              <a:rPr lang="en-US" sz="800" spc="-20" dirty="0">
                <a:solidFill>
                  <a:srgbClr val="231F20"/>
                </a:solidFill>
                <a:latin typeface="Arial"/>
                <a:cs typeface="Arial"/>
              </a:rPr>
              <a:t>7</a:t>
            </a:r>
            <a:r>
              <a:rPr sz="800" spc="-20" dirty="0" smtClean="0">
                <a:solidFill>
                  <a:srgbClr val="231F20"/>
                </a:solidFill>
                <a:latin typeface="Arial"/>
                <a:cs typeface="Arial"/>
              </a:rPr>
              <a:t>.</a:t>
            </a:r>
            <a:r>
              <a:rPr sz="800" spc="-30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25" dirty="0">
                <a:solidFill>
                  <a:srgbClr val="231F20"/>
                </a:solidFill>
                <a:latin typeface="Arial"/>
                <a:cs typeface="Arial"/>
              </a:rPr>
              <a:t>SIGNED:</a:t>
            </a:r>
            <a:r>
              <a:rPr sz="800" u="sng" spc="-25" dirty="0">
                <a:solidFill>
                  <a:srgbClr val="231F20"/>
                </a:solidFill>
                <a:uFill>
                  <a:solidFill>
                    <a:srgbClr val="221E1F"/>
                  </a:solidFill>
                </a:uFill>
                <a:latin typeface="Arial"/>
                <a:cs typeface="Arial"/>
              </a:rPr>
              <a:t> 	</a:t>
            </a:r>
            <a:r>
              <a:rPr sz="800" spc="-25" dirty="0">
                <a:solidFill>
                  <a:srgbClr val="231F20"/>
                </a:solidFill>
                <a:latin typeface="Arial"/>
                <a:cs typeface="Arial"/>
              </a:rPr>
              <a:t>TREASURER</a:t>
            </a:r>
            <a:endParaRPr sz="800" dirty="0">
              <a:latin typeface="Arial"/>
              <a:cs typeface="Arial"/>
            </a:endParaRPr>
          </a:p>
          <a:p>
            <a:pPr marR="26034" algn="r">
              <a:lnSpc>
                <a:spcPts val="940"/>
              </a:lnSpc>
            </a:pP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(If other</a:t>
            </a:r>
            <a:r>
              <a:rPr sz="8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title,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451091" y="5637288"/>
            <a:ext cx="9287510" cy="0"/>
          </a:xfrm>
          <a:custGeom>
            <a:avLst/>
            <a:gdLst/>
            <a:ahLst/>
            <a:cxnLst/>
            <a:rect l="l" t="t" r="r" b="b"/>
            <a:pathLst>
              <a:path w="9287510">
                <a:moveTo>
                  <a:pt x="0" y="0"/>
                </a:moveTo>
                <a:lnTo>
                  <a:pt x="9287268" y="0"/>
                </a:lnTo>
              </a:path>
            </a:pathLst>
          </a:custGeom>
          <a:ln w="609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54139" y="5634240"/>
            <a:ext cx="0" cy="1115695"/>
          </a:xfrm>
          <a:custGeom>
            <a:avLst/>
            <a:gdLst/>
            <a:ahLst/>
            <a:cxnLst/>
            <a:rect l="l" t="t" r="r" b="b"/>
            <a:pathLst>
              <a:path h="1115695">
                <a:moveTo>
                  <a:pt x="0" y="0"/>
                </a:moveTo>
                <a:lnTo>
                  <a:pt x="0" y="1115567"/>
                </a:lnTo>
              </a:path>
            </a:pathLst>
          </a:custGeom>
          <a:ln w="609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51091" y="6746761"/>
            <a:ext cx="9281795" cy="0"/>
          </a:xfrm>
          <a:custGeom>
            <a:avLst/>
            <a:gdLst/>
            <a:ahLst/>
            <a:cxnLst/>
            <a:rect l="l" t="t" r="r" b="b"/>
            <a:pathLst>
              <a:path w="9281795">
                <a:moveTo>
                  <a:pt x="0" y="0"/>
                </a:moveTo>
                <a:lnTo>
                  <a:pt x="9281172" y="0"/>
                </a:lnTo>
              </a:path>
            </a:pathLst>
          </a:custGeom>
          <a:ln w="609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9735311" y="5634240"/>
            <a:ext cx="0" cy="1115695"/>
          </a:xfrm>
          <a:custGeom>
            <a:avLst/>
            <a:gdLst/>
            <a:ahLst/>
            <a:cxnLst/>
            <a:rect l="l" t="t" r="r" b="b"/>
            <a:pathLst>
              <a:path h="1115695">
                <a:moveTo>
                  <a:pt x="0" y="0"/>
                </a:moveTo>
                <a:lnTo>
                  <a:pt x="0" y="1115568"/>
                </a:lnTo>
              </a:path>
            </a:pathLst>
          </a:custGeom>
          <a:ln w="609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730994" y="465836"/>
            <a:ext cx="103822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5" dirty="0">
                <a:solidFill>
                  <a:srgbClr val="231F20"/>
                </a:solidFill>
                <a:latin typeface="Arial"/>
                <a:cs typeface="Arial"/>
              </a:rPr>
              <a:t>U.S. Department of</a:t>
            </a:r>
            <a:r>
              <a:rPr sz="7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00" spc="-5" dirty="0">
                <a:solidFill>
                  <a:srgbClr val="231F20"/>
                </a:solidFill>
                <a:latin typeface="Arial"/>
                <a:cs typeface="Arial"/>
              </a:rPr>
              <a:t>Labor</a:t>
            </a:r>
            <a:endParaRPr sz="700">
              <a:latin typeface="Arial"/>
              <a:cs typeface="Arial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b="0" spc="-10" dirty="0">
                <a:latin typeface="Arial"/>
                <a:cs typeface="Arial"/>
              </a:rPr>
              <a:t>Office </a:t>
            </a:r>
            <a:r>
              <a:rPr sz="700" b="0" spc="-5" dirty="0">
                <a:latin typeface="Arial"/>
                <a:cs typeface="Arial"/>
              </a:rPr>
              <a:t>of Labor-Management Standards </a:t>
            </a:r>
            <a:r>
              <a:rPr spc="-40" dirty="0"/>
              <a:t>FORM </a:t>
            </a:r>
            <a:r>
              <a:rPr spc="-35" dirty="0"/>
              <a:t>LM-2 </a:t>
            </a:r>
            <a:r>
              <a:rPr spc="-50" dirty="0"/>
              <a:t>LABOR ORGANIZATION </a:t>
            </a:r>
            <a:r>
              <a:rPr spc="-55" dirty="0"/>
              <a:t>ANNUAL</a:t>
            </a:r>
            <a:r>
              <a:rPr spc="-180" dirty="0"/>
              <a:t> </a:t>
            </a:r>
            <a:r>
              <a:rPr spc="-45" dirty="0"/>
              <a:t>REPORT</a:t>
            </a:r>
            <a:endParaRPr sz="7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78195" y="670022"/>
            <a:ext cx="943610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5" dirty="0">
                <a:solidFill>
                  <a:srgbClr val="231F20"/>
                </a:solidFill>
                <a:latin typeface="Arial"/>
                <a:cs typeface="Arial"/>
              </a:rPr>
              <a:t>Washington, DC</a:t>
            </a:r>
            <a:r>
              <a:rPr sz="7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00" spc="-5" dirty="0">
                <a:solidFill>
                  <a:srgbClr val="231F20"/>
                </a:solidFill>
                <a:latin typeface="Arial"/>
                <a:cs typeface="Arial"/>
              </a:rPr>
              <a:t>20210</a:t>
            </a:r>
            <a:endParaRPr sz="7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201645" y="447548"/>
            <a:ext cx="1379220" cy="4381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35" algn="ctr">
              <a:lnSpc>
                <a:spcPts val="819"/>
              </a:lnSpc>
              <a:spcBef>
                <a:spcPts val="95"/>
              </a:spcBef>
            </a:pPr>
            <a:r>
              <a:rPr sz="700" spc="-5" dirty="0">
                <a:solidFill>
                  <a:srgbClr val="231F20"/>
                </a:solidFill>
                <a:latin typeface="Arial"/>
                <a:cs typeface="Arial"/>
              </a:rPr>
              <a:t>Form</a:t>
            </a:r>
            <a:r>
              <a:rPr sz="7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00" spc="-5" dirty="0">
                <a:solidFill>
                  <a:srgbClr val="231F20"/>
                </a:solidFill>
                <a:latin typeface="Arial"/>
                <a:cs typeface="Arial"/>
              </a:rPr>
              <a:t>Approved</a:t>
            </a:r>
            <a:endParaRPr sz="700" dirty="0">
              <a:latin typeface="Arial"/>
              <a:cs typeface="Arial"/>
            </a:endParaRPr>
          </a:p>
          <a:p>
            <a:pPr marL="12065" marR="5080" algn="ctr">
              <a:lnSpc>
                <a:spcPts val="800"/>
              </a:lnSpc>
              <a:spcBef>
                <a:spcPts val="40"/>
              </a:spcBef>
            </a:pPr>
            <a:r>
              <a:rPr sz="700" spc="-10" dirty="0">
                <a:solidFill>
                  <a:srgbClr val="231F20"/>
                </a:solidFill>
                <a:latin typeface="Arial"/>
                <a:cs typeface="Arial"/>
              </a:rPr>
              <a:t>Office </a:t>
            </a:r>
            <a:r>
              <a:rPr sz="700" spc="-5" dirty="0">
                <a:solidFill>
                  <a:srgbClr val="231F20"/>
                </a:solidFill>
                <a:latin typeface="Arial"/>
                <a:cs typeface="Arial"/>
              </a:rPr>
              <a:t>of Management </a:t>
            </a:r>
            <a:r>
              <a:rPr sz="700" spc="-10" dirty="0">
                <a:solidFill>
                  <a:srgbClr val="231F20"/>
                </a:solidFill>
                <a:latin typeface="Arial"/>
                <a:cs typeface="Arial"/>
              </a:rPr>
              <a:t>and </a:t>
            </a:r>
            <a:r>
              <a:rPr sz="700" spc="-5" dirty="0">
                <a:solidFill>
                  <a:srgbClr val="231F20"/>
                </a:solidFill>
                <a:latin typeface="Arial"/>
                <a:cs typeface="Arial"/>
              </a:rPr>
              <a:t>Budget  </a:t>
            </a:r>
            <a:r>
              <a:rPr sz="700" dirty="0">
                <a:solidFill>
                  <a:srgbClr val="231F20"/>
                </a:solidFill>
                <a:latin typeface="Arial"/>
                <a:cs typeface="Arial"/>
              </a:rPr>
              <a:t>No.</a:t>
            </a:r>
            <a:r>
              <a:rPr sz="7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700" dirty="0" err="1">
                <a:solidFill>
                  <a:srgbClr val="231F20"/>
                </a:solidFill>
                <a:latin typeface="Arial"/>
                <a:cs typeface="Arial"/>
              </a:rPr>
              <a:t>xxxx-xxxx</a:t>
            </a:r>
            <a:endParaRPr sz="700" dirty="0">
              <a:latin typeface="Arial"/>
              <a:cs typeface="Arial"/>
            </a:endParaRPr>
          </a:p>
          <a:p>
            <a:pPr algn="ctr">
              <a:lnSpc>
                <a:spcPts val="790"/>
              </a:lnSpc>
            </a:pPr>
            <a:r>
              <a:rPr sz="700" spc="-10" dirty="0">
                <a:solidFill>
                  <a:srgbClr val="231F20"/>
                </a:solidFill>
                <a:latin typeface="Arial"/>
                <a:cs typeface="Arial"/>
              </a:rPr>
              <a:t>Expires </a:t>
            </a:r>
            <a:r>
              <a:rPr lang="en-US" sz="700" spc="-10" dirty="0">
                <a:solidFill>
                  <a:srgbClr val="231F20"/>
                </a:solidFill>
                <a:latin typeface="Arial"/>
                <a:cs typeface="Arial"/>
              </a:rPr>
              <a:t>xx-xx-</a:t>
            </a:r>
            <a:r>
              <a:rPr lang="en-US" sz="700" spc="-10" dirty="0" err="1">
                <a:solidFill>
                  <a:srgbClr val="231F20"/>
                </a:solidFill>
                <a:latin typeface="Arial"/>
                <a:cs typeface="Arial"/>
              </a:rPr>
              <a:t>xxxx</a:t>
            </a:r>
            <a:endParaRPr sz="700" dirty="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963532" y="739140"/>
            <a:ext cx="3818268" cy="221471"/>
          </a:xfrm>
          <a:prstGeom prst="rect">
            <a:avLst/>
          </a:prstGeom>
          <a:ln w="12700">
            <a:solidFill>
              <a:srgbClr val="231F20"/>
            </a:solidFill>
          </a:ln>
        </p:spPr>
        <p:txBody>
          <a:bodyPr vert="horz" wrap="square" lIns="0" tIns="3810" rIns="0" bIns="0" rtlCol="0">
            <a:spAutoFit/>
          </a:bodyPr>
          <a:lstStyle/>
          <a:p>
            <a:pPr marL="79375" marR="69215" indent="60960">
              <a:lnSpc>
                <a:spcPct val="101299"/>
              </a:lnSpc>
              <a:spcBef>
                <a:spcPts val="30"/>
              </a:spcBef>
            </a:pPr>
            <a:r>
              <a:rPr sz="700" b="1" dirty="0">
                <a:solidFill>
                  <a:srgbClr val="231F20"/>
                </a:solidFill>
                <a:latin typeface="Arial"/>
                <a:cs typeface="Arial"/>
              </a:rPr>
              <a:t>MUST </a:t>
            </a:r>
            <a:r>
              <a:rPr sz="700" b="1" spc="-5" dirty="0">
                <a:solidFill>
                  <a:srgbClr val="231F20"/>
                </a:solidFill>
                <a:latin typeface="Arial"/>
                <a:cs typeface="Arial"/>
              </a:rPr>
              <a:t>BE USED </a:t>
            </a:r>
            <a:r>
              <a:rPr sz="700" b="1" spc="-10" dirty="0">
                <a:solidFill>
                  <a:srgbClr val="231F20"/>
                </a:solidFill>
                <a:latin typeface="Arial"/>
                <a:cs typeface="Arial"/>
              </a:rPr>
              <a:t>BY </a:t>
            </a:r>
            <a:r>
              <a:rPr sz="700" b="1" spc="-5" dirty="0">
                <a:solidFill>
                  <a:srgbClr val="231F20"/>
                </a:solidFill>
                <a:latin typeface="Arial"/>
                <a:cs typeface="Arial"/>
              </a:rPr>
              <a:t>LABOR ORGANIZATIONS </a:t>
            </a:r>
            <a:r>
              <a:rPr sz="700" b="1" dirty="0">
                <a:solidFill>
                  <a:srgbClr val="231F20"/>
                </a:solidFill>
                <a:latin typeface="Arial"/>
                <a:cs typeface="Arial"/>
              </a:rPr>
              <a:t>WITH </a:t>
            </a:r>
            <a:r>
              <a:rPr sz="700" b="1" spc="-5" dirty="0">
                <a:solidFill>
                  <a:srgbClr val="231F20"/>
                </a:solidFill>
                <a:latin typeface="Arial"/>
                <a:cs typeface="Arial"/>
              </a:rPr>
              <a:t>$</a:t>
            </a:r>
            <a:r>
              <a:rPr sz="700" b="1" spc="-5" dirty="0" smtClean="0">
                <a:solidFill>
                  <a:srgbClr val="231F20"/>
                </a:solidFill>
                <a:latin typeface="Arial"/>
                <a:cs typeface="Arial"/>
              </a:rPr>
              <a:t>250,000</a:t>
            </a:r>
            <a:r>
              <a:rPr lang="en-US" sz="700" b="1" spc="-5" dirty="0" smtClean="0">
                <a:solidFill>
                  <a:srgbClr val="231F20"/>
                </a:solidFill>
                <a:latin typeface="Arial"/>
                <a:cs typeface="Arial"/>
              </a:rPr>
              <a:t> to $7,999,999</a:t>
            </a:r>
            <a:r>
              <a:rPr sz="700" b="1" spc="-5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00" b="1" spc="5" dirty="0" smtClean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lang="en-US" sz="700" b="1" spc="5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00" b="1" dirty="0" smtClean="0">
                <a:solidFill>
                  <a:srgbClr val="231F20"/>
                </a:solidFill>
                <a:latin typeface="Arial"/>
                <a:cs typeface="Arial"/>
              </a:rPr>
              <a:t>TOTAL </a:t>
            </a:r>
            <a:r>
              <a:rPr sz="700" b="1" dirty="0">
                <a:solidFill>
                  <a:srgbClr val="231F20"/>
                </a:solidFill>
                <a:latin typeface="Arial"/>
                <a:cs typeface="Arial"/>
              </a:rPr>
              <a:t>ANNUAL </a:t>
            </a:r>
            <a:r>
              <a:rPr sz="700" b="1" spc="-5" dirty="0">
                <a:solidFill>
                  <a:srgbClr val="231F20"/>
                </a:solidFill>
                <a:latin typeface="Arial"/>
                <a:cs typeface="Arial"/>
              </a:rPr>
              <a:t>RECEIPTS AND </a:t>
            </a:r>
            <a:r>
              <a:rPr sz="700" b="1" spc="-5" dirty="0" smtClean="0">
                <a:solidFill>
                  <a:srgbClr val="231F20"/>
                </a:solidFill>
                <a:latin typeface="Arial"/>
                <a:cs typeface="Arial"/>
              </a:rPr>
              <a:t>LABOR </a:t>
            </a:r>
            <a:r>
              <a:rPr sz="700" b="1" spc="-5" dirty="0">
                <a:solidFill>
                  <a:srgbClr val="231F20"/>
                </a:solidFill>
                <a:latin typeface="Arial"/>
                <a:cs typeface="Arial"/>
              </a:rPr>
              <a:t>ORGANIZATIONS </a:t>
            </a:r>
            <a:r>
              <a:rPr sz="700" b="1" spc="5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700" b="1" spc="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00" b="1" spc="-5" dirty="0">
                <a:solidFill>
                  <a:srgbClr val="231F20"/>
                </a:solidFill>
                <a:latin typeface="Arial"/>
                <a:cs typeface="Arial"/>
              </a:rPr>
              <a:t>TRUSTEESHIP</a:t>
            </a:r>
            <a:endParaRPr sz="700" dirty="0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9454515" y="1728495"/>
            <a:ext cx="164465" cy="97347"/>
          </a:xfrm>
          <a:custGeom>
            <a:avLst/>
            <a:gdLst/>
            <a:ahLst/>
            <a:cxnLst/>
            <a:rect l="l" t="t" r="r" b="b"/>
            <a:pathLst>
              <a:path w="164465" h="210185">
                <a:moveTo>
                  <a:pt x="0" y="0"/>
                </a:moveTo>
                <a:lnTo>
                  <a:pt x="0" y="210185"/>
                </a:lnTo>
                <a:lnTo>
                  <a:pt x="164465" y="210185"/>
                </a:lnTo>
                <a:lnTo>
                  <a:pt x="164465" y="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9454514" y="1494797"/>
            <a:ext cx="164466" cy="95323"/>
          </a:xfrm>
          <a:custGeom>
            <a:avLst/>
            <a:gdLst/>
            <a:ahLst/>
            <a:cxnLst/>
            <a:rect l="l" t="t" r="r" b="b"/>
            <a:pathLst>
              <a:path w="164465" h="210185">
                <a:moveTo>
                  <a:pt x="0" y="0"/>
                </a:moveTo>
                <a:lnTo>
                  <a:pt x="0" y="210185"/>
                </a:lnTo>
                <a:lnTo>
                  <a:pt x="164465" y="210185"/>
                </a:lnTo>
                <a:lnTo>
                  <a:pt x="164465" y="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9454514" y="1374755"/>
            <a:ext cx="164465" cy="91970"/>
          </a:xfrm>
          <a:custGeom>
            <a:avLst/>
            <a:gdLst/>
            <a:ahLst/>
            <a:cxnLst/>
            <a:rect l="l" t="t" r="r" b="b"/>
            <a:pathLst>
              <a:path w="164465" h="210184">
                <a:moveTo>
                  <a:pt x="0" y="0"/>
                </a:moveTo>
                <a:lnTo>
                  <a:pt x="0" y="210184"/>
                </a:lnTo>
                <a:lnTo>
                  <a:pt x="164465" y="210184"/>
                </a:lnTo>
                <a:lnTo>
                  <a:pt x="164465" y="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403077" y="3524262"/>
            <a:ext cx="164465" cy="210185"/>
          </a:xfrm>
          <a:custGeom>
            <a:avLst/>
            <a:gdLst/>
            <a:ahLst/>
            <a:cxnLst/>
            <a:rect l="l" t="t" r="r" b="b"/>
            <a:pathLst>
              <a:path w="164464" h="210185">
                <a:moveTo>
                  <a:pt x="0" y="0"/>
                </a:moveTo>
                <a:lnTo>
                  <a:pt x="0" y="210185"/>
                </a:lnTo>
                <a:lnTo>
                  <a:pt x="164464" y="210185"/>
                </a:lnTo>
                <a:lnTo>
                  <a:pt x="164464" y="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854562" y="3526167"/>
            <a:ext cx="164465" cy="210185"/>
          </a:xfrm>
          <a:custGeom>
            <a:avLst/>
            <a:gdLst/>
            <a:ahLst/>
            <a:cxnLst/>
            <a:rect l="l" t="t" r="r" b="b"/>
            <a:pathLst>
              <a:path w="164464" h="210185">
                <a:moveTo>
                  <a:pt x="0" y="0"/>
                </a:moveTo>
                <a:lnTo>
                  <a:pt x="0" y="210185"/>
                </a:lnTo>
                <a:lnTo>
                  <a:pt x="164464" y="210185"/>
                </a:lnTo>
                <a:lnTo>
                  <a:pt x="164464" y="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9" name="object 29"/>
          <p:cNvGraphicFramePr>
            <a:graphicFrameLocks noGrp="1"/>
          </p:cNvGraphicFramePr>
          <p:nvPr/>
        </p:nvGraphicFramePr>
        <p:xfrm>
          <a:off x="657212" y="6370763"/>
          <a:ext cx="8811257" cy="28183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27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88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908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46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6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112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67842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35459">
                <a:tc>
                  <a:txBody>
                    <a:bodyPr/>
                    <a:lstStyle/>
                    <a:p>
                      <a:pPr marR="100965" algn="ctr">
                        <a:lnSpc>
                          <a:spcPts val="890"/>
                        </a:lnSpc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/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ts val="890"/>
                        </a:lnSpc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/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6670">
                        <a:lnSpc>
                          <a:spcPts val="890"/>
                        </a:lnSpc>
                        <a:tabLst>
                          <a:tab pos="380365" algn="l"/>
                          <a:tab pos="978535" algn="l"/>
                          <a:tab pos="2079625" algn="l"/>
                        </a:tabLst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	)	—	see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instructions.)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6510" algn="r">
                        <a:lnSpc>
                          <a:spcPts val="890"/>
                        </a:lnSpc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/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1920" algn="ctr">
                        <a:lnSpc>
                          <a:spcPts val="890"/>
                        </a:lnSpc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/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890"/>
                        </a:lnSpc>
                        <a:tabLst>
                          <a:tab pos="353060" algn="l"/>
                          <a:tab pos="950594" algn="l"/>
                          <a:tab pos="1878330" algn="l"/>
                        </a:tabLst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	)	—	see</a:t>
                      </a:r>
                      <a:r>
                        <a:rPr sz="8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instructions.)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6378">
                <a:tc>
                  <a:txBody>
                    <a:bodyPr/>
                    <a:lstStyle/>
                    <a:p>
                      <a:pPr marL="386715">
                        <a:lnSpc>
                          <a:spcPts val="869"/>
                        </a:lnSpc>
                        <a:spcBef>
                          <a:spcPts val="180"/>
                        </a:spcBef>
                      </a:pPr>
                      <a:r>
                        <a:rPr sz="80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Date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2860" marB="0">
                    <a:lnT w="9525">
                      <a:solidFill>
                        <a:srgbClr val="231F2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231F2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52450">
                        <a:lnSpc>
                          <a:spcPts val="869"/>
                        </a:lnSpc>
                        <a:spcBef>
                          <a:spcPts val="180"/>
                        </a:spcBef>
                      </a:pPr>
                      <a:r>
                        <a:rPr sz="80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Telephone</a:t>
                      </a:r>
                      <a:r>
                        <a:rPr sz="800" spc="-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Number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22860" marB="0">
                    <a:lnT w="12700">
                      <a:solidFill>
                        <a:srgbClr val="231F2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231F2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4130">
                        <a:lnSpc>
                          <a:spcPts val="869"/>
                        </a:lnSpc>
                        <a:spcBef>
                          <a:spcPts val="180"/>
                        </a:spcBef>
                      </a:pPr>
                      <a:r>
                        <a:rPr sz="80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Date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2860" marB="0">
                    <a:lnT w="9525">
                      <a:solidFill>
                        <a:srgbClr val="231F2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25145">
                        <a:lnSpc>
                          <a:spcPts val="869"/>
                        </a:lnSpc>
                        <a:spcBef>
                          <a:spcPts val="180"/>
                        </a:spcBef>
                      </a:pPr>
                      <a:r>
                        <a:rPr sz="80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Telephone</a:t>
                      </a:r>
                      <a:r>
                        <a:rPr sz="800" spc="-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Number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22860" marB="0">
                    <a:lnT w="12700">
                      <a:solidFill>
                        <a:srgbClr val="231F2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0" name="object 30"/>
          <p:cNvSpPr txBox="1">
            <a:spLocks noGrp="1"/>
          </p:cNvSpPr>
          <p:nvPr>
            <p:ph type="ftr" sz="quarter" idx="5"/>
          </p:nvPr>
        </p:nvSpPr>
        <p:spPr>
          <a:xfrm>
            <a:off x="444480" y="6911967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31" name="object 31"/>
          <p:cNvSpPr txBox="1"/>
          <p:nvPr/>
        </p:nvSpPr>
        <p:spPr>
          <a:xfrm>
            <a:off x="8991600" y="6782427"/>
            <a:ext cx="738105" cy="196849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6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Page </a:t>
            </a:r>
            <a:r>
              <a:rPr lang="en-US" sz="600" spc="-5" dirty="0">
                <a:solidFill>
                  <a:srgbClr val="231F20"/>
                </a:solidFill>
                <a:latin typeface="Arial"/>
                <a:cs typeface="Arial"/>
              </a:rPr>
              <a:t>0</a:t>
            </a:r>
            <a:fld id="{81D60167-4931-47E6-BA6A-407CBD079E47}" type="slidenum">
              <a:rPr sz="600" spc="-5" smtClean="0">
                <a:solidFill>
                  <a:srgbClr val="231F20"/>
                </a:solidFill>
                <a:latin typeface="Arial"/>
                <a:cs typeface="Arial"/>
              </a:rPr>
              <a:t>1</a:t>
            </a:fld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of</a:t>
            </a:r>
            <a:r>
              <a:rPr sz="6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600" spc="-5" dirty="0" smtClean="0">
                <a:solidFill>
                  <a:srgbClr val="231F20"/>
                </a:solidFill>
                <a:latin typeface="Arial"/>
                <a:cs typeface="Arial"/>
              </a:rPr>
              <a:t>30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33" name="object 25"/>
          <p:cNvSpPr/>
          <p:nvPr/>
        </p:nvSpPr>
        <p:spPr>
          <a:xfrm>
            <a:off x="9454514" y="1606305"/>
            <a:ext cx="164466" cy="96352"/>
          </a:xfrm>
          <a:custGeom>
            <a:avLst/>
            <a:gdLst/>
            <a:ahLst/>
            <a:cxnLst/>
            <a:rect l="l" t="t" r="r" b="b"/>
            <a:pathLst>
              <a:path w="164465" h="210185">
                <a:moveTo>
                  <a:pt x="0" y="0"/>
                </a:moveTo>
                <a:lnTo>
                  <a:pt x="0" y="210185"/>
                </a:lnTo>
                <a:lnTo>
                  <a:pt x="164465" y="210185"/>
                </a:lnTo>
                <a:lnTo>
                  <a:pt x="164465" y="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444480" y="6982070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Form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LM-2 (</a:t>
            </a:r>
            <a:r>
              <a:rPr lang="en-US" sz="600" spc="-5" dirty="0">
                <a:solidFill>
                  <a:srgbClr val="231F20"/>
                </a:solidFill>
                <a:latin typeface="Arial"/>
                <a:cs typeface="Arial"/>
              </a:rPr>
              <a:t>2020)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067800" y="6982070"/>
            <a:ext cx="661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Page </a:t>
            </a:r>
            <a:r>
              <a:rPr lang="en-US" sz="600" spc="-5" dirty="0">
                <a:solidFill>
                  <a:srgbClr val="231F20"/>
                </a:solidFill>
                <a:latin typeface="Arial"/>
                <a:cs typeface="Arial"/>
              </a:rPr>
              <a:t>10 of </a:t>
            </a:r>
            <a:r>
              <a:rPr lang="en-US" sz="600" dirty="0" smtClean="0">
                <a:solidFill>
                  <a:srgbClr val="231F20"/>
                </a:solidFill>
                <a:latin typeface="Arial"/>
                <a:cs typeface="Arial"/>
              </a:rPr>
              <a:t>30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44480" y="609093"/>
            <a:ext cx="3723640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SCHEDULE 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6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 – 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PURCHASE OF FIXED ASSETS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2469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6930872"/>
              </p:ext>
            </p:extLst>
          </p:nvPr>
        </p:nvGraphicFramePr>
        <p:xfrm>
          <a:off x="0" y="775166"/>
          <a:ext cx="9303280" cy="54919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448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12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3438">
                  <a:extLst>
                    <a:ext uri="{9D8B030D-6E8A-4147-A177-3AD203B41FA5}">
                      <a16:colId xmlns:a16="http://schemas.microsoft.com/office/drawing/2014/main" val="1518970868"/>
                    </a:ext>
                  </a:extLst>
                </a:gridCol>
                <a:gridCol w="901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08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0872">
                  <a:extLst>
                    <a:ext uri="{9D8B030D-6E8A-4147-A177-3AD203B41FA5}">
                      <a16:colId xmlns:a16="http://schemas.microsoft.com/office/drawing/2014/main" val="2642175696"/>
                    </a:ext>
                  </a:extLst>
                </a:gridCol>
                <a:gridCol w="790872">
                  <a:extLst>
                    <a:ext uri="{9D8B030D-6E8A-4147-A177-3AD203B41FA5}">
                      <a16:colId xmlns:a16="http://schemas.microsoft.com/office/drawing/2014/main" val="2195320231"/>
                    </a:ext>
                  </a:extLst>
                </a:gridCol>
              </a:tblGrid>
              <a:tr h="358083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and Address </a:t>
                      </a:r>
                      <a:r>
                        <a:rPr lang="en-US" sz="800" spc="-5" baseline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lang="en-US" sz="800" spc="-5" baseline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Seller 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Description (if land or buildings, give location) 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</a:t>
                      </a:r>
                      <a:endParaRPr lang="en-US"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Date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spc="-5" baseline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Purchase 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(C) 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Cost (D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Book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Value (E)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Gross Sales Price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(F)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Amount Received 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(G)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1213049"/>
                  </a:ext>
                </a:extLst>
              </a:tr>
              <a:tr h="296913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721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721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3.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721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4.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721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6913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7229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721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8.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721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721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10.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6913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11.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721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12.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721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lines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above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382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23459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Less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Reinvestments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9985">
                <a:tc gridSpan="3">
                  <a:txBody>
                    <a:bodyPr/>
                    <a:lstStyle/>
                    <a:p>
                      <a:pPr marR="271780" algn="r">
                        <a:lnSpc>
                          <a:spcPts val="885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(The total from</a:t>
                      </a:r>
                      <a:r>
                        <a:rPr sz="8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Net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894"/>
                        </a:lnSpc>
                        <a:spcBef>
                          <a:spcPts val="665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Net Sales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445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13849">
                <a:tc gridSpan="3">
                  <a:txBody>
                    <a:bodyPr/>
                    <a:lstStyle/>
                    <a:p>
                      <a:pPr marR="332740" algn="r">
                        <a:lnSpc>
                          <a:spcPts val="825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Sales Line will</a:t>
                      </a:r>
                      <a:r>
                        <a:rPr sz="8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13121">
                <a:tc gridSpan="3">
                  <a:txBody>
                    <a:bodyPr/>
                    <a:lstStyle/>
                    <a:p>
                      <a:pPr marR="153670" algn="r">
                        <a:lnSpc>
                          <a:spcPts val="819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automatically</a:t>
                      </a:r>
                      <a:r>
                        <a:rPr sz="8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entered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05884">
                <a:tc gridSpan="3">
                  <a:txBody>
                    <a:bodyPr/>
                    <a:lstStyle/>
                    <a:p>
                      <a:pPr marR="609600" algn="r">
                        <a:lnSpc>
                          <a:spcPts val="894"/>
                        </a:lnSpc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Item</a:t>
                      </a:r>
                      <a:r>
                        <a:rPr sz="800" spc="-7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64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43907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444480" y="6995788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Form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LM-2 (</a:t>
            </a:r>
            <a:r>
              <a:rPr lang="en-US" sz="600" spc="-5" dirty="0">
                <a:solidFill>
                  <a:srgbClr val="231F20"/>
                </a:solidFill>
                <a:latin typeface="Arial"/>
                <a:cs typeface="Arial"/>
              </a:rPr>
              <a:t>2020)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144000" y="6995788"/>
            <a:ext cx="5857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Page </a:t>
            </a:r>
            <a:r>
              <a:rPr lang="en-US" sz="600" spc="-5" dirty="0">
                <a:solidFill>
                  <a:srgbClr val="231F20"/>
                </a:solidFill>
                <a:latin typeface="Arial"/>
                <a:cs typeface="Arial"/>
              </a:rPr>
              <a:t>11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of</a:t>
            </a:r>
            <a:r>
              <a:rPr sz="6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6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600" spc="-5" dirty="0" smtClean="0">
                <a:solidFill>
                  <a:srgbClr val="231F20"/>
                </a:solidFill>
                <a:latin typeface="Arial"/>
                <a:cs typeface="Arial"/>
              </a:rPr>
              <a:t>30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44480" y="609093"/>
            <a:ext cx="1875155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SCHEDULE 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7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 –</a:t>
            </a:r>
            <a:r>
              <a:rPr sz="1000" b="1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INVESTMENTS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2520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80987" y="917447"/>
          <a:ext cx="9280524" cy="59314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0175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30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2148">
                <a:tc>
                  <a:txBody>
                    <a:bodyPr/>
                    <a:lstStyle/>
                    <a:p>
                      <a:pPr marL="3754754" marR="3745865" algn="ctr">
                        <a:lnSpc>
                          <a:spcPts val="910"/>
                        </a:lnSpc>
                        <a:spcBef>
                          <a:spcPts val="74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  (A)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461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5295" marR="448945" algn="ctr">
                        <a:lnSpc>
                          <a:spcPts val="910"/>
                        </a:lnSpc>
                        <a:spcBef>
                          <a:spcPts val="745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ount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461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32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Marketable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Securities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445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323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A.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Cost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6324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B.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Book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Value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C. List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each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marketable security which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has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book value over $5,000 and exceeds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5%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Line</a:t>
                      </a:r>
                      <a:r>
                        <a:rPr sz="800" spc="9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6323">
                <a:tc>
                  <a:txBody>
                    <a:bodyPr/>
                    <a:lstStyle/>
                    <a:p>
                      <a:pPr marL="130810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(1)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6324">
                <a:tc>
                  <a:txBody>
                    <a:bodyPr/>
                    <a:lstStyle/>
                    <a:p>
                      <a:pPr marL="13081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(2)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6336">
                <a:tc>
                  <a:txBody>
                    <a:bodyPr/>
                    <a:lstStyle/>
                    <a:p>
                      <a:pPr marL="13081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(3)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6323">
                <a:tc>
                  <a:txBody>
                    <a:bodyPr/>
                    <a:lstStyle/>
                    <a:p>
                      <a:pPr marL="13081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(4)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6324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Other Investments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382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D. Total</a:t>
                      </a:r>
                      <a:r>
                        <a:rPr sz="800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Cost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6324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E.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Book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Value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6324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F.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List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each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other investment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which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has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book value over $5,000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and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exceeds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5%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Line E. Also, list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each subsidiary for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which separate reports are</a:t>
                      </a:r>
                      <a:r>
                        <a:rPr sz="800" spc="204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attached.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6323">
                <a:tc>
                  <a:txBody>
                    <a:bodyPr/>
                    <a:lstStyle/>
                    <a:p>
                      <a:pPr marL="13081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(1)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6324">
                <a:tc>
                  <a:txBody>
                    <a:bodyPr/>
                    <a:lstStyle/>
                    <a:p>
                      <a:pPr marL="13081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(2)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6323">
                <a:tc>
                  <a:txBody>
                    <a:bodyPr/>
                    <a:lstStyle/>
                    <a:p>
                      <a:pPr marL="13081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(3)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13081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(4)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06324">
                <a:tc>
                  <a:txBody>
                    <a:bodyPr/>
                    <a:lstStyle/>
                    <a:p>
                      <a:pPr marL="130810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(5)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06323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G.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Lines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 and E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(Total from Line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G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will be automatically entered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Item 26, Column</a:t>
                      </a:r>
                      <a:r>
                        <a:rPr sz="800" spc="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382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444480" y="6806812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Form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LM-2 (</a:t>
            </a:r>
            <a:r>
              <a:rPr lang="en-US" sz="600" spc="-5" dirty="0">
                <a:solidFill>
                  <a:srgbClr val="231F20"/>
                </a:solidFill>
                <a:latin typeface="Arial"/>
                <a:cs typeface="Arial"/>
              </a:rPr>
              <a:t>2020)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228817" y="6806812"/>
            <a:ext cx="50101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Page 1</a:t>
            </a:r>
            <a:r>
              <a:rPr lang="en-US" sz="600" spc="-5" dirty="0">
                <a:solidFill>
                  <a:srgbClr val="231F20"/>
                </a:solidFill>
                <a:latin typeface="Arial"/>
                <a:cs typeface="Arial"/>
              </a:rPr>
              <a:t>2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of</a:t>
            </a:r>
            <a:r>
              <a:rPr lang="en-US" sz="6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600" dirty="0" smtClean="0">
                <a:solidFill>
                  <a:srgbClr val="231F20"/>
                </a:solidFill>
                <a:latin typeface="Arial"/>
                <a:cs typeface="Arial"/>
              </a:rPr>
              <a:t>30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44480" y="609093"/>
            <a:ext cx="1888489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SCHEDULE 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8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 – FIXED</a:t>
            </a:r>
            <a:r>
              <a:rPr sz="1000" b="1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ASSETS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2442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85559" y="917447"/>
          <a:ext cx="9281159" cy="54284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982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38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258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278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694180" marR="1686560" algn="ctr">
                        <a:lnSpc>
                          <a:spcPts val="919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  (A)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15315" marR="235585" indent="-375285">
                        <a:lnSpc>
                          <a:spcPts val="919"/>
                        </a:lnSpc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Cost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or Other</a:t>
                      </a:r>
                      <a:r>
                        <a:rPr sz="800" spc="-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Basis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211454" marR="207010" algn="ctr">
                        <a:lnSpc>
                          <a:spcPts val="919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Depreciation or  Amount Expensed  (C)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583565" marR="389255" indent="-189230">
                        <a:lnSpc>
                          <a:spcPts val="919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Book</a:t>
                      </a:r>
                      <a:r>
                        <a:rPr sz="800" spc="-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Value  (D)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531495" marR="525145" algn="ctr">
                        <a:lnSpc>
                          <a:spcPts val="919"/>
                        </a:lnSpc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V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(E)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8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A.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Land (give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location)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A7A9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928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A7A9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81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A7A9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92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A7A9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08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B.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Buildings (give location)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92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081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92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081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C. Automobiles and Other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Vehicles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92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D. Office Furniture and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Equipment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008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E. Other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Fixed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Assets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92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67945" marR="127000">
                        <a:lnSpc>
                          <a:spcPts val="940"/>
                        </a:lnSpc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F.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Totals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Lines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 through E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(Column (D) Total will be automatically entered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Item 27, Column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444480" y="7001882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Form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LM-2 (</a:t>
            </a:r>
            <a:r>
              <a:rPr lang="en-US" sz="600" spc="-5" dirty="0">
                <a:solidFill>
                  <a:srgbClr val="231F20"/>
                </a:solidFill>
                <a:latin typeface="Arial"/>
                <a:cs typeface="Arial"/>
              </a:rPr>
              <a:t>2020)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9228817" y="6911967"/>
            <a:ext cx="501015" cy="188386"/>
          </a:xfrm>
          <a:prstGeom prst="rect">
            <a:avLst/>
          </a:prstGeom>
        </p:spPr>
        <p:txBody>
          <a:bodyPr vert="horz" wrap="square" lIns="0" tIns="9512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spc="-5" dirty="0"/>
              <a:t>Page </a:t>
            </a:r>
            <a:fld id="{81D60167-4931-47E6-BA6A-407CBD079E47}" type="slidenum">
              <a:rPr spc="-5" dirty="0"/>
              <a:t>13</a:t>
            </a:fld>
            <a:r>
              <a:rPr spc="-5" dirty="0"/>
              <a:t> </a:t>
            </a:r>
            <a:r>
              <a:rPr dirty="0"/>
              <a:t>of</a:t>
            </a:r>
            <a:r>
              <a:rPr spc="-45" dirty="0"/>
              <a:t> </a:t>
            </a:r>
            <a:r>
              <a:rPr lang="en-US" spc="-45" dirty="0" smtClean="0"/>
              <a:t>30</a:t>
            </a:r>
            <a:endParaRPr spc="-10" dirty="0"/>
          </a:p>
        </p:txBody>
      </p:sp>
      <p:sp>
        <p:nvSpPr>
          <p:cNvPr id="2" name="object 2"/>
          <p:cNvSpPr txBox="1"/>
          <p:nvPr/>
        </p:nvSpPr>
        <p:spPr>
          <a:xfrm>
            <a:off x="444480" y="660909"/>
            <a:ext cx="1960245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SCHEDULE 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9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 –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OTHER</a:t>
            </a:r>
            <a:r>
              <a:rPr sz="1000" b="1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ASSETS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991065" y="685293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80987" y="967739"/>
          <a:ext cx="9280524" cy="58872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0175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30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701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754754" marR="3745865" algn="ctr">
                        <a:lnSpc>
                          <a:spcPts val="919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  (A)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561975" marR="363855" indent="-192405">
                        <a:lnSpc>
                          <a:spcPts val="919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Book</a:t>
                      </a:r>
                      <a:r>
                        <a:rPr sz="800" spc="-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Value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18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1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966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1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118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967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118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11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8.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966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11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10.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11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11.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966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12.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11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13.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6118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14.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5966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(Total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will be automatically entered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Item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28, Column</a:t>
                      </a:r>
                      <a:r>
                        <a:rPr sz="800" spc="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444480" y="7001882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Form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LM-2 (</a:t>
            </a:r>
            <a:r>
              <a:rPr lang="en-US" sz="600" spc="-5" dirty="0">
                <a:solidFill>
                  <a:srgbClr val="231F20"/>
                </a:solidFill>
                <a:latin typeface="Arial"/>
                <a:cs typeface="Arial"/>
              </a:rPr>
              <a:t>2020)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9228817" y="6911967"/>
            <a:ext cx="501015" cy="188386"/>
          </a:xfrm>
          <a:prstGeom prst="rect">
            <a:avLst/>
          </a:prstGeom>
        </p:spPr>
        <p:txBody>
          <a:bodyPr vert="horz" wrap="square" lIns="0" tIns="9512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spc="-5" dirty="0"/>
              <a:t>Page </a:t>
            </a:r>
            <a:fld id="{81D60167-4931-47E6-BA6A-407CBD079E47}" type="slidenum">
              <a:rPr spc="-5" dirty="0"/>
              <a:t>14</a:t>
            </a:fld>
            <a:r>
              <a:rPr spc="-5" dirty="0"/>
              <a:t> </a:t>
            </a:r>
            <a:r>
              <a:rPr dirty="0"/>
              <a:t>of</a:t>
            </a:r>
            <a:r>
              <a:rPr spc="-45" dirty="0"/>
              <a:t> </a:t>
            </a:r>
            <a:r>
              <a:rPr lang="en-US" spc="-10" dirty="0" smtClean="0"/>
              <a:t>30</a:t>
            </a:r>
            <a:endParaRPr spc="-10" dirty="0"/>
          </a:p>
        </p:txBody>
      </p:sp>
      <p:sp>
        <p:nvSpPr>
          <p:cNvPr id="2" name="object 2"/>
          <p:cNvSpPr txBox="1"/>
          <p:nvPr/>
        </p:nvSpPr>
        <p:spPr>
          <a:xfrm>
            <a:off x="444480" y="609094"/>
            <a:ext cx="3822720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SCHEDULE 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10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 – ACCOUNTS PAYABLE </a:t>
            </a:r>
            <a:r>
              <a:rPr sz="1000" b="1" spc="-10" dirty="0">
                <a:solidFill>
                  <a:srgbClr val="231F20"/>
                </a:solidFill>
                <a:latin typeface="Arial"/>
                <a:cs typeface="Arial"/>
              </a:rPr>
              <a:t>AGING</a:t>
            </a:r>
            <a:r>
              <a:rPr sz="1000" b="1" spc="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SCHEDULE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2482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4098650"/>
              </p:ext>
            </p:extLst>
          </p:nvPr>
        </p:nvGraphicFramePr>
        <p:xfrm>
          <a:off x="380987" y="961393"/>
          <a:ext cx="9281159" cy="58966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1600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86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50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1291">
                <a:tc>
                  <a:txBody>
                    <a:bodyPr/>
                    <a:lstStyle/>
                    <a:p>
                      <a:pPr marL="2014220" marR="2006600" algn="ctr">
                        <a:lnSpc>
                          <a:spcPts val="919"/>
                        </a:lnSpc>
                        <a:spcBef>
                          <a:spcPts val="30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Entity or Individual Name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0660" marR="197485" algn="ctr">
                        <a:lnSpc>
                          <a:spcPts val="919"/>
                        </a:lnSpc>
                        <a:spcBef>
                          <a:spcPts val="30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sz="800" spc="-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Account  Payable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905"/>
                        </a:lnSpc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6215" marR="191770" algn="ctr">
                        <a:lnSpc>
                          <a:spcPts val="919"/>
                        </a:lnSpc>
                        <a:spcBef>
                          <a:spcPts val="30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90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-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180</a:t>
                      </a:r>
                      <a:r>
                        <a:rPr sz="800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Days  Past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Due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905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(C)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7970" marR="264795" algn="ctr">
                        <a:lnSpc>
                          <a:spcPts val="919"/>
                        </a:lnSpc>
                        <a:spcBef>
                          <a:spcPts val="30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180+</a:t>
                      </a:r>
                      <a:r>
                        <a:rPr sz="800" spc="-7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Days  Past Due  (D)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3185" marR="78740" algn="ctr">
                        <a:lnSpc>
                          <a:spcPts val="919"/>
                        </a:lnSpc>
                        <a:spcBef>
                          <a:spcPts val="30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Liquidated</a:t>
                      </a:r>
                      <a:r>
                        <a:rPr sz="8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Account  Payable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905"/>
                        </a:lnSpc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(E)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6596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1114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6596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1114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659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1114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659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1114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6596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2384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2384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659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1114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659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8.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1114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660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1114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6583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10.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660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11.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2384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8119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12.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2384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6596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13.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9659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14.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96596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15.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96596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16.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9659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17.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96596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18.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2384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19.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2384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9659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20.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96596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21.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9659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22.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9659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23.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96596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24.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2384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98119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25.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2384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96596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Itemized Accounts</a:t>
                      </a:r>
                      <a:r>
                        <a:rPr sz="800" spc="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Payable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9659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from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other accounts</a:t>
                      </a:r>
                      <a:r>
                        <a:rPr sz="800" spc="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payable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1114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00586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Totals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(Total 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for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Column (B) 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will 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be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automatically entered in Item </a:t>
                      </a:r>
                      <a:r>
                        <a:rPr lang="en-US" sz="700" spc="-1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30</a:t>
                      </a:r>
                      <a:r>
                        <a:rPr sz="700" spc="-1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,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Column</a:t>
                      </a:r>
                      <a:r>
                        <a:rPr sz="700" spc="9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(D))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29209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444480" y="6817479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Form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LM-2 (</a:t>
            </a:r>
            <a:r>
              <a:rPr lang="en-US" sz="600" spc="-5" dirty="0">
                <a:solidFill>
                  <a:srgbClr val="231F20"/>
                </a:solidFill>
                <a:latin typeface="Arial"/>
                <a:cs typeface="Arial"/>
              </a:rPr>
              <a:t>2020)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228817" y="6817479"/>
            <a:ext cx="50101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Page 1</a:t>
            </a:r>
            <a:r>
              <a:rPr lang="en-US" sz="600" spc="-5" dirty="0">
                <a:solidFill>
                  <a:srgbClr val="231F20"/>
                </a:solidFill>
                <a:latin typeface="Arial"/>
                <a:cs typeface="Arial"/>
              </a:rPr>
              <a:t>5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of</a:t>
            </a:r>
            <a:r>
              <a:rPr sz="6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600" spc="-10" dirty="0" smtClean="0">
                <a:solidFill>
                  <a:srgbClr val="231F20"/>
                </a:solidFill>
                <a:latin typeface="Arial"/>
                <a:cs typeface="Arial"/>
              </a:rPr>
              <a:t>30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44480" y="633477"/>
            <a:ext cx="2222520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SCHEDULE 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11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 – LOANS</a:t>
            </a:r>
            <a:r>
              <a:rPr sz="1000" b="1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PAYABLE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2520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5037106"/>
              </p:ext>
            </p:extLst>
          </p:nvPr>
        </p:nvGraphicFramePr>
        <p:xfrm>
          <a:off x="380987" y="894588"/>
          <a:ext cx="9281159" cy="57393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59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93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858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93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24612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 marL="325755" marR="318135" algn="ctr">
                        <a:lnSpc>
                          <a:spcPts val="919"/>
                        </a:lnSpc>
                        <a:spcBef>
                          <a:spcPts val="70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Source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Loans Payable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at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Any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Time  During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the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Reporting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Period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890"/>
                        </a:lnSpc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400685" marR="393700" algn="ctr">
                        <a:lnSpc>
                          <a:spcPct val="956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Loans Owed</a:t>
                      </a:r>
                      <a:r>
                        <a:rPr sz="800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at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Start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Period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354965" marR="347345" algn="ctr">
                        <a:lnSpc>
                          <a:spcPct val="956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Loans</a:t>
                      </a:r>
                      <a:r>
                        <a:rPr sz="800" spc="-4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Obtained  During Period  (C)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01040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Repayment Made During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Period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461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231775" marR="226060" algn="ctr">
                        <a:lnSpc>
                          <a:spcPct val="956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Loans Owed</a:t>
                      </a:r>
                      <a:r>
                        <a:rPr sz="800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at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End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Period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(E)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04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07695" marR="606425" indent="1905" algn="ctr">
                        <a:lnSpc>
                          <a:spcPts val="919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Ca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h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(D)(1)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551180" marR="288925" indent="-257810">
                        <a:lnSpc>
                          <a:spcPts val="919"/>
                        </a:lnSpc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Other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Than</a:t>
                      </a:r>
                      <a:r>
                        <a:rPr sz="800" spc="-7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Cash  (D)(2)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611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461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308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461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612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461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308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461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4611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461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3100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461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4611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461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308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8.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461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4612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461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308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10.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461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4612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11.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461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308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12.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461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4611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13.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461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2308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Loans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Payable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334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40435">
                <a:tc gridSpan="6">
                  <a:txBody>
                    <a:bodyPr/>
                    <a:lstStyle/>
                    <a:p>
                      <a:pPr marL="73025">
                        <a:lnSpc>
                          <a:spcPts val="940"/>
                        </a:lnSpc>
                        <a:spcBef>
                          <a:spcPts val="745"/>
                        </a:spcBef>
                        <a:tabLst>
                          <a:tab pos="2045335" algn="l"/>
                        </a:tabLst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Totals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will be automatically</a:t>
                      </a:r>
                      <a:r>
                        <a:rPr sz="800" spc="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entered</a:t>
                      </a:r>
                      <a:r>
                        <a:rPr sz="800" spc="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	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………………….……Item 31.………………………..Item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</a:t>
                      </a:r>
                      <a:r>
                        <a:rPr lang="en-US"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…………………….……Item 6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…………………………..Item </a:t>
                      </a: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75</a:t>
                      </a:r>
                      <a:r>
                        <a:rPr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………………………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Item</a:t>
                      </a:r>
                      <a:r>
                        <a:rPr sz="800" spc="10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31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2927985">
                        <a:lnSpc>
                          <a:spcPts val="940"/>
                        </a:lnSpc>
                        <a:tabLst>
                          <a:tab pos="7004684" algn="l"/>
                          <a:tab pos="8392795" algn="l"/>
                        </a:tabLst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Column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(C)	with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Explanation	Column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(D)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9461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444480" y="6911967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9228817" y="6911967"/>
            <a:ext cx="50101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 </a:t>
            </a:r>
            <a:fld id="{81D60167-4931-47E6-BA6A-407CBD079E47}" type="slidenum">
              <a:rPr spc="-5" dirty="0"/>
              <a:t>16</a:t>
            </a:fld>
            <a:r>
              <a:rPr spc="-5" dirty="0"/>
              <a:t> </a:t>
            </a:r>
            <a:r>
              <a:rPr dirty="0"/>
              <a:t>of</a:t>
            </a:r>
            <a:r>
              <a:rPr spc="-45" dirty="0"/>
              <a:t> </a:t>
            </a:r>
            <a:r>
              <a:rPr lang="en-US" spc="-45" dirty="0" smtClean="0"/>
              <a:t>30</a:t>
            </a:r>
            <a:endParaRPr spc="-10" dirty="0"/>
          </a:p>
        </p:txBody>
      </p:sp>
      <p:sp>
        <p:nvSpPr>
          <p:cNvPr id="2" name="object 2"/>
          <p:cNvSpPr txBox="1"/>
          <p:nvPr/>
        </p:nvSpPr>
        <p:spPr>
          <a:xfrm>
            <a:off x="444480" y="609093"/>
            <a:ext cx="2248535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solidFill>
                  <a:srgbClr val="231F20"/>
                </a:solidFill>
                <a:latin typeface="Arial"/>
                <a:cs typeface="Arial"/>
              </a:rPr>
              <a:t>SCHEDULE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1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2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 –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OTHER</a:t>
            </a:r>
            <a:r>
              <a:rPr sz="1000" b="1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LIABILITIES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2494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80987" y="917447"/>
          <a:ext cx="9280524" cy="58125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0175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30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53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754754" marR="3745865" algn="ctr">
                        <a:lnSpc>
                          <a:spcPts val="919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  (A)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561975" marR="69850" indent="-485140">
                        <a:lnSpc>
                          <a:spcPts val="919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Amount at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End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Period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98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94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94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94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94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94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98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98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947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8.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94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94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10.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94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11.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94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12.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98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13.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98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7947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Other Liabilities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(Total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will be automatically entered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Item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33,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Column</a:t>
                      </a:r>
                      <a:r>
                        <a:rPr sz="800" spc="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(D))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xfrm>
            <a:off x="444480" y="6911967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xfrm>
            <a:off x="9372600" y="7086600"/>
            <a:ext cx="50101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 </a:t>
            </a:r>
            <a:fld id="{81D60167-4931-47E6-BA6A-407CBD079E47}" type="slidenum">
              <a:rPr spc="-5"/>
              <a:t>17</a:t>
            </a:fld>
            <a:r>
              <a:rPr spc="-5" dirty="0"/>
              <a:t> </a:t>
            </a:r>
            <a:r>
              <a:rPr lang="en-US" dirty="0"/>
              <a:t>of </a:t>
            </a:r>
            <a:r>
              <a:rPr lang="en-US" dirty="0" smtClean="0"/>
              <a:t>30</a:t>
            </a:r>
            <a:endParaRPr spc="-10" dirty="0"/>
          </a:p>
        </p:txBody>
      </p:sp>
      <p:sp>
        <p:nvSpPr>
          <p:cNvPr id="2" name="object 2"/>
          <p:cNvSpPr txBox="1"/>
          <p:nvPr/>
        </p:nvSpPr>
        <p:spPr>
          <a:xfrm>
            <a:off x="444480" y="533401"/>
            <a:ext cx="4813320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SCHEDULE 1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3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– 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ALL OFFICERS AND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DISBURSEMENTS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TO</a:t>
            </a:r>
            <a:r>
              <a:rPr sz="1000" b="1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OFFICERS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2533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200477"/>
              </p:ext>
            </p:extLst>
          </p:nvPr>
        </p:nvGraphicFramePr>
        <p:xfrm>
          <a:off x="156959" y="5418845"/>
          <a:ext cx="9596641" cy="12105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09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76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76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76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761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9629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01361">
                <a:tc>
                  <a:txBody>
                    <a:bodyPr/>
                    <a:lstStyle/>
                    <a:p>
                      <a:pPr marL="67945">
                        <a:lnSpc>
                          <a:spcPts val="930"/>
                        </a:lnSpc>
                        <a:spcBef>
                          <a:spcPts val="340"/>
                        </a:spcBef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lang="en-US" sz="800" b="1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OFFICER</a:t>
                      </a:r>
                      <a:r>
                        <a:rPr sz="800" b="1" spc="1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597">
                <a:tc>
                  <a:txBody>
                    <a:bodyPr/>
                    <a:lstStyle/>
                    <a:p>
                      <a:pPr marL="67945">
                        <a:lnSpc>
                          <a:spcPts val="915"/>
                        </a:lnSpc>
                        <a:spcBef>
                          <a:spcPts val="35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LESS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DEDUCTIONS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B4B6B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B4B6B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B4B6B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B4B6B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4597">
                <a:tc>
                  <a:txBody>
                    <a:bodyPr/>
                    <a:lstStyle/>
                    <a:p>
                      <a:pPr marL="67945">
                        <a:lnSpc>
                          <a:spcPts val="915"/>
                        </a:lnSpc>
                        <a:spcBef>
                          <a:spcPts val="35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NET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B4B6B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B4B6B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B4B6B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B4B6B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3312997"/>
              </p:ext>
            </p:extLst>
          </p:nvPr>
        </p:nvGraphicFramePr>
        <p:xfrm>
          <a:off x="76197" y="891701"/>
          <a:ext cx="9829803" cy="191242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10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06002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1606971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1413659">
                <a:tc gridSpan="2">
                  <a:txBody>
                    <a:bodyPr/>
                    <a:lstStyle/>
                    <a:p>
                      <a:pPr marL="501015">
                        <a:lnSpc>
                          <a:spcPct val="100000"/>
                        </a:lnSpc>
                        <a:spcBef>
                          <a:spcPts val="355"/>
                        </a:spcBef>
                        <a:tabLst>
                          <a:tab pos="1668145" algn="l"/>
                          <a:tab pos="2823845" algn="l"/>
                        </a:tabLst>
                      </a:pPr>
                      <a:r>
                        <a:rPr sz="1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(A)	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(B)	(C)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179705" marR="377825" indent="236220">
                        <a:lnSpc>
                          <a:spcPct val="129000"/>
                        </a:lnSpc>
                        <a:tabLst>
                          <a:tab pos="1627505" algn="l"/>
                          <a:tab pos="2718435" algn="l"/>
                        </a:tabLst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Name	</a:t>
                      </a:r>
                      <a:r>
                        <a:rPr sz="1000" b="1" spc="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	</a:t>
                      </a:r>
                      <a:r>
                        <a:rPr sz="1000" b="1" spc="-5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1000" b="1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1000" b="1" spc="-5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1000" b="1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tus  </a:t>
                      </a:r>
                      <a:endParaRPr lang="en-US" sz="1000" b="1" dirty="0" smtClean="0">
                        <a:solidFill>
                          <a:srgbClr val="FFFFFF"/>
                        </a:solidFill>
                        <a:latin typeface="Arial"/>
                        <a:cs typeface="Arial"/>
                      </a:endParaRPr>
                    </a:p>
                    <a:p>
                      <a:pPr marL="179705" marR="377825" indent="236220">
                        <a:lnSpc>
                          <a:spcPct val="129000"/>
                        </a:lnSpc>
                        <a:tabLst>
                          <a:tab pos="1627505" algn="l"/>
                          <a:tab pos="2718435" algn="l"/>
                        </a:tabLst>
                      </a:pPr>
                      <a:r>
                        <a:rPr sz="1000" b="1" spc="-5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Last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, First,</a:t>
                      </a:r>
                      <a:r>
                        <a:rPr sz="1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MI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45085" marB="0"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24202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(D)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78740" marR="71755" indent="-1270" algn="ctr">
                        <a:lnSpc>
                          <a:spcPct val="95600"/>
                        </a:lnSpc>
                        <a:spcBef>
                          <a:spcPts val="400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Gross 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Salary  Disbursements</a:t>
                      </a:r>
                      <a:r>
                        <a:rPr sz="80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(before  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any</a:t>
                      </a:r>
                      <a:r>
                        <a:rPr sz="8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deductions)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6355" marB="0"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(E)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Allowances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635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(F)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165735" marR="158115" lvl="0" indent="0" algn="ctr" defTabSz="914400" eaLnBrk="1" fontAlgn="auto" latinLnBrk="0" hangingPunct="1">
                        <a:lnSpc>
                          <a:spcPts val="919"/>
                        </a:lnSpc>
                        <a:spcBef>
                          <a:spcPts val="4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Disbursements</a:t>
                      </a:r>
                      <a:r>
                        <a:rPr lang="en-US" sz="800" spc="-5" baseline="0" dirty="0" smtClean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for Official </a:t>
                      </a:r>
                      <a:r>
                        <a:rPr lang="en-US" sz="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Business</a:t>
                      </a:r>
                      <a:endParaRPr lang="en-US" sz="8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65735" marR="158115" algn="ctr">
                        <a:lnSpc>
                          <a:spcPts val="919"/>
                        </a:lnSpc>
                        <a:spcBef>
                          <a:spcPts val="420"/>
                        </a:spcBef>
                      </a:pP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635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(G</a:t>
                      </a:r>
                      <a:r>
                        <a:rPr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lang="en-US" sz="800" spc="-5" dirty="0" smtClean="0">
                        <a:solidFill>
                          <a:srgbClr val="231F20"/>
                        </a:solidFill>
                        <a:latin typeface="Arial"/>
                        <a:cs typeface="Arial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36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Other Disbursements not reported in (D) through (F)</a:t>
                      </a:r>
                      <a:endParaRPr lang="en-US" sz="800" dirty="0" smtClean="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14020" marR="404495" indent="-3810" algn="ctr">
                        <a:lnSpc>
                          <a:spcPct val="1375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(H</a:t>
                      </a:r>
                      <a:r>
                        <a:rPr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lang="en-US" sz="800" spc="-5" dirty="0" smtClean="0">
                        <a:solidFill>
                          <a:srgbClr val="231F20"/>
                        </a:solidFill>
                        <a:latin typeface="Arial"/>
                        <a:cs typeface="Arial"/>
                      </a:endParaRPr>
                    </a:p>
                    <a:p>
                      <a:pPr marL="414020" marR="404495" indent="-3810" algn="ctr">
                        <a:lnSpc>
                          <a:spcPct val="137500"/>
                        </a:lnSpc>
                        <a:spcBef>
                          <a:spcPts val="5"/>
                        </a:spcBef>
                      </a:pP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9056">
                <a:tc>
                  <a:txBody>
                    <a:bodyPr/>
                    <a:lstStyle/>
                    <a:p>
                      <a:pPr marL="8255" algn="ctr">
                        <a:lnSpc>
                          <a:spcPts val="915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80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9056">
                <a:tc>
                  <a:txBody>
                    <a:bodyPr/>
                    <a:lstStyle/>
                    <a:p>
                      <a:pPr marL="93980" algn="ctr">
                        <a:lnSpc>
                          <a:spcPts val="915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8656">
                <a:tc>
                  <a:txBody>
                    <a:bodyPr/>
                    <a:lstStyle/>
                    <a:p>
                      <a:pPr marL="86995" algn="ctr">
                        <a:lnSpc>
                          <a:spcPts val="915"/>
                        </a:lnSpc>
                        <a:spcBef>
                          <a:spcPts val="36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635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662173"/>
              </p:ext>
            </p:extLst>
          </p:nvPr>
        </p:nvGraphicFramePr>
        <p:xfrm>
          <a:off x="76199" y="2802128"/>
          <a:ext cx="9829801" cy="7062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1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242524898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155341537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62573873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337207626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3214910825"/>
                    </a:ext>
                  </a:extLst>
                </a:gridCol>
              </a:tblGrid>
              <a:tr h="236803">
                <a:tc>
                  <a:txBody>
                    <a:bodyPr/>
                    <a:lstStyle/>
                    <a:p>
                      <a:pPr marL="8255" algn="ctr">
                        <a:lnSpc>
                          <a:spcPts val="915"/>
                        </a:lnSpc>
                        <a:spcBef>
                          <a:spcPts val="36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</a:t>
                      </a:r>
                      <a:r>
                        <a:rPr sz="80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635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4743">
                <a:tc>
                  <a:txBody>
                    <a:bodyPr/>
                    <a:lstStyle/>
                    <a:p>
                      <a:pPr marL="93980" algn="ctr">
                        <a:lnSpc>
                          <a:spcPts val="915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4744">
                <a:tc>
                  <a:txBody>
                    <a:bodyPr/>
                    <a:lstStyle/>
                    <a:p>
                      <a:pPr marL="86995" algn="ctr">
                        <a:lnSpc>
                          <a:spcPts val="915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6" name="objec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6292135"/>
              </p:ext>
            </p:extLst>
          </p:nvPr>
        </p:nvGraphicFramePr>
        <p:xfrm>
          <a:off x="76199" y="3508418"/>
          <a:ext cx="9829801" cy="6046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1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78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65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189631">
                <a:tc>
                  <a:txBody>
                    <a:bodyPr/>
                    <a:lstStyle/>
                    <a:p>
                      <a:pPr marL="8255" algn="ctr">
                        <a:lnSpc>
                          <a:spcPts val="915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sz="80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7531">
                <a:tc>
                  <a:txBody>
                    <a:bodyPr/>
                    <a:lstStyle/>
                    <a:p>
                      <a:pPr marL="93980" algn="ctr">
                        <a:lnSpc>
                          <a:spcPts val="915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531">
                <a:tc>
                  <a:txBody>
                    <a:bodyPr/>
                    <a:lstStyle/>
                    <a:p>
                      <a:pPr marL="86995" algn="ctr">
                        <a:lnSpc>
                          <a:spcPts val="915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355788"/>
              </p:ext>
            </p:extLst>
          </p:nvPr>
        </p:nvGraphicFramePr>
        <p:xfrm>
          <a:off x="76199" y="4122167"/>
          <a:ext cx="9829801" cy="83947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1001">
                  <a:extLst>
                    <a:ext uri="{9D8B030D-6E8A-4147-A177-3AD203B41FA5}">
                      <a16:colId xmlns:a16="http://schemas.microsoft.com/office/drawing/2014/main" val="135868274"/>
                    </a:ext>
                  </a:extLst>
                </a:gridCol>
                <a:gridCol w="3810000">
                  <a:extLst>
                    <a:ext uri="{9D8B030D-6E8A-4147-A177-3AD203B41FA5}">
                      <a16:colId xmlns:a16="http://schemas.microsoft.com/office/drawing/2014/main" val="3106742847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46273088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425228025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428496146"/>
                    </a:ext>
                  </a:extLst>
                </a:gridCol>
                <a:gridCol w="1060031">
                  <a:extLst>
                    <a:ext uri="{9D8B030D-6E8A-4147-A177-3AD203B41FA5}">
                      <a16:colId xmlns:a16="http://schemas.microsoft.com/office/drawing/2014/main" val="2329857396"/>
                    </a:ext>
                  </a:extLst>
                </a:gridCol>
                <a:gridCol w="1606969">
                  <a:extLst>
                    <a:ext uri="{9D8B030D-6E8A-4147-A177-3AD203B41FA5}">
                      <a16:colId xmlns:a16="http://schemas.microsoft.com/office/drawing/2014/main" val="2193074904"/>
                    </a:ext>
                  </a:extLst>
                </a:gridCol>
              </a:tblGrid>
              <a:tr h="333847">
                <a:tc>
                  <a:txBody>
                    <a:bodyPr/>
                    <a:lstStyle/>
                    <a:p>
                      <a:pPr marL="8255" algn="ctr">
                        <a:lnSpc>
                          <a:spcPts val="915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</a:t>
                      </a:r>
                      <a:r>
                        <a:rPr sz="80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2625108"/>
                  </a:ext>
                </a:extLst>
              </a:tr>
              <a:tr h="251807">
                <a:tc>
                  <a:txBody>
                    <a:bodyPr/>
                    <a:lstStyle/>
                    <a:p>
                      <a:pPr marL="93980" algn="ctr">
                        <a:lnSpc>
                          <a:spcPts val="915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6374756"/>
                  </a:ext>
                </a:extLst>
              </a:tr>
              <a:tr h="253823">
                <a:tc>
                  <a:txBody>
                    <a:bodyPr/>
                    <a:lstStyle/>
                    <a:p>
                      <a:pPr marL="86995" algn="ctr">
                        <a:lnSpc>
                          <a:spcPts val="915"/>
                        </a:lnSpc>
                        <a:spcBef>
                          <a:spcPts val="36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0219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17321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xfrm>
            <a:off x="444480" y="6911967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xfrm>
            <a:off x="9372600" y="7086600"/>
            <a:ext cx="50101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 </a:t>
            </a:r>
            <a:fld id="{81D60167-4931-47E6-BA6A-407CBD079E47}" type="slidenum">
              <a:rPr spc="-5" dirty="0"/>
              <a:t>18</a:t>
            </a:fld>
            <a:r>
              <a:rPr spc="-5" dirty="0"/>
              <a:t> </a:t>
            </a:r>
            <a:r>
              <a:rPr dirty="0"/>
              <a:t>of</a:t>
            </a:r>
            <a:r>
              <a:rPr spc="-45" dirty="0"/>
              <a:t> </a:t>
            </a:r>
            <a:r>
              <a:rPr lang="en-US" spc="-45" dirty="0" smtClean="0"/>
              <a:t>30</a:t>
            </a:r>
            <a:endParaRPr spc="-10" dirty="0"/>
          </a:p>
        </p:txBody>
      </p:sp>
      <p:sp>
        <p:nvSpPr>
          <p:cNvPr id="2" name="object 2"/>
          <p:cNvSpPr txBox="1"/>
          <p:nvPr/>
        </p:nvSpPr>
        <p:spPr>
          <a:xfrm>
            <a:off x="444480" y="609093"/>
            <a:ext cx="3178175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SCHEDULE 1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4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– DISBURSEMENTS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TO</a:t>
            </a:r>
            <a:r>
              <a:rPr sz="1000" b="1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EMPLOYEES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2533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>
            <p:extLst/>
          </p:nvPr>
        </p:nvGraphicFramePr>
        <p:xfrm>
          <a:off x="228600" y="5763615"/>
          <a:ext cx="9596641" cy="4749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09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76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76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76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761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9629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747">
                <a:tc>
                  <a:txBody>
                    <a:bodyPr/>
                    <a:lstStyle/>
                    <a:p>
                      <a:pPr marL="67945">
                        <a:lnSpc>
                          <a:spcPts val="930"/>
                        </a:lnSpc>
                        <a:spcBef>
                          <a:spcPts val="340"/>
                        </a:spcBef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EMPLOYEE</a:t>
                      </a:r>
                      <a:r>
                        <a:rPr sz="800" b="1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938">
                <a:tc>
                  <a:txBody>
                    <a:bodyPr/>
                    <a:lstStyle/>
                    <a:p>
                      <a:pPr marL="67945">
                        <a:lnSpc>
                          <a:spcPts val="915"/>
                        </a:lnSpc>
                        <a:spcBef>
                          <a:spcPts val="35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LESS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DEDUCTIONS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B4B6B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B4B6B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B4B6B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B4B6B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8938">
                <a:tc>
                  <a:txBody>
                    <a:bodyPr/>
                    <a:lstStyle/>
                    <a:p>
                      <a:pPr marL="67945">
                        <a:lnSpc>
                          <a:spcPts val="915"/>
                        </a:lnSpc>
                        <a:spcBef>
                          <a:spcPts val="35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NET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B4B6B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B4B6B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B4B6B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B4B6B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7001298"/>
              </p:ext>
            </p:extLst>
          </p:nvPr>
        </p:nvGraphicFramePr>
        <p:xfrm>
          <a:off x="239108" y="909043"/>
          <a:ext cx="9743091" cy="19852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74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68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8252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748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114299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1484502">
                <a:tc gridSpan="2">
                  <a:txBody>
                    <a:bodyPr/>
                    <a:lstStyle/>
                    <a:p>
                      <a:pPr marL="501015">
                        <a:lnSpc>
                          <a:spcPct val="100000"/>
                        </a:lnSpc>
                        <a:spcBef>
                          <a:spcPts val="355"/>
                        </a:spcBef>
                        <a:tabLst>
                          <a:tab pos="1668145" algn="l"/>
                          <a:tab pos="2823845" algn="l"/>
                        </a:tabLst>
                      </a:pPr>
                      <a:r>
                        <a:rPr sz="1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(A)	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(B)	(C)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179705" marR="377825" indent="236220">
                        <a:lnSpc>
                          <a:spcPct val="129000"/>
                        </a:lnSpc>
                        <a:tabLst>
                          <a:tab pos="1627505" algn="l"/>
                          <a:tab pos="2718435" algn="l"/>
                        </a:tabLst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Name	</a:t>
                      </a:r>
                      <a:r>
                        <a:rPr sz="1000" b="1" spc="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	</a:t>
                      </a:r>
                      <a:r>
                        <a:rPr lang="en-US" sz="1000" b="1" spc="-5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Other</a:t>
                      </a:r>
                      <a:r>
                        <a:rPr sz="1000" b="1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 </a:t>
                      </a:r>
                      <a:endParaRPr lang="en-US" sz="1000" b="1" dirty="0" smtClean="0">
                        <a:solidFill>
                          <a:srgbClr val="FFFFFF"/>
                        </a:solidFill>
                        <a:latin typeface="Arial"/>
                        <a:cs typeface="Arial"/>
                      </a:endParaRPr>
                    </a:p>
                    <a:p>
                      <a:pPr marL="179705" marR="377825" indent="236220">
                        <a:lnSpc>
                          <a:spcPct val="129000"/>
                        </a:lnSpc>
                        <a:tabLst>
                          <a:tab pos="1627505" algn="l"/>
                          <a:tab pos="2718435" algn="l"/>
                        </a:tabLst>
                      </a:pPr>
                      <a:r>
                        <a:rPr sz="1000" b="1" spc="-5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Last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, First,</a:t>
                      </a:r>
                      <a:r>
                        <a:rPr sz="1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5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MI</a:t>
                      </a:r>
                      <a:r>
                        <a:rPr lang="en-US" sz="1000" b="1" spc="5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                                          Payer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45085" marB="0"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24202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(D)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78740" marR="71755" indent="-1270" algn="ctr">
                        <a:lnSpc>
                          <a:spcPct val="95600"/>
                        </a:lnSpc>
                        <a:spcBef>
                          <a:spcPts val="400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Gross 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Salary  Disbursements</a:t>
                      </a:r>
                      <a:r>
                        <a:rPr sz="80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(before  </a:t>
                      </a:r>
                      <a:r>
                        <a:rPr sz="800" spc="-15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any</a:t>
                      </a:r>
                      <a:r>
                        <a:rPr sz="800" spc="-35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5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deductions</a:t>
                      </a:r>
                      <a:r>
                        <a:rPr lang="en-US" sz="800" spc="-15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6355" marB="0"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(E)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Allowances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635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(F)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165735" marR="158115" lvl="0" indent="0" algn="ctr" defTabSz="914400" eaLnBrk="1" fontAlgn="auto" latinLnBrk="0" hangingPunct="1">
                        <a:lnSpc>
                          <a:spcPts val="919"/>
                        </a:lnSpc>
                        <a:spcBef>
                          <a:spcPts val="4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Disbursements</a:t>
                      </a:r>
                      <a:r>
                        <a:rPr lang="en-US" sz="800" spc="-5" baseline="0" dirty="0" smtClean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for Official </a:t>
                      </a:r>
                      <a:r>
                        <a:rPr lang="en-US" sz="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Business</a:t>
                      </a:r>
                      <a:endParaRPr lang="en-US" sz="8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65735" marR="158115" algn="ctr">
                        <a:lnSpc>
                          <a:spcPts val="919"/>
                        </a:lnSpc>
                        <a:spcBef>
                          <a:spcPts val="420"/>
                        </a:spcBef>
                      </a:pP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635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(G)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14020" marR="404495" indent="-3810" algn="ctr">
                        <a:lnSpc>
                          <a:spcPct val="137500"/>
                        </a:lnSpc>
                        <a:spcBef>
                          <a:spcPts val="5"/>
                        </a:spcBef>
                      </a:pPr>
                      <a:r>
                        <a:rPr lang="en-US" sz="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Other Disbursements not reported in (D) through (F).</a:t>
                      </a:r>
                      <a:endParaRPr lang="en-US" sz="800" dirty="0">
                        <a:latin typeface="Arial"/>
                        <a:cs typeface="Arial"/>
                      </a:endParaRPr>
                    </a:p>
                  </a:txBody>
                  <a:tcPr marL="0" marR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14020" marR="404495" indent="-3810" algn="ctr">
                        <a:lnSpc>
                          <a:spcPct val="137500"/>
                        </a:lnSpc>
                        <a:spcBef>
                          <a:spcPts val="5"/>
                        </a:spcBef>
                      </a:pPr>
                      <a:r>
                        <a:rPr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(H) </a:t>
                      </a:r>
                      <a:r>
                        <a:rPr lang="en-US" sz="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7868">
                <a:tc>
                  <a:txBody>
                    <a:bodyPr/>
                    <a:lstStyle/>
                    <a:p>
                      <a:pPr marL="8255" algn="ctr">
                        <a:lnSpc>
                          <a:spcPts val="915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80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7868">
                <a:tc>
                  <a:txBody>
                    <a:bodyPr/>
                    <a:lstStyle/>
                    <a:p>
                      <a:pPr marL="93980" algn="ctr">
                        <a:lnSpc>
                          <a:spcPts val="915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5050">
                <a:tc>
                  <a:txBody>
                    <a:bodyPr/>
                    <a:lstStyle/>
                    <a:p>
                      <a:pPr marL="86995" algn="ctr">
                        <a:lnSpc>
                          <a:spcPts val="915"/>
                        </a:lnSpc>
                        <a:spcBef>
                          <a:spcPts val="36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635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6508763"/>
              </p:ext>
            </p:extLst>
          </p:nvPr>
        </p:nvGraphicFramePr>
        <p:xfrm>
          <a:off x="228601" y="2900600"/>
          <a:ext cx="9753600" cy="7062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08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39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242524898"/>
                    </a:ext>
                  </a:extLst>
                </a:gridCol>
                <a:gridCol w="986575">
                  <a:extLst>
                    <a:ext uri="{9D8B030D-6E8A-4147-A177-3AD203B41FA5}">
                      <a16:colId xmlns:a16="http://schemas.microsoft.com/office/drawing/2014/main" val="1553415371"/>
                    </a:ext>
                  </a:extLst>
                </a:gridCol>
                <a:gridCol w="1067950">
                  <a:extLst>
                    <a:ext uri="{9D8B030D-6E8A-4147-A177-3AD203B41FA5}">
                      <a16:colId xmlns:a16="http://schemas.microsoft.com/office/drawing/2014/main" val="625738730"/>
                    </a:ext>
                  </a:extLst>
                </a:gridCol>
                <a:gridCol w="1525643">
                  <a:extLst>
                    <a:ext uri="{9D8B030D-6E8A-4147-A177-3AD203B41FA5}">
                      <a16:colId xmlns:a16="http://schemas.microsoft.com/office/drawing/2014/main" val="337207626"/>
                    </a:ext>
                  </a:extLst>
                </a:gridCol>
                <a:gridCol w="1144233">
                  <a:extLst>
                    <a:ext uri="{9D8B030D-6E8A-4147-A177-3AD203B41FA5}">
                      <a16:colId xmlns:a16="http://schemas.microsoft.com/office/drawing/2014/main" val="3214910825"/>
                    </a:ext>
                  </a:extLst>
                </a:gridCol>
              </a:tblGrid>
              <a:tr h="236803">
                <a:tc>
                  <a:txBody>
                    <a:bodyPr/>
                    <a:lstStyle/>
                    <a:p>
                      <a:pPr marL="8255" algn="ctr">
                        <a:lnSpc>
                          <a:spcPts val="915"/>
                        </a:lnSpc>
                        <a:spcBef>
                          <a:spcPts val="36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</a:t>
                      </a:r>
                      <a:r>
                        <a:rPr sz="80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635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4743">
                <a:tc>
                  <a:txBody>
                    <a:bodyPr/>
                    <a:lstStyle/>
                    <a:p>
                      <a:pPr marL="93980" algn="ctr">
                        <a:lnSpc>
                          <a:spcPts val="915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4744">
                <a:tc>
                  <a:txBody>
                    <a:bodyPr/>
                    <a:lstStyle/>
                    <a:p>
                      <a:pPr marL="86995" algn="ctr">
                        <a:lnSpc>
                          <a:spcPts val="915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6" name="objec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2559359"/>
              </p:ext>
            </p:extLst>
          </p:nvPr>
        </p:nvGraphicFramePr>
        <p:xfrm>
          <a:off x="239111" y="3610421"/>
          <a:ext cx="9743088" cy="6046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79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563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1142999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189631">
                <a:tc>
                  <a:txBody>
                    <a:bodyPr/>
                    <a:lstStyle/>
                    <a:p>
                      <a:pPr marL="8255" algn="ctr">
                        <a:lnSpc>
                          <a:spcPts val="915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sz="80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7531">
                <a:tc>
                  <a:txBody>
                    <a:bodyPr/>
                    <a:lstStyle/>
                    <a:p>
                      <a:pPr marL="93980" algn="ctr">
                        <a:lnSpc>
                          <a:spcPts val="915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531">
                <a:tc>
                  <a:txBody>
                    <a:bodyPr/>
                    <a:lstStyle/>
                    <a:p>
                      <a:pPr marL="86995" algn="ctr">
                        <a:lnSpc>
                          <a:spcPts val="915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0835634"/>
              </p:ext>
            </p:extLst>
          </p:nvPr>
        </p:nvGraphicFramePr>
        <p:xfrm>
          <a:off x="239110" y="4212568"/>
          <a:ext cx="9743090" cy="7030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7968">
                  <a:extLst>
                    <a:ext uri="{9D8B030D-6E8A-4147-A177-3AD203B41FA5}">
                      <a16:colId xmlns:a16="http://schemas.microsoft.com/office/drawing/2014/main" val="135868274"/>
                    </a:ext>
                  </a:extLst>
                </a:gridCol>
                <a:gridCol w="3756322">
                  <a:extLst>
                    <a:ext uri="{9D8B030D-6E8A-4147-A177-3AD203B41FA5}">
                      <a16:colId xmlns:a16="http://schemas.microsoft.com/office/drawing/2014/main" val="3106742847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46273088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425228025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428496146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329857396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193074904"/>
                    </a:ext>
                  </a:extLst>
                </a:gridCol>
              </a:tblGrid>
              <a:tr h="218320">
                <a:tc>
                  <a:txBody>
                    <a:bodyPr/>
                    <a:lstStyle/>
                    <a:p>
                      <a:pPr marL="8255" algn="ctr">
                        <a:lnSpc>
                          <a:spcPts val="915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</a:t>
                      </a:r>
                      <a:r>
                        <a:rPr sz="80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2625108"/>
                  </a:ext>
                </a:extLst>
              </a:tr>
              <a:tr h="241395">
                <a:tc>
                  <a:txBody>
                    <a:bodyPr/>
                    <a:lstStyle/>
                    <a:p>
                      <a:pPr marL="93980" algn="ctr">
                        <a:lnSpc>
                          <a:spcPts val="915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6374756"/>
                  </a:ext>
                </a:extLst>
              </a:tr>
              <a:tr h="243327">
                <a:tc>
                  <a:txBody>
                    <a:bodyPr/>
                    <a:lstStyle/>
                    <a:p>
                      <a:pPr marL="86995" algn="ctr">
                        <a:lnSpc>
                          <a:spcPts val="915"/>
                        </a:lnSpc>
                        <a:spcBef>
                          <a:spcPts val="36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0219565"/>
                  </a:ext>
                </a:extLst>
              </a:tr>
            </a:tbl>
          </a:graphicData>
        </a:graphic>
      </p:graphicFrame>
      <p:graphicFrame>
        <p:nvGraphicFramePr>
          <p:cNvPr id="13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1038434"/>
              </p:ext>
            </p:extLst>
          </p:nvPr>
        </p:nvGraphicFramePr>
        <p:xfrm>
          <a:off x="444480" y="5155391"/>
          <a:ext cx="9380761" cy="25394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326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65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91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38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531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53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53943">
                <a:tc>
                  <a:txBody>
                    <a:bodyPr/>
                    <a:lstStyle/>
                    <a:p>
                      <a:pPr marL="67945">
                        <a:lnSpc>
                          <a:spcPts val="930"/>
                        </a:lnSpc>
                        <a:spcBef>
                          <a:spcPts val="340"/>
                        </a:spcBef>
                      </a:pPr>
                      <a:r>
                        <a:rPr sz="800" b="1" spc="-1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lang="en-US" sz="800" b="1" spc="-10" baseline="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RECEIVED BY ALL OTHER EMPLOYEES MAKING $10,000 OR LESS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03615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444480" y="6911967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9228579" y="6911967"/>
            <a:ext cx="50101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 </a:t>
            </a:r>
            <a:fld id="{81D60167-4931-47E6-BA6A-407CBD079E47}" type="slidenum">
              <a:rPr spc="-5" dirty="0"/>
              <a:t>19</a:t>
            </a:fld>
            <a:r>
              <a:rPr spc="-5" dirty="0"/>
              <a:t> </a:t>
            </a:r>
            <a:r>
              <a:rPr dirty="0"/>
              <a:t>of</a:t>
            </a:r>
            <a:r>
              <a:rPr spc="-45" dirty="0"/>
              <a:t> </a:t>
            </a:r>
            <a:r>
              <a:rPr lang="en-US" spc="-45" dirty="0" smtClean="0"/>
              <a:t>30</a:t>
            </a:r>
            <a:endParaRPr spc="-10" dirty="0"/>
          </a:p>
        </p:txBody>
      </p:sp>
      <p:sp>
        <p:nvSpPr>
          <p:cNvPr id="2" name="object 2"/>
          <p:cNvSpPr txBox="1"/>
          <p:nvPr/>
        </p:nvSpPr>
        <p:spPr>
          <a:xfrm>
            <a:off x="444480" y="660909"/>
            <a:ext cx="2444115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solidFill>
                  <a:srgbClr val="231F20"/>
                </a:solidFill>
                <a:latin typeface="Arial"/>
                <a:cs typeface="Arial"/>
              </a:rPr>
              <a:t>SCHEDULE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1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5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 – MEMBERSHIP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STATUS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991089" y="685293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80987" y="931163"/>
          <a:ext cx="9241154" cy="566014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8171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7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142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851660" marR="1844039" algn="ctr">
                        <a:lnSpc>
                          <a:spcPts val="919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Category of Membership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923290" marR="915669" algn="ctr">
                        <a:lnSpc>
                          <a:spcPts val="919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Nu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ber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74065" marR="763905" algn="ctr">
                        <a:lnSpc>
                          <a:spcPts val="919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Voter</a:t>
                      </a:r>
                      <a:r>
                        <a:rPr sz="8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Eligibility  (C)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262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Yes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26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Yes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11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Yes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2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Yes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26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Yes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11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Yes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26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Yes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11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Members (Total of all lines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above)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B4B6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262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Agency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Fee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Payers*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98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262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Members/Fee 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Payers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(Total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Members and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Fee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Payers</a:t>
                      </a:r>
                      <a:r>
                        <a:rPr sz="800" spc="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Lines)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B4B6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526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*Agency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Fee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Payers are not considered members of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the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labor</a:t>
                      </a:r>
                      <a:r>
                        <a:rPr sz="800" spc="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organization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851345"/>
              </p:ext>
            </p:extLst>
          </p:nvPr>
        </p:nvGraphicFramePr>
        <p:xfrm>
          <a:off x="320040" y="373827"/>
          <a:ext cx="9281160" cy="644479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40580">
                  <a:extLst>
                    <a:ext uri="{9D8B030D-6E8A-4147-A177-3AD203B41FA5}">
                      <a16:colId xmlns:a16="http://schemas.microsoft.com/office/drawing/2014/main" val="750087207"/>
                    </a:ext>
                  </a:extLst>
                </a:gridCol>
                <a:gridCol w="4640580">
                  <a:extLst>
                    <a:ext uri="{9D8B030D-6E8A-4147-A177-3AD203B41FA5}">
                      <a16:colId xmlns:a16="http://schemas.microsoft.com/office/drawing/2014/main" val="3884641123"/>
                    </a:ext>
                  </a:extLst>
                </a:gridCol>
              </a:tblGrid>
              <a:tr h="6444797">
                <a:tc>
                  <a:txBody>
                    <a:bodyPr/>
                    <a:lstStyle/>
                    <a:p>
                      <a:pPr marL="73025" marR="339725" algn="l">
                        <a:lnSpc>
                          <a:spcPct val="96100"/>
                        </a:lnSpc>
                        <a:spcBef>
                          <a:spcPts val="555"/>
                        </a:spcBef>
                        <a:tabLst>
                          <a:tab pos="3590290" algn="l"/>
                        </a:tabLst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r>
                        <a:rPr lang="en-US" sz="9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(a)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During the reporting period did the labor organization create or participate in the  administration 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trust or other fund or organization, 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defined 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instructions,  which provides benefits 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members or</a:t>
                      </a:r>
                      <a:r>
                        <a:rPr sz="900" spc="9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their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beneficiaries?</a:t>
                      </a:r>
                      <a:endParaRPr lang="en-US" sz="900" spc="-5" dirty="0">
                        <a:solidFill>
                          <a:srgbClr val="231F2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3025" marR="339725" algn="l">
                        <a:lnSpc>
                          <a:spcPct val="96100"/>
                        </a:lnSpc>
                        <a:spcBef>
                          <a:spcPts val="555"/>
                        </a:spcBef>
                        <a:tabLst>
                          <a:tab pos="3590290" algn="l"/>
                        </a:tabLst>
                      </a:pPr>
                      <a:r>
                        <a:rPr lang="en-US" sz="1350" baseline="-37037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               </a:t>
                      </a:r>
                      <a:r>
                        <a:rPr lang="en-US" sz="1350" baseline="-37037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                                                 </a:t>
                      </a:r>
                      <a:endParaRPr sz="1350" baseline="-37037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57150" indent="-57150" algn="l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                                                                                              </a:t>
                      </a:r>
                      <a:endParaRPr sz="9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3025" marR="427990">
                        <a:lnSpc>
                          <a:spcPts val="1030"/>
                        </a:lnSpc>
                      </a:pPr>
                      <a:r>
                        <a:rPr lang="en-US" sz="900" dirty="0" smtClean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r>
                        <a:rPr lang="en-US" sz="900" baseline="0" dirty="0" smtClean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(b) 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During the reporting period did an officer or employee paid $10,000 or more by the labor organization also receive $10,000 or more as an officer or employee of another labor organization in gross salaries, allowances, and other direct and indirect disbursements? </a:t>
                      </a:r>
                      <a:r>
                        <a:rPr lang="en-US" sz="900" baseline="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                                   </a:t>
                      </a:r>
                    </a:p>
                    <a:p>
                      <a:pPr marL="73025" marR="427990">
                        <a:lnSpc>
                          <a:spcPts val="1030"/>
                        </a:lnSpc>
                      </a:pPr>
                      <a:endParaRPr lang="en-US" sz="900" dirty="0">
                        <a:solidFill>
                          <a:srgbClr val="231F2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3025" marR="427990">
                        <a:lnSpc>
                          <a:spcPts val="1030"/>
                        </a:lnSpc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11(a).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During 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reporting period did the labor organization have a political action  committee 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(PAC)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fund?</a:t>
                      </a:r>
                      <a:endParaRPr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R="403225" algn="r">
                        <a:lnSpc>
                          <a:spcPts val="805"/>
                        </a:lnSpc>
                        <a:tabLst>
                          <a:tab pos="483870" algn="l"/>
                        </a:tabLst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</a:t>
                      </a:r>
                      <a:r>
                        <a:rPr lang="en-US" sz="9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endParaRPr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3025" marR="400685">
                        <a:lnSpc>
                          <a:spcPts val="1030"/>
                        </a:lnSpc>
                        <a:spcBef>
                          <a:spcPts val="5"/>
                        </a:spcBef>
                        <a:tabLst>
                          <a:tab pos="3601085" algn="l"/>
                          <a:tab pos="4084954" algn="l"/>
                        </a:tabLst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11(b).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During 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reporting period did the labor organization have a subsidiary  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organi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ion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ined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</a:t>
                      </a:r>
                      <a:r>
                        <a:rPr sz="900" spc="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900" spc="-1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tion</a:t>
                      </a:r>
                      <a:r>
                        <a:rPr sz="900" spc="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r>
                        <a:rPr sz="900" spc="-1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sz="900" spc="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ese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cti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ns?	</a:t>
                      </a:r>
                      <a:endParaRPr sz="1350" baseline="-339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3025" marR="206375">
                        <a:lnSpc>
                          <a:spcPts val="1030"/>
                        </a:lnSpc>
                        <a:buAutoNum type="arabicPeriod" startAt="12"/>
                        <a:tabLst>
                          <a:tab pos="265430" algn="l"/>
                          <a:tab pos="3564254" algn="l"/>
                          <a:tab pos="4048760" algn="l"/>
                        </a:tabLst>
                      </a:pPr>
                      <a:r>
                        <a:rPr sz="9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During the reporting period did the labor organization 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have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 audit or review 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 its 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books and records by 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outside accountant or by a parent body  auditor/representative?	</a:t>
                      </a:r>
                      <a:r>
                        <a:rPr sz="1350" spc="-7" baseline="3086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</a:t>
                      </a:r>
                      <a:endParaRPr sz="1350" baseline="3086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buClr>
                          <a:srgbClr val="231F20"/>
                        </a:buClr>
                        <a:buFont typeface="Arial"/>
                        <a:buAutoNum type="arabicPeriod" startAt="12"/>
                      </a:pP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  <a:buClr>
                          <a:srgbClr val="231F20"/>
                        </a:buClr>
                        <a:buFont typeface="Arial"/>
                        <a:buAutoNum type="arabicPeriod" startAt="12"/>
                      </a:pPr>
                      <a:endParaRPr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3025" marR="175895">
                        <a:lnSpc>
                          <a:spcPts val="1030"/>
                        </a:lnSpc>
                        <a:buAutoNum type="arabicPeriod" startAt="12"/>
                        <a:tabLst>
                          <a:tab pos="265430" algn="l"/>
                        </a:tabLst>
                      </a:pPr>
                      <a:r>
                        <a:rPr sz="9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During the reporting period did the labor organization </a:t>
                      </a:r>
                      <a:r>
                        <a:rPr lang="en-US" sz="900" spc="-1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experience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spc="-10" dirty="0" smtClean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and/or</a:t>
                      </a:r>
                      <a:r>
                        <a:rPr lang="en-US" sz="900" spc="-10" baseline="0" dirty="0" smtClean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discover </a:t>
                      </a:r>
                      <a:r>
                        <a:rPr sz="900" spc="-5" dirty="0" smtClean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any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loss or shortage  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funds or other assets? (Answer “Yes” even 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if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there has </a:t>
                      </a:r>
                      <a:r>
                        <a:rPr sz="900" spc="-5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been</a:t>
                      </a:r>
                      <a:r>
                        <a:rPr sz="900" spc="25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900" spc="-5" smtClean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repayment</a:t>
                      </a:r>
                      <a:r>
                        <a:rPr lang="en-US" sz="900" spc="-5" smtClean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900" spc="-5" smtClean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recovery.)</a:t>
                      </a:r>
                      <a:endParaRPr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R="408305" algn="r">
                        <a:lnSpc>
                          <a:spcPts val="880"/>
                        </a:lnSpc>
                        <a:tabLst>
                          <a:tab pos="483870" algn="l"/>
                        </a:tabLst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</a:t>
                      </a:r>
                      <a:endParaRPr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3025" marR="188595">
                        <a:lnSpc>
                          <a:spcPts val="1030"/>
                        </a:lnSpc>
                        <a:buAutoNum type="arabicPeriod" startAt="14"/>
                        <a:tabLst>
                          <a:tab pos="262255" algn="l"/>
                        </a:tabLst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maximum amount recoverable under 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labor organization’s fidelity  bond for a loss caused by any officer, employee or agent 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labor organization 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who 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handled union</a:t>
                      </a:r>
                      <a:r>
                        <a:rPr sz="900" spc="1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funds?</a:t>
                      </a:r>
                      <a:endParaRPr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buClr>
                          <a:srgbClr val="231F20"/>
                        </a:buClr>
                        <a:buFont typeface="Arial"/>
                        <a:buAutoNum type="arabicPeriod" startAt="14"/>
                      </a:pP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  <a:buClr>
                          <a:srgbClr val="231F20"/>
                        </a:buClr>
                        <a:buFont typeface="Arial"/>
                        <a:buAutoNum type="arabicPeriod" startAt="14"/>
                      </a:pPr>
                      <a:endParaRPr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3025" marR="383540">
                        <a:lnSpc>
                          <a:spcPts val="1030"/>
                        </a:lnSpc>
                        <a:buAutoNum type="arabicPeriod" startAt="14"/>
                        <a:tabLst>
                          <a:tab pos="265430" algn="l"/>
                        </a:tabLst>
                      </a:pPr>
                      <a:r>
                        <a:rPr sz="9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During the reporting period did the labor organization acquire or dispose of any  assets in any manner other than by purchase or</a:t>
                      </a:r>
                      <a:r>
                        <a:rPr sz="900" spc="1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sale?</a:t>
                      </a:r>
                      <a:endParaRPr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604260">
                        <a:lnSpc>
                          <a:spcPts val="655"/>
                        </a:lnSpc>
                        <a:tabLst>
                          <a:tab pos="4088129" algn="l"/>
                        </a:tabLst>
                      </a:pPr>
                      <a:r>
                        <a:rPr sz="9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</a:t>
                      </a:r>
                      <a:endParaRPr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3025" marR="238125">
                        <a:lnSpc>
                          <a:spcPts val="1030"/>
                        </a:lnSpc>
                        <a:buAutoNum type="arabicPeriod" startAt="16"/>
                        <a:tabLst>
                          <a:tab pos="262890" algn="l"/>
                        </a:tabLst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Were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any of 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labor organization’s assets pledged 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security or encumbered 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any other 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way 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end 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 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reporting</a:t>
                      </a:r>
                      <a:r>
                        <a:rPr sz="900" spc="5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period?</a:t>
                      </a:r>
                      <a:endParaRPr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R="408305" algn="r">
                        <a:lnSpc>
                          <a:spcPts val="835"/>
                        </a:lnSpc>
                        <a:tabLst>
                          <a:tab pos="483870" algn="l"/>
                        </a:tabLst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</a:t>
                      </a:r>
                      <a:endParaRPr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3025" marR="204470">
                        <a:lnSpc>
                          <a:spcPts val="1030"/>
                        </a:lnSpc>
                        <a:buAutoNum type="arabicPeriod" startAt="17"/>
                        <a:tabLst>
                          <a:tab pos="265430" algn="l"/>
                        </a:tabLst>
                      </a:pPr>
                      <a:r>
                        <a:rPr sz="9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Did 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labor organization have any contingent liabilities 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 the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 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reporting  period?</a:t>
                      </a:r>
                      <a:endParaRPr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591560">
                        <a:lnSpc>
                          <a:spcPts val="665"/>
                        </a:lnSpc>
                        <a:tabLst>
                          <a:tab pos="4076065" algn="l"/>
                        </a:tabLst>
                      </a:pPr>
                      <a:r>
                        <a:rPr sz="9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</a:t>
                      </a:r>
                      <a:endParaRPr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70485" marB="0">
                    <a:lnR w="6350">
                      <a:solidFill>
                        <a:srgbClr val="231F20"/>
                      </a:solidFill>
                      <a:prstDash val="solid"/>
                    </a:lnR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 marR="258445">
                        <a:lnSpc>
                          <a:spcPct val="96100"/>
                        </a:lnSpc>
                        <a:spcBef>
                          <a:spcPts val="555"/>
                        </a:spcBef>
                        <a:buNone/>
                        <a:tabLst>
                          <a:tab pos="265430" algn="l"/>
                          <a:tab pos="3660140" algn="l"/>
                          <a:tab pos="4144645" algn="l"/>
                        </a:tabLst>
                      </a:pPr>
                      <a:r>
                        <a:rPr lang="en-US" sz="9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18 (a)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During the reporting period did the labor organization 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have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any changes in its  constitution and bylaws, other than rates 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dues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and fees, or in practices/procedures  listed 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900" spc="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900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instructions</a:t>
                      </a:r>
                      <a:r>
                        <a:rPr lang="en-US" sz="9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?</a:t>
                      </a:r>
                    </a:p>
                    <a:p>
                      <a:pPr marL="73025" marR="258445">
                        <a:lnSpc>
                          <a:spcPct val="96100"/>
                        </a:lnSpc>
                        <a:spcBef>
                          <a:spcPts val="555"/>
                        </a:spcBef>
                        <a:buNone/>
                        <a:tabLst>
                          <a:tab pos="265430" algn="l"/>
                          <a:tab pos="3660140" algn="l"/>
                          <a:tab pos="4144645" algn="l"/>
                        </a:tabLst>
                      </a:pPr>
                      <a:r>
                        <a:rPr lang="en-US" sz="9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                                                                                                                   </a:t>
                      </a:r>
                    </a:p>
                    <a:p>
                      <a:pPr marL="73025" marR="258445">
                        <a:lnSpc>
                          <a:spcPct val="96100"/>
                        </a:lnSpc>
                        <a:spcBef>
                          <a:spcPts val="555"/>
                        </a:spcBef>
                        <a:buNone/>
                        <a:tabLst>
                          <a:tab pos="265430" algn="l"/>
                          <a:tab pos="3660140" algn="l"/>
                          <a:tab pos="4144645" algn="l"/>
                        </a:tabLst>
                      </a:pPr>
                      <a:r>
                        <a:rPr lang="en-US" sz="9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18</a:t>
                      </a:r>
                      <a:r>
                        <a:rPr lang="en-US" sz="9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(b) 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Enter the date of the labor organization’s current Constitution </a:t>
                      </a:r>
                      <a:endParaRPr lang="en-US" sz="9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73025" marR="258445">
                        <a:lnSpc>
                          <a:spcPct val="96100"/>
                        </a:lnSpc>
                        <a:spcBef>
                          <a:spcPts val="555"/>
                        </a:spcBef>
                        <a:buNone/>
                        <a:tabLst>
                          <a:tab pos="265430" algn="l"/>
                          <a:tab pos="3660140" algn="l"/>
                          <a:tab pos="4144645" algn="l"/>
                        </a:tabLst>
                      </a:pPr>
                      <a:r>
                        <a:rPr lang="en-US" sz="9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and Bylaws</a:t>
                      </a:r>
                      <a:endParaRPr lang="en-US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  <a:buClr>
                          <a:srgbClr val="231F20"/>
                        </a:buClr>
                        <a:buFont typeface="Arial"/>
                        <a:buAutoNum type="arabicPeriod" startAt="18"/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  <a:p>
                      <a:pPr marL="73025" marR="1138555">
                        <a:lnSpc>
                          <a:spcPts val="1030"/>
                        </a:lnSpc>
                        <a:buNone/>
                        <a:tabLst>
                          <a:tab pos="262255" algn="l"/>
                        </a:tabLst>
                      </a:pPr>
                      <a:r>
                        <a:rPr lang="en-US" sz="9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19 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What 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is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the date of 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the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labor organization’s next regular election  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officers?</a:t>
                      </a:r>
                      <a:endParaRPr sz="900" dirty="0">
                        <a:latin typeface="Arial"/>
                        <a:cs typeface="Arial"/>
                      </a:endParaRPr>
                    </a:p>
                    <a:p>
                      <a:pPr marL="72390" indent="0">
                        <a:lnSpc>
                          <a:spcPts val="1055"/>
                        </a:lnSpc>
                        <a:spcBef>
                          <a:spcPts val="855"/>
                        </a:spcBef>
                        <a:buNone/>
                        <a:tabLst>
                          <a:tab pos="265430" algn="l"/>
                        </a:tabLst>
                      </a:pPr>
                      <a:r>
                        <a:rPr lang="en-US" sz="1000" spc="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20</a:t>
                      </a:r>
                      <a:r>
                        <a:rPr lang="en-US" sz="1000" spc="0" baseline="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How many members did the labor organization</a:t>
                      </a:r>
                      <a:r>
                        <a:rPr lang="en-US" sz="9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have 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at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9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end</a:t>
                      </a:r>
                      <a:endParaRPr sz="900" dirty="0">
                        <a:latin typeface="Arial"/>
                        <a:cs typeface="Arial"/>
                      </a:endParaRPr>
                    </a:p>
                    <a:p>
                      <a:pPr marL="73025">
                        <a:lnSpc>
                          <a:spcPts val="1055"/>
                        </a:lnSpc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the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reporting period? (Total 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from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the Members Line 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Schedule </a:t>
                      </a:r>
                      <a:r>
                        <a:rPr sz="9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lang="en-US" sz="9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sz="9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sz="900" dirty="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73025" marR="305435">
                        <a:lnSpc>
                          <a:spcPts val="1030"/>
                        </a:lnSpc>
                        <a:buAutoNum type="arabicPeriod" startAt="21"/>
                        <a:tabLst>
                          <a:tab pos="262890" algn="l"/>
                        </a:tabLst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What 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are 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the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labor organization’s rates 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dues and fees? 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(Enter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 minimum and  maximum if more than one 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rate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applies 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for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any</a:t>
                      </a:r>
                      <a:r>
                        <a:rPr sz="900" spc="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line.)</a:t>
                      </a:r>
                      <a:endParaRPr lang="en-US" sz="900" spc="-5" dirty="0">
                        <a:solidFill>
                          <a:srgbClr val="231F20"/>
                        </a:solidFill>
                        <a:latin typeface="Arial"/>
                        <a:cs typeface="Arial"/>
                      </a:endParaRPr>
                    </a:p>
                    <a:p>
                      <a:pPr marL="73025" marR="305435">
                        <a:lnSpc>
                          <a:spcPts val="1030"/>
                        </a:lnSpc>
                        <a:buAutoNum type="arabicPeriod" startAt="21"/>
                        <a:tabLst>
                          <a:tab pos="262890" algn="l"/>
                        </a:tabLst>
                      </a:pPr>
                      <a:endParaRPr lang="en-US" sz="900" spc="-5" dirty="0">
                        <a:solidFill>
                          <a:srgbClr val="231F20"/>
                        </a:solidFill>
                        <a:latin typeface="Arial"/>
                        <a:cs typeface="Arial"/>
                      </a:endParaRPr>
                    </a:p>
                    <a:p>
                      <a:pPr marL="73025" marR="305435">
                        <a:lnSpc>
                          <a:spcPts val="1030"/>
                        </a:lnSpc>
                        <a:buNone/>
                        <a:tabLst>
                          <a:tab pos="262890" algn="l"/>
                        </a:tabLst>
                      </a:pP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70485" marB="0">
                    <a:lnL w="6350">
                      <a:solidFill>
                        <a:srgbClr val="231F20"/>
                      </a:solidFill>
                      <a:prstDash val="solid"/>
                    </a:lnL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041559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12380" y="6825797"/>
            <a:ext cx="9281160" cy="2462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/>
              <a:t>If the answer to any of the above questions is “Yes,” provide details in Item </a:t>
            </a:r>
            <a:r>
              <a:rPr lang="en-US" sz="1000" dirty="0" smtClean="0"/>
              <a:t>75 </a:t>
            </a:r>
            <a:r>
              <a:rPr lang="en-US" sz="1000" dirty="0"/>
              <a:t>(Additional Information) as explained in the instructions for each item.</a:t>
            </a:r>
          </a:p>
        </p:txBody>
      </p:sp>
      <p:pic>
        <p:nvPicPr>
          <p:cNvPr id="34" name="Picture 3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109" y="152400"/>
            <a:ext cx="2298391" cy="274344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2242" y="3251976"/>
            <a:ext cx="4329183" cy="3132366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38800" y="1295400"/>
            <a:ext cx="847417" cy="201185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4728" y="1697839"/>
            <a:ext cx="847417" cy="201185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86453" y="2267711"/>
            <a:ext cx="847417" cy="201185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52600" y="4675747"/>
            <a:ext cx="847417" cy="201185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87165" y="207269"/>
            <a:ext cx="810838" cy="219475"/>
          </a:xfrm>
          <a:prstGeom prst="rect">
            <a:avLst/>
          </a:prstGeom>
        </p:spPr>
      </p:pic>
      <p:grpSp>
        <p:nvGrpSpPr>
          <p:cNvPr id="62" name="Group 61"/>
          <p:cNvGrpSpPr/>
          <p:nvPr/>
        </p:nvGrpSpPr>
        <p:grpSpPr>
          <a:xfrm>
            <a:off x="3843827" y="912831"/>
            <a:ext cx="1032973" cy="230832"/>
            <a:chOff x="3812077" y="912831"/>
            <a:chExt cx="1032973" cy="230832"/>
          </a:xfrm>
        </p:grpSpPr>
        <p:pic>
          <p:nvPicPr>
            <p:cNvPr id="67" name="Picture 66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168930" y="933751"/>
              <a:ext cx="171553" cy="171553"/>
            </a:xfrm>
            <a:prstGeom prst="rect">
              <a:avLst/>
            </a:prstGeom>
          </p:spPr>
        </p:pic>
        <p:pic>
          <p:nvPicPr>
            <p:cNvPr id="68" name="Picture 67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638545" y="933751"/>
              <a:ext cx="171553" cy="171553"/>
            </a:xfrm>
            <a:prstGeom prst="rect">
              <a:avLst/>
            </a:prstGeom>
          </p:spPr>
        </p:pic>
        <p:sp>
          <p:nvSpPr>
            <p:cNvPr id="69" name="TextBox 68"/>
            <p:cNvSpPr txBox="1"/>
            <p:nvPr/>
          </p:nvSpPr>
          <p:spPr>
            <a:xfrm>
              <a:off x="3812077" y="912831"/>
              <a:ext cx="103297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Yes          No</a:t>
              </a:r>
              <a:endParaRPr lang="en-US" sz="900" dirty="0"/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3808874" y="1698104"/>
            <a:ext cx="1032973" cy="230832"/>
            <a:chOff x="3823995" y="912219"/>
            <a:chExt cx="1032973" cy="230832"/>
          </a:xfrm>
        </p:grpSpPr>
        <p:pic>
          <p:nvPicPr>
            <p:cNvPr id="75" name="Picture 74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168930" y="933751"/>
              <a:ext cx="171553" cy="171553"/>
            </a:xfrm>
            <a:prstGeom prst="rect">
              <a:avLst/>
            </a:prstGeom>
          </p:spPr>
        </p:pic>
        <p:pic>
          <p:nvPicPr>
            <p:cNvPr id="76" name="Picture 75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638545" y="933751"/>
              <a:ext cx="171553" cy="171553"/>
            </a:xfrm>
            <a:prstGeom prst="rect">
              <a:avLst/>
            </a:prstGeom>
          </p:spPr>
        </p:pic>
        <p:sp>
          <p:nvSpPr>
            <p:cNvPr id="77" name="TextBox 76"/>
            <p:cNvSpPr txBox="1"/>
            <p:nvPr/>
          </p:nvSpPr>
          <p:spPr>
            <a:xfrm>
              <a:off x="3823995" y="912219"/>
              <a:ext cx="103297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Yes          No</a:t>
              </a:r>
              <a:endParaRPr lang="en-US" sz="900" dirty="0"/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3800199" y="2203848"/>
            <a:ext cx="1032973" cy="230832"/>
            <a:chOff x="3812077" y="912831"/>
            <a:chExt cx="1032973" cy="230832"/>
          </a:xfrm>
        </p:grpSpPr>
        <p:pic>
          <p:nvPicPr>
            <p:cNvPr id="79" name="Picture 78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168930" y="933751"/>
              <a:ext cx="171553" cy="171553"/>
            </a:xfrm>
            <a:prstGeom prst="rect">
              <a:avLst/>
            </a:prstGeom>
          </p:spPr>
        </p:pic>
        <p:pic>
          <p:nvPicPr>
            <p:cNvPr id="80" name="Picture 79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638545" y="933751"/>
              <a:ext cx="171553" cy="171553"/>
            </a:xfrm>
            <a:prstGeom prst="rect">
              <a:avLst/>
            </a:prstGeom>
          </p:spPr>
        </p:pic>
        <p:sp>
          <p:nvSpPr>
            <p:cNvPr id="81" name="TextBox 80"/>
            <p:cNvSpPr txBox="1"/>
            <p:nvPr/>
          </p:nvSpPr>
          <p:spPr>
            <a:xfrm>
              <a:off x="3812077" y="912831"/>
              <a:ext cx="103297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Yes          No</a:t>
              </a:r>
              <a:endParaRPr lang="en-US" sz="900" dirty="0"/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3800199" y="2736221"/>
            <a:ext cx="1032973" cy="230832"/>
            <a:chOff x="3812077" y="912831"/>
            <a:chExt cx="1032973" cy="230832"/>
          </a:xfrm>
        </p:grpSpPr>
        <p:pic>
          <p:nvPicPr>
            <p:cNvPr id="83" name="Picture 82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168930" y="933751"/>
              <a:ext cx="171553" cy="171553"/>
            </a:xfrm>
            <a:prstGeom prst="rect">
              <a:avLst/>
            </a:prstGeom>
          </p:spPr>
        </p:pic>
        <p:pic>
          <p:nvPicPr>
            <p:cNvPr id="84" name="Picture 83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638545" y="933751"/>
              <a:ext cx="171553" cy="171553"/>
            </a:xfrm>
            <a:prstGeom prst="rect">
              <a:avLst/>
            </a:prstGeom>
          </p:spPr>
        </p:pic>
        <p:sp>
          <p:nvSpPr>
            <p:cNvPr id="85" name="TextBox 84"/>
            <p:cNvSpPr txBox="1"/>
            <p:nvPr/>
          </p:nvSpPr>
          <p:spPr>
            <a:xfrm>
              <a:off x="3812077" y="912831"/>
              <a:ext cx="103297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Yes          No</a:t>
              </a:r>
              <a:endParaRPr lang="en-US" sz="900" dirty="0"/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3800199" y="3267417"/>
            <a:ext cx="1032973" cy="230832"/>
            <a:chOff x="3812077" y="912831"/>
            <a:chExt cx="1032973" cy="230832"/>
          </a:xfrm>
        </p:grpSpPr>
        <p:pic>
          <p:nvPicPr>
            <p:cNvPr id="87" name="Picture 86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168930" y="933751"/>
              <a:ext cx="171553" cy="171553"/>
            </a:xfrm>
            <a:prstGeom prst="rect">
              <a:avLst/>
            </a:prstGeom>
          </p:spPr>
        </p:pic>
        <p:pic>
          <p:nvPicPr>
            <p:cNvPr id="88" name="Picture 87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638545" y="933751"/>
              <a:ext cx="171553" cy="171553"/>
            </a:xfrm>
            <a:prstGeom prst="rect">
              <a:avLst/>
            </a:prstGeom>
          </p:spPr>
        </p:pic>
        <p:sp>
          <p:nvSpPr>
            <p:cNvPr id="89" name="TextBox 88"/>
            <p:cNvSpPr txBox="1"/>
            <p:nvPr/>
          </p:nvSpPr>
          <p:spPr>
            <a:xfrm>
              <a:off x="3812077" y="912831"/>
              <a:ext cx="103297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Yes          No</a:t>
              </a:r>
              <a:endParaRPr lang="en-US" sz="900" dirty="0"/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3808875" y="4031161"/>
            <a:ext cx="1032973" cy="230832"/>
            <a:chOff x="3812077" y="912831"/>
            <a:chExt cx="1032973" cy="230832"/>
          </a:xfrm>
        </p:grpSpPr>
        <p:pic>
          <p:nvPicPr>
            <p:cNvPr id="91" name="Picture 90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168930" y="933751"/>
              <a:ext cx="171553" cy="171553"/>
            </a:xfrm>
            <a:prstGeom prst="rect">
              <a:avLst/>
            </a:prstGeom>
          </p:spPr>
        </p:pic>
        <p:pic>
          <p:nvPicPr>
            <p:cNvPr id="92" name="Picture 91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638545" y="933751"/>
              <a:ext cx="171553" cy="171553"/>
            </a:xfrm>
            <a:prstGeom prst="rect">
              <a:avLst/>
            </a:prstGeom>
          </p:spPr>
        </p:pic>
        <p:sp>
          <p:nvSpPr>
            <p:cNvPr id="93" name="TextBox 92"/>
            <p:cNvSpPr txBox="1"/>
            <p:nvPr/>
          </p:nvSpPr>
          <p:spPr>
            <a:xfrm>
              <a:off x="3812077" y="912831"/>
              <a:ext cx="103297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Yes          No</a:t>
              </a:r>
              <a:endParaRPr lang="en-US" sz="900" dirty="0"/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3820794" y="5186711"/>
            <a:ext cx="1032973" cy="230832"/>
            <a:chOff x="3812077" y="912831"/>
            <a:chExt cx="1032973" cy="230832"/>
          </a:xfrm>
        </p:grpSpPr>
        <p:pic>
          <p:nvPicPr>
            <p:cNvPr id="95" name="Picture 94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168930" y="933751"/>
              <a:ext cx="171553" cy="171553"/>
            </a:xfrm>
            <a:prstGeom prst="rect">
              <a:avLst/>
            </a:prstGeom>
          </p:spPr>
        </p:pic>
        <p:pic>
          <p:nvPicPr>
            <p:cNvPr id="96" name="Picture 95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638545" y="933751"/>
              <a:ext cx="171553" cy="171553"/>
            </a:xfrm>
            <a:prstGeom prst="rect">
              <a:avLst/>
            </a:prstGeom>
          </p:spPr>
        </p:pic>
        <p:sp>
          <p:nvSpPr>
            <p:cNvPr id="97" name="TextBox 96"/>
            <p:cNvSpPr txBox="1"/>
            <p:nvPr/>
          </p:nvSpPr>
          <p:spPr>
            <a:xfrm>
              <a:off x="3812077" y="912831"/>
              <a:ext cx="103297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Yes          No</a:t>
              </a:r>
              <a:endParaRPr lang="en-US" sz="900" dirty="0"/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3814924" y="5725715"/>
            <a:ext cx="1032973" cy="230832"/>
            <a:chOff x="3812077" y="912831"/>
            <a:chExt cx="1032973" cy="230832"/>
          </a:xfrm>
        </p:grpSpPr>
        <p:pic>
          <p:nvPicPr>
            <p:cNvPr id="99" name="Picture 98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168930" y="933751"/>
              <a:ext cx="171553" cy="171553"/>
            </a:xfrm>
            <a:prstGeom prst="rect">
              <a:avLst/>
            </a:prstGeom>
          </p:spPr>
        </p:pic>
        <p:pic>
          <p:nvPicPr>
            <p:cNvPr id="100" name="Picture 99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638545" y="933751"/>
              <a:ext cx="171553" cy="171553"/>
            </a:xfrm>
            <a:prstGeom prst="rect">
              <a:avLst/>
            </a:prstGeom>
          </p:spPr>
        </p:pic>
        <p:sp>
          <p:nvSpPr>
            <p:cNvPr id="101" name="TextBox 100"/>
            <p:cNvSpPr txBox="1"/>
            <p:nvPr/>
          </p:nvSpPr>
          <p:spPr>
            <a:xfrm>
              <a:off x="3812077" y="912831"/>
              <a:ext cx="103297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Yes          No</a:t>
              </a:r>
              <a:endParaRPr lang="en-US" sz="900" dirty="0"/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3843827" y="6341538"/>
            <a:ext cx="1032973" cy="230832"/>
            <a:chOff x="3812077" y="912831"/>
            <a:chExt cx="1032973" cy="230832"/>
          </a:xfrm>
        </p:grpSpPr>
        <p:pic>
          <p:nvPicPr>
            <p:cNvPr id="107" name="Picture 106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168930" y="933751"/>
              <a:ext cx="171553" cy="171553"/>
            </a:xfrm>
            <a:prstGeom prst="rect">
              <a:avLst/>
            </a:prstGeom>
          </p:spPr>
        </p:pic>
        <p:pic>
          <p:nvPicPr>
            <p:cNvPr id="108" name="Picture 107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638545" y="933751"/>
              <a:ext cx="171553" cy="171553"/>
            </a:xfrm>
            <a:prstGeom prst="rect">
              <a:avLst/>
            </a:prstGeom>
          </p:spPr>
        </p:pic>
        <p:sp>
          <p:nvSpPr>
            <p:cNvPr id="109" name="TextBox 108"/>
            <p:cNvSpPr txBox="1"/>
            <p:nvPr/>
          </p:nvSpPr>
          <p:spPr>
            <a:xfrm>
              <a:off x="3812077" y="912831"/>
              <a:ext cx="103297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Yes          No</a:t>
              </a:r>
              <a:endParaRPr lang="en-US" sz="900" dirty="0"/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8229600" y="762000"/>
            <a:ext cx="1032973" cy="230832"/>
            <a:chOff x="3812077" y="912831"/>
            <a:chExt cx="1032973" cy="230832"/>
          </a:xfrm>
        </p:grpSpPr>
        <p:pic>
          <p:nvPicPr>
            <p:cNvPr id="111" name="Picture 110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168930" y="933751"/>
              <a:ext cx="171553" cy="171553"/>
            </a:xfrm>
            <a:prstGeom prst="rect">
              <a:avLst/>
            </a:prstGeom>
          </p:spPr>
        </p:pic>
        <p:pic>
          <p:nvPicPr>
            <p:cNvPr id="112" name="Picture 111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638545" y="933751"/>
              <a:ext cx="171553" cy="171553"/>
            </a:xfrm>
            <a:prstGeom prst="rect">
              <a:avLst/>
            </a:prstGeom>
          </p:spPr>
        </p:pic>
        <p:sp>
          <p:nvSpPr>
            <p:cNvPr id="113" name="TextBox 112"/>
            <p:cNvSpPr txBox="1"/>
            <p:nvPr/>
          </p:nvSpPr>
          <p:spPr>
            <a:xfrm>
              <a:off x="3812077" y="912831"/>
              <a:ext cx="103297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Yes          No</a:t>
              </a:r>
              <a:endParaRPr lang="en-US" sz="900" dirty="0"/>
            </a:p>
          </p:txBody>
        </p:sp>
      </p:grpSp>
      <p:sp>
        <p:nvSpPr>
          <p:cNvPr id="55" name="object 31"/>
          <p:cNvSpPr txBox="1"/>
          <p:nvPr/>
        </p:nvSpPr>
        <p:spPr>
          <a:xfrm>
            <a:off x="9071956" y="7093808"/>
            <a:ext cx="738105" cy="196849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6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Page </a:t>
            </a:r>
            <a:r>
              <a:rPr lang="en-US" sz="600" spc="-5" dirty="0">
                <a:solidFill>
                  <a:srgbClr val="231F20"/>
                </a:solidFill>
                <a:latin typeface="Arial"/>
                <a:cs typeface="Arial"/>
              </a:rPr>
              <a:t>0</a:t>
            </a:r>
            <a:fld id="{81D60167-4931-47E6-BA6A-407CBD079E47}" type="slidenum">
              <a:rPr sz="600" spc="-5" smtClean="0">
                <a:solidFill>
                  <a:srgbClr val="231F20"/>
                </a:solidFill>
                <a:latin typeface="Arial"/>
                <a:cs typeface="Arial"/>
              </a:rPr>
              <a:t>2</a:t>
            </a:fld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of</a:t>
            </a:r>
            <a:r>
              <a:rPr sz="6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600" spc="-5" dirty="0" smtClean="0">
                <a:solidFill>
                  <a:srgbClr val="231F20"/>
                </a:solidFill>
                <a:latin typeface="Arial"/>
                <a:cs typeface="Arial"/>
              </a:rPr>
              <a:t>30</a:t>
            </a:r>
            <a:endParaRPr sz="600" dirty="0">
              <a:latin typeface="Arial"/>
              <a:cs typeface="Arial"/>
            </a:endParaRPr>
          </a:p>
        </p:txBody>
      </p:sp>
      <p:pic>
        <p:nvPicPr>
          <p:cNvPr id="56" name="Picture 5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58872" y="1071675"/>
            <a:ext cx="847417" cy="201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0409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xfrm>
            <a:off x="533400" y="7648820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xfrm>
            <a:off x="9228817" y="6911967"/>
            <a:ext cx="50101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 </a:t>
            </a:r>
            <a:fld id="{81D60167-4931-47E6-BA6A-407CBD079E47}" type="slidenum">
              <a:rPr spc="-5" dirty="0"/>
              <a:t>20</a:t>
            </a:fld>
            <a:r>
              <a:rPr spc="-5" dirty="0"/>
              <a:t> </a:t>
            </a:r>
            <a:r>
              <a:rPr dirty="0"/>
              <a:t>of</a:t>
            </a:r>
            <a:r>
              <a:rPr spc="-45" dirty="0"/>
              <a:t> </a:t>
            </a:r>
            <a:r>
              <a:rPr lang="en-US" spc="-10" dirty="0" smtClean="0"/>
              <a:t>30</a:t>
            </a:r>
            <a:endParaRPr spc="-10" dirty="0"/>
          </a:p>
        </p:txBody>
      </p:sp>
      <p:sp>
        <p:nvSpPr>
          <p:cNvPr id="2" name="object 2"/>
          <p:cNvSpPr txBox="1"/>
          <p:nvPr/>
        </p:nvSpPr>
        <p:spPr>
          <a:xfrm>
            <a:off x="444480" y="609093"/>
            <a:ext cx="3699510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DETAILED SUMMARY PAGE – SCHEDULES 1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6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 THROUGH</a:t>
            </a:r>
            <a:r>
              <a:rPr sz="1000" b="1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000" b="1" spc="-10" dirty="0">
                <a:solidFill>
                  <a:srgbClr val="231F20"/>
                </a:solidFill>
                <a:latin typeface="Arial"/>
                <a:cs typeface="Arial"/>
              </a:rPr>
              <a:t>23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2482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4500" y="959610"/>
            <a:ext cx="319468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5" dirty="0">
                <a:solidFill>
                  <a:srgbClr val="231F20"/>
                </a:solidFill>
                <a:latin typeface="Arial"/>
                <a:cs typeface="Arial"/>
              </a:rPr>
              <a:t>Complete Itemization </a:t>
            </a:r>
            <a:r>
              <a:rPr sz="800" b="1" dirty="0">
                <a:solidFill>
                  <a:srgbClr val="231F20"/>
                </a:solidFill>
                <a:latin typeface="Arial"/>
                <a:cs typeface="Arial"/>
              </a:rPr>
              <a:t>Pages </a:t>
            </a:r>
            <a:r>
              <a:rPr sz="800" b="1" spc="-5" dirty="0">
                <a:solidFill>
                  <a:srgbClr val="231F20"/>
                </a:solidFill>
                <a:latin typeface="Arial"/>
                <a:cs typeface="Arial"/>
              </a:rPr>
              <a:t>BEFORE </a:t>
            </a:r>
            <a:r>
              <a:rPr sz="800" b="1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800" b="1" spc="-5" dirty="0">
                <a:solidFill>
                  <a:srgbClr val="231F20"/>
                </a:solidFill>
                <a:latin typeface="Arial"/>
                <a:cs typeface="Arial"/>
              </a:rPr>
              <a:t>Detailed </a:t>
            </a:r>
            <a:r>
              <a:rPr sz="800" b="1" dirty="0">
                <a:solidFill>
                  <a:srgbClr val="231F20"/>
                </a:solidFill>
                <a:latin typeface="Arial"/>
                <a:cs typeface="Arial"/>
              </a:rPr>
              <a:t>Summary</a:t>
            </a:r>
            <a:r>
              <a:rPr sz="800" b="1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231F20"/>
                </a:solidFill>
                <a:latin typeface="Arial"/>
                <a:cs typeface="Arial"/>
              </a:rPr>
              <a:t>Page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5910070"/>
              </p:ext>
            </p:extLst>
          </p:nvPr>
        </p:nvGraphicFramePr>
        <p:xfrm>
          <a:off x="457187" y="1216152"/>
          <a:ext cx="4474209" cy="146303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233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8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9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21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9748"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  <a:p>
                      <a:pPr marL="73025" marR="149225">
                        <a:lnSpc>
                          <a:spcPct val="191200"/>
                        </a:lnSpc>
                        <a:spcBef>
                          <a:spcPts val="5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SCHEDULE 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lang="en-US"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OTHER</a:t>
                      </a:r>
                      <a:r>
                        <a:rPr sz="800" b="1" spc="-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RECEIPTS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 Named Payer Itemized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Receipts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974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 Named Payer Non-Itemized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Receipts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345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3. 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Other</a:t>
                      </a:r>
                      <a:r>
                        <a:rPr sz="800" b="1" spc="4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Receipts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604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77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604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208279" marR="154305" indent="-48895">
                        <a:lnSpc>
                          <a:spcPts val="910"/>
                        </a:lnSpc>
                        <a:spcBef>
                          <a:spcPts val="430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te</a:t>
                      </a:r>
                      <a:r>
                        <a:rPr sz="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  </a:t>
                      </a:r>
                      <a:r>
                        <a:rPr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</a:t>
                      </a:r>
                      <a:r>
                        <a:rPr lang="en-US"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9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54610" marB="0">
                    <a:solidFill>
                      <a:srgbClr val="231F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974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4. Total Receipts </a:t>
                      </a:r>
                      <a:r>
                        <a:rPr sz="800" i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(add Lines </a:t>
                      </a:r>
                      <a:r>
                        <a:rPr sz="800" i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 </a:t>
                      </a:r>
                      <a:r>
                        <a:rPr sz="800" i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through</a:t>
                      </a:r>
                      <a:r>
                        <a:rPr sz="800" i="1" spc="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604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4610" marB="0">
                    <a:solidFill>
                      <a:srgbClr val="231F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557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B4B6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6" name="objec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0610121"/>
              </p:ext>
            </p:extLst>
          </p:nvPr>
        </p:nvGraphicFramePr>
        <p:xfrm>
          <a:off x="463508" y="2701810"/>
          <a:ext cx="4474209" cy="163265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233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8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9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21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8224"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SCHEDULE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1</a:t>
                      </a:r>
                      <a:r>
                        <a:rPr lang="en-US"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73025" marR="77470">
                        <a:lnSpc>
                          <a:spcPts val="910"/>
                        </a:lnSpc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CONTRACT ADMINISTRATION AND NEGOTIATION</a:t>
                      </a:r>
                      <a:endParaRPr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 Named Payee Itemized</a:t>
                      </a:r>
                      <a:r>
                        <a:rPr sz="800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97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 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Named Payee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Non-Itemized</a:t>
                      </a:r>
                      <a:r>
                        <a:rPr sz="800" spc="-9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974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3.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Officers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822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4.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Employees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821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5. All Other</a:t>
                      </a:r>
                      <a:r>
                        <a:rPr sz="800" spc="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208279" marR="154305" indent="-48895">
                        <a:lnSpc>
                          <a:spcPts val="919"/>
                        </a:lnSpc>
                        <a:spcBef>
                          <a:spcPts val="420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te</a:t>
                      </a:r>
                      <a:r>
                        <a:rPr sz="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  </a:t>
                      </a:r>
                      <a:r>
                        <a:rPr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lang="en-US"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53340" marB="0">
                    <a:solidFill>
                      <a:srgbClr val="231F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974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6. Total Disbursements </a:t>
                      </a:r>
                      <a:r>
                        <a:rPr sz="700" i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(add Lines </a:t>
                      </a:r>
                      <a:r>
                        <a:rPr sz="700" i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 </a:t>
                      </a:r>
                      <a:r>
                        <a:rPr sz="700" i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through </a:t>
                      </a:r>
                      <a:r>
                        <a:rPr sz="700" i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5)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604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3340" marB="0">
                    <a:solidFill>
                      <a:srgbClr val="231F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7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591914"/>
              </p:ext>
            </p:extLst>
          </p:nvPr>
        </p:nvGraphicFramePr>
        <p:xfrm>
          <a:off x="469846" y="6002955"/>
          <a:ext cx="4474209" cy="162324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233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8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9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21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974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 Named Payee Itemized</a:t>
                      </a:r>
                      <a:r>
                        <a:rPr sz="800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97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 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Named Payee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Non-Itemized</a:t>
                      </a:r>
                      <a:r>
                        <a:rPr sz="800" spc="-9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7082">
                <a:tc>
                  <a:txBody>
                    <a:bodyPr/>
                    <a:lstStyle/>
                    <a:p>
                      <a:pPr marL="73025">
                        <a:lnSpc>
                          <a:spcPts val="915"/>
                        </a:lnSpc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SCHEDULE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1</a:t>
                      </a:r>
                      <a:r>
                        <a:rPr lang="en-US"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 row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3.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Officers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140">
                <a:tc rowSpan="3">
                  <a:txBody>
                    <a:bodyPr/>
                    <a:lstStyle/>
                    <a:p>
                      <a:pPr marL="73025" marR="234950">
                        <a:lnSpc>
                          <a:spcPts val="919"/>
                        </a:lnSpc>
                        <a:spcBef>
                          <a:spcPts val="459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POLITICAL  ACTIVITIES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58419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974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8419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4.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Employees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792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8419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 row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5. All Other</a:t>
                      </a:r>
                      <a:r>
                        <a:rPr sz="800" spc="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208279" marR="154305" indent="-48895">
                        <a:lnSpc>
                          <a:spcPts val="919"/>
                        </a:lnSpc>
                        <a:spcBef>
                          <a:spcPts val="415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te</a:t>
                      </a:r>
                      <a:r>
                        <a:rPr sz="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  </a:t>
                      </a:r>
                      <a:r>
                        <a:rPr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lang="en-US"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52705" marB="0">
                    <a:solidFill>
                      <a:srgbClr val="231F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974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6. Total Disbursements </a:t>
                      </a:r>
                      <a:r>
                        <a:rPr sz="700" i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(add Lines </a:t>
                      </a:r>
                      <a:r>
                        <a:rPr sz="700" i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 </a:t>
                      </a:r>
                      <a:r>
                        <a:rPr sz="700" i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through </a:t>
                      </a:r>
                      <a:r>
                        <a:rPr sz="700" i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5)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2705" marB="0">
                    <a:solidFill>
                      <a:srgbClr val="231F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8" name="objec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6257743"/>
              </p:ext>
            </p:extLst>
          </p:nvPr>
        </p:nvGraphicFramePr>
        <p:xfrm>
          <a:off x="5255623" y="2834130"/>
          <a:ext cx="4474209" cy="16337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233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8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9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21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97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 Named Payee Itemized</a:t>
                      </a:r>
                      <a:r>
                        <a:rPr sz="800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97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 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Named Payee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Non-Itemized</a:t>
                      </a:r>
                      <a:r>
                        <a:rPr sz="800" spc="-1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7064">
                <a:tc>
                  <a:txBody>
                    <a:bodyPr/>
                    <a:lstStyle/>
                    <a:p>
                      <a:pPr marL="73025">
                        <a:lnSpc>
                          <a:spcPts val="915"/>
                        </a:lnSpc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SCHEDULE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21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 row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3.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Officers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159">
                <a:tc rowSpan="3">
                  <a:txBody>
                    <a:bodyPr/>
                    <a:lstStyle/>
                    <a:p>
                      <a:pPr marL="73025" marR="167005">
                        <a:lnSpc>
                          <a:spcPts val="919"/>
                        </a:lnSpc>
                        <a:spcBef>
                          <a:spcPts val="459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CON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</a:t>
                      </a:r>
                      <a:r>
                        <a:rPr sz="800" b="1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b="1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S, 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GIFTS, 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AND 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GRANTS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8419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974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8419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4.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Employees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745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8419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 row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5. All Other</a:t>
                      </a:r>
                      <a:r>
                        <a:rPr sz="800" spc="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208279" marR="154305" indent="-48895">
                        <a:lnSpc>
                          <a:spcPts val="910"/>
                        </a:lnSpc>
                        <a:spcBef>
                          <a:spcPts val="434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te</a:t>
                      </a:r>
                      <a:r>
                        <a:rPr sz="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  </a:t>
                      </a:r>
                      <a:r>
                        <a:rPr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lang="en-US"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55244" marB="0">
                    <a:solidFill>
                      <a:srgbClr val="231F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822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6. Total Disbursements </a:t>
                      </a:r>
                      <a:r>
                        <a:rPr sz="700" i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(add Lines </a:t>
                      </a:r>
                      <a:r>
                        <a:rPr sz="700" i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 </a:t>
                      </a:r>
                      <a:r>
                        <a:rPr sz="700" i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through </a:t>
                      </a:r>
                      <a:r>
                        <a:rPr sz="700" i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6604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5244" marB="0">
                    <a:solidFill>
                      <a:srgbClr val="231F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9" name="object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4840216"/>
              </p:ext>
            </p:extLst>
          </p:nvPr>
        </p:nvGraphicFramePr>
        <p:xfrm>
          <a:off x="5255623" y="4467919"/>
          <a:ext cx="4474209" cy="163265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233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8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9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21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8224"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SCHEDULE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22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73025" marR="467359">
                        <a:lnSpc>
                          <a:spcPts val="910"/>
                        </a:lnSpc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GENERAL  O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VE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RH</a:t>
                      </a:r>
                      <a:r>
                        <a:rPr sz="800" b="1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800" b="1" spc="-4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 Named Payee Itemized</a:t>
                      </a:r>
                      <a:r>
                        <a:rPr sz="800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97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 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Named Payee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Non-Itemized</a:t>
                      </a:r>
                      <a:r>
                        <a:rPr sz="800" spc="-1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974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3.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Officers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822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4.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Employees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821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5. All Other</a:t>
                      </a:r>
                      <a:r>
                        <a:rPr sz="800" spc="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208279" marR="154305" indent="-48895">
                        <a:lnSpc>
                          <a:spcPts val="919"/>
                        </a:lnSpc>
                        <a:spcBef>
                          <a:spcPts val="420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te</a:t>
                      </a:r>
                      <a:r>
                        <a:rPr sz="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  </a:t>
                      </a:r>
                      <a:r>
                        <a:rPr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lang="en-US"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53340" marB="0">
                    <a:solidFill>
                      <a:srgbClr val="231F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974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6. Total Disbursements </a:t>
                      </a:r>
                      <a:r>
                        <a:rPr sz="700" i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(add Lines </a:t>
                      </a:r>
                      <a:r>
                        <a:rPr sz="700" i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 </a:t>
                      </a:r>
                      <a:r>
                        <a:rPr sz="700" i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through </a:t>
                      </a:r>
                      <a:r>
                        <a:rPr sz="700" i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6604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3340" marB="0">
                    <a:solidFill>
                      <a:srgbClr val="231F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9883936"/>
              </p:ext>
            </p:extLst>
          </p:nvPr>
        </p:nvGraphicFramePr>
        <p:xfrm>
          <a:off x="5232398" y="6111297"/>
          <a:ext cx="4497434" cy="162324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291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02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31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48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9747"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950" dirty="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SCHEDULE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23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73025" marR="161925">
                        <a:lnSpc>
                          <a:spcPts val="919"/>
                        </a:lnSpc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UNION  </a:t>
                      </a:r>
                      <a:r>
                        <a:rPr sz="800" b="1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sz="800" b="1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sz="800" b="1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sz="800" b="1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b="1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sz="800" b="1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b="1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 Named Payee Itemized</a:t>
                      </a:r>
                      <a:r>
                        <a:rPr sz="800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974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 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Named Payee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Non-Itemized</a:t>
                      </a:r>
                      <a:r>
                        <a:rPr sz="800" spc="-1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822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3.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Officers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974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4.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Employees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792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5. All Other</a:t>
                      </a:r>
                      <a:r>
                        <a:rPr sz="800" spc="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208279" marR="154305" indent="-48895">
                        <a:lnSpc>
                          <a:spcPts val="919"/>
                        </a:lnSpc>
                        <a:spcBef>
                          <a:spcPts val="415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te</a:t>
                      </a:r>
                      <a:r>
                        <a:rPr sz="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  </a:t>
                      </a:r>
                      <a:r>
                        <a:rPr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lang="en-US"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52705" marB="0">
                    <a:solidFill>
                      <a:srgbClr val="231F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974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6. Total Disbursements </a:t>
                      </a:r>
                      <a:r>
                        <a:rPr sz="700" i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(add Lines </a:t>
                      </a:r>
                      <a:r>
                        <a:rPr sz="700" i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 </a:t>
                      </a:r>
                      <a:r>
                        <a:rPr sz="700" i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through </a:t>
                      </a:r>
                      <a:r>
                        <a:rPr sz="700" i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2705" marB="0">
                    <a:solidFill>
                      <a:srgbClr val="231F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3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6447265"/>
              </p:ext>
            </p:extLst>
          </p:nvPr>
        </p:nvGraphicFramePr>
        <p:xfrm>
          <a:off x="469846" y="4357088"/>
          <a:ext cx="4474209" cy="162324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233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8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9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21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974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 Named Payee Itemized</a:t>
                      </a:r>
                      <a:r>
                        <a:rPr sz="800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97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 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Named Payee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Non-Itemized</a:t>
                      </a:r>
                      <a:r>
                        <a:rPr sz="800" spc="-9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7082">
                <a:tc>
                  <a:txBody>
                    <a:bodyPr/>
                    <a:lstStyle/>
                    <a:p>
                      <a:pPr marL="73025">
                        <a:lnSpc>
                          <a:spcPts val="915"/>
                        </a:lnSpc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SCHEDULE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1</a:t>
                      </a:r>
                      <a:r>
                        <a:rPr lang="en-US"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8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 row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3.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Officers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140">
                <a:tc rowSpan="3">
                  <a:txBody>
                    <a:bodyPr/>
                    <a:lstStyle/>
                    <a:p>
                      <a:pPr marL="73025" marR="234950">
                        <a:lnSpc>
                          <a:spcPts val="919"/>
                        </a:lnSpc>
                        <a:spcBef>
                          <a:spcPts val="459"/>
                        </a:spcBef>
                      </a:pPr>
                      <a:r>
                        <a:rPr lang="en-US"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ORGANIZING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58419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974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8419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4.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Employees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792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8419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 row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5. All Other</a:t>
                      </a:r>
                      <a:r>
                        <a:rPr sz="800" spc="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208279" marR="154305" indent="-48895">
                        <a:lnSpc>
                          <a:spcPts val="919"/>
                        </a:lnSpc>
                        <a:spcBef>
                          <a:spcPts val="415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te</a:t>
                      </a:r>
                      <a:r>
                        <a:rPr sz="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  </a:t>
                      </a:r>
                      <a:r>
                        <a:rPr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lang="en-US"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52705" marB="0">
                    <a:solidFill>
                      <a:srgbClr val="231F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974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6. Total Disbursements </a:t>
                      </a:r>
                      <a:r>
                        <a:rPr sz="700" i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(add Lines </a:t>
                      </a:r>
                      <a:r>
                        <a:rPr sz="700" i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 </a:t>
                      </a:r>
                      <a:r>
                        <a:rPr sz="700" i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through </a:t>
                      </a:r>
                      <a:r>
                        <a:rPr sz="700" i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2705" marB="0">
                    <a:solidFill>
                      <a:srgbClr val="231F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4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9493206"/>
              </p:ext>
            </p:extLst>
          </p:nvPr>
        </p:nvGraphicFramePr>
        <p:xfrm>
          <a:off x="5232400" y="1216152"/>
          <a:ext cx="4497432" cy="162324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6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8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9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21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9747"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950" dirty="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SCHEDULE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20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73025" marR="161925">
                        <a:lnSpc>
                          <a:spcPts val="919"/>
                        </a:lnSpc>
                      </a:pPr>
                      <a:r>
                        <a:rPr lang="en-US"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LOBBYING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 Named Payee Itemized</a:t>
                      </a:r>
                      <a:r>
                        <a:rPr sz="800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974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 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Named Payee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Non-Itemized</a:t>
                      </a:r>
                      <a:r>
                        <a:rPr sz="800" spc="-1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822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3.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Officers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974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4.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Employees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792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5. All Other</a:t>
                      </a:r>
                      <a:r>
                        <a:rPr sz="800" spc="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208279" marR="154305" indent="-48895">
                        <a:lnSpc>
                          <a:spcPts val="919"/>
                        </a:lnSpc>
                        <a:spcBef>
                          <a:spcPts val="415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te</a:t>
                      </a:r>
                      <a:r>
                        <a:rPr sz="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  </a:t>
                      </a:r>
                      <a:r>
                        <a:rPr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705" marB="0">
                    <a:solidFill>
                      <a:srgbClr val="231F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974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6. Total Disbursements </a:t>
                      </a:r>
                      <a:r>
                        <a:rPr sz="700" i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(add Lines </a:t>
                      </a:r>
                      <a:r>
                        <a:rPr sz="700" i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 </a:t>
                      </a:r>
                      <a:r>
                        <a:rPr sz="700" i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through </a:t>
                      </a:r>
                      <a:r>
                        <a:rPr sz="700" i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2705" marB="0">
                    <a:solidFill>
                      <a:srgbClr val="231F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444480" y="6911967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8756258" y="6739586"/>
            <a:ext cx="905887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 </a:t>
            </a:r>
            <a:fld id="{81D60167-4931-47E6-BA6A-407CBD079E47}" type="slidenum">
              <a:rPr spc="-5" dirty="0"/>
              <a:t>21</a:t>
            </a:fld>
            <a:r>
              <a:rPr spc="-5" dirty="0"/>
              <a:t> </a:t>
            </a:r>
            <a:r>
              <a:rPr dirty="0"/>
              <a:t>of</a:t>
            </a:r>
            <a:r>
              <a:rPr spc="-45" dirty="0"/>
              <a:t> </a:t>
            </a:r>
            <a:r>
              <a:rPr lang="en-US" spc="-10" dirty="0" smtClean="0"/>
              <a:t>30</a:t>
            </a:r>
            <a:endParaRPr spc="-10" dirty="0"/>
          </a:p>
        </p:txBody>
      </p:sp>
      <p:sp>
        <p:nvSpPr>
          <p:cNvPr id="2" name="object 2"/>
          <p:cNvSpPr txBox="1"/>
          <p:nvPr/>
        </p:nvSpPr>
        <p:spPr>
          <a:xfrm>
            <a:off x="7302533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4480" y="609093"/>
            <a:ext cx="3194050" cy="4121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solidFill>
                  <a:srgbClr val="231F20"/>
                </a:solidFill>
                <a:latin typeface="Arial"/>
                <a:cs typeface="Arial"/>
              </a:rPr>
              <a:t>SCHEDULE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1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6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 –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OTHER</a:t>
            </a:r>
            <a:r>
              <a:rPr sz="1000" b="1" spc="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RECEIPTS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Complete Itemization </a:t>
            </a:r>
            <a:r>
              <a:rPr sz="800" b="1" i="1" dirty="0">
                <a:solidFill>
                  <a:srgbClr val="231F20"/>
                </a:solidFill>
                <a:latin typeface="Arial"/>
                <a:cs typeface="Arial"/>
              </a:rPr>
              <a:t>Pages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BEFORE </a:t>
            </a:r>
            <a:r>
              <a:rPr sz="800" b="1" i="1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Detailed Summary</a:t>
            </a:r>
            <a:r>
              <a:rPr sz="800" b="1" i="1" spc="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Page</a:t>
            </a:r>
            <a:endParaRPr sz="800" dirty="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80987" y="1114044"/>
          <a:ext cx="9281158" cy="53903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0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96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196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5383">
                <a:tc>
                  <a:txBody>
                    <a:bodyPr/>
                    <a:lstStyle/>
                    <a:p>
                      <a:pPr marL="1092200" marR="716915" indent="-367665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Address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9010" marR="96266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urpo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(C)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2830" marR="104521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(D)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84250" marR="97663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ount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(E)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3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03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Type or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Classification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320"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431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80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Itemized Transactions with this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Payee/Payer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955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Non-Itemized Transactions with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Payee/Payer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880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Transactions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with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 Payee/Payer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for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b="1" spc="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Schedule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67844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444480" y="6911967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9228817" y="6911967"/>
            <a:ext cx="50101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 </a:t>
            </a:r>
            <a:fld id="{81D60167-4931-47E6-BA6A-407CBD079E47}" type="slidenum">
              <a:rPr spc="-5" dirty="0"/>
              <a:t>22</a:t>
            </a:fld>
            <a:r>
              <a:rPr spc="-5" dirty="0"/>
              <a:t> </a:t>
            </a:r>
            <a:r>
              <a:rPr dirty="0"/>
              <a:t>of</a:t>
            </a:r>
            <a:r>
              <a:rPr spc="-45" dirty="0"/>
              <a:t> </a:t>
            </a:r>
            <a:r>
              <a:rPr lang="en-US" spc="-10" dirty="0" smtClean="0"/>
              <a:t>30</a:t>
            </a:r>
            <a:endParaRPr spc="-10" dirty="0"/>
          </a:p>
        </p:txBody>
      </p:sp>
      <p:sp>
        <p:nvSpPr>
          <p:cNvPr id="2" name="object 2"/>
          <p:cNvSpPr txBox="1"/>
          <p:nvPr/>
        </p:nvSpPr>
        <p:spPr>
          <a:xfrm>
            <a:off x="7302533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4480" y="609093"/>
            <a:ext cx="4432320" cy="40459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SCHEDULE 1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7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 –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 CONTRACT </a:t>
            </a:r>
            <a:r>
              <a:rPr lang="en-US" sz="1000" b="1" spc="-5" dirty="0" smtClean="0">
                <a:solidFill>
                  <a:srgbClr val="231F20"/>
                </a:solidFill>
                <a:latin typeface="Arial"/>
                <a:cs typeface="Arial"/>
              </a:rPr>
              <a:t>NEGOTIATION AND ADMINISTRATION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Complete Itemization </a:t>
            </a:r>
            <a:r>
              <a:rPr sz="800" b="1" i="1" dirty="0">
                <a:solidFill>
                  <a:srgbClr val="231F20"/>
                </a:solidFill>
                <a:latin typeface="Arial"/>
                <a:cs typeface="Arial"/>
              </a:rPr>
              <a:t>Pages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BEFORE </a:t>
            </a:r>
            <a:r>
              <a:rPr sz="800" b="1" i="1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Detailed Summary</a:t>
            </a:r>
            <a:r>
              <a:rPr sz="800" b="1" i="1" spc="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Page</a:t>
            </a:r>
            <a:endParaRPr sz="800" dirty="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80987" y="1114044"/>
          <a:ext cx="9281158" cy="53903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0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96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196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5383">
                <a:tc>
                  <a:txBody>
                    <a:bodyPr/>
                    <a:lstStyle/>
                    <a:p>
                      <a:pPr marL="1092200" marR="716915" indent="-367665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Address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9010" marR="96266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urpo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(C)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2830" marR="104521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(D)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84250" marR="97663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ount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(E)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3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03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Type or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Classification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320"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431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80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Itemized Transactions with this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Payee/Payer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955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Non-Itemized Transactions with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Payee/Payer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880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Transactions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with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 Payee/Payer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for This</a:t>
                      </a:r>
                      <a:r>
                        <a:rPr sz="800" b="1" spc="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Schedule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40296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444480" y="6911967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9228817" y="6911967"/>
            <a:ext cx="50101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 </a:t>
            </a:r>
            <a:fld id="{81D60167-4931-47E6-BA6A-407CBD079E47}" type="slidenum">
              <a:rPr spc="-5"/>
              <a:t>23</a:t>
            </a:fld>
            <a:r>
              <a:rPr spc="-5" dirty="0"/>
              <a:t> </a:t>
            </a:r>
            <a:r>
              <a:rPr dirty="0"/>
              <a:t>of</a:t>
            </a:r>
            <a:r>
              <a:rPr lang="en-US" spc="-45" dirty="0"/>
              <a:t> </a:t>
            </a:r>
            <a:r>
              <a:rPr lang="en-US" spc="-45" dirty="0" smtClean="0"/>
              <a:t>30</a:t>
            </a:r>
            <a:endParaRPr spc="-10" dirty="0"/>
          </a:p>
        </p:txBody>
      </p:sp>
      <p:sp>
        <p:nvSpPr>
          <p:cNvPr id="2" name="object 2"/>
          <p:cNvSpPr txBox="1"/>
          <p:nvPr/>
        </p:nvSpPr>
        <p:spPr>
          <a:xfrm>
            <a:off x="7302533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4480" y="609093"/>
            <a:ext cx="4432320" cy="40459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SCHEDULE 1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8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 –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 ORGANIZING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Complete Itemization </a:t>
            </a:r>
            <a:r>
              <a:rPr sz="800" b="1" i="1" dirty="0">
                <a:solidFill>
                  <a:srgbClr val="231F20"/>
                </a:solidFill>
                <a:latin typeface="Arial"/>
                <a:cs typeface="Arial"/>
              </a:rPr>
              <a:t>Pages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BEFORE </a:t>
            </a:r>
            <a:r>
              <a:rPr sz="800" b="1" i="1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Detailed Summary</a:t>
            </a:r>
            <a:r>
              <a:rPr sz="800" b="1" i="1" spc="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Page</a:t>
            </a:r>
            <a:endParaRPr sz="800" dirty="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80987" y="1114044"/>
          <a:ext cx="9281158" cy="53903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0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96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196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5383">
                <a:tc>
                  <a:txBody>
                    <a:bodyPr/>
                    <a:lstStyle/>
                    <a:p>
                      <a:pPr marL="1092200" marR="716915" indent="-367665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Address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9010" marR="96266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urpo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(C)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2830" marR="104521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(D)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84250" marR="97663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ount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(E)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3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03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Type or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Classification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320"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431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80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Itemized Transactions with this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Payee/Payer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955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Non-Itemized Transactions with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Payee/Payer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880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Transactions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with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 Payee/Payer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for This</a:t>
                      </a:r>
                      <a:r>
                        <a:rPr sz="800" b="1" spc="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Schedule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95648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444480" y="6911967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9228817" y="6911967"/>
            <a:ext cx="50101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 </a:t>
            </a:r>
            <a:fld id="{81D60167-4931-47E6-BA6A-407CBD079E47}" type="slidenum">
              <a:rPr spc="-5" dirty="0"/>
              <a:t>24</a:t>
            </a:fld>
            <a:r>
              <a:rPr spc="-5" dirty="0"/>
              <a:t> </a:t>
            </a:r>
            <a:r>
              <a:rPr dirty="0"/>
              <a:t>of</a:t>
            </a:r>
            <a:r>
              <a:rPr spc="-45" dirty="0"/>
              <a:t> </a:t>
            </a:r>
            <a:r>
              <a:rPr lang="en-US" spc="-10" dirty="0" smtClean="0"/>
              <a:t>30</a:t>
            </a:r>
            <a:endParaRPr spc="-10" dirty="0"/>
          </a:p>
        </p:txBody>
      </p:sp>
      <p:sp>
        <p:nvSpPr>
          <p:cNvPr id="2" name="object 2"/>
          <p:cNvSpPr txBox="1"/>
          <p:nvPr/>
        </p:nvSpPr>
        <p:spPr>
          <a:xfrm>
            <a:off x="7302442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4461" y="609093"/>
            <a:ext cx="3461385" cy="4121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SCHEDULE 1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9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 – POLITICAL ACTIVITIES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Complete Itemization </a:t>
            </a:r>
            <a:r>
              <a:rPr sz="800" b="1" i="1" dirty="0">
                <a:solidFill>
                  <a:srgbClr val="231F20"/>
                </a:solidFill>
                <a:latin typeface="Arial"/>
                <a:cs typeface="Arial"/>
              </a:rPr>
              <a:t>Pages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BEFORE </a:t>
            </a:r>
            <a:r>
              <a:rPr sz="800" b="1" i="1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Detailed Summary</a:t>
            </a:r>
            <a:r>
              <a:rPr sz="800" b="1" i="1" spc="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Page</a:t>
            </a:r>
            <a:endParaRPr sz="800" dirty="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80987" y="1114044"/>
          <a:ext cx="9281158" cy="53903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0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96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196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5383">
                <a:tc>
                  <a:txBody>
                    <a:bodyPr/>
                    <a:lstStyle/>
                    <a:p>
                      <a:pPr marL="1092200" marR="716915" indent="-367665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Address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9010" marR="96266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urpo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(C)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2830" marR="104521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(D)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84250" marR="975994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ount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(E)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3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03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Type or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Classification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320"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431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80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Itemized Transactions with this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Payee/Payer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955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Non-Itemized Transactions with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Payee/Payer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880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Transactions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with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 Payee/Payer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for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b="1" spc="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Schedule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17310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444480" y="6911967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9228817" y="6911967"/>
            <a:ext cx="50101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 </a:t>
            </a:r>
            <a:fld id="{81D60167-4931-47E6-BA6A-407CBD079E47}" type="slidenum">
              <a:rPr spc="-5"/>
              <a:t>25</a:t>
            </a:fld>
            <a:r>
              <a:rPr spc="-5" dirty="0"/>
              <a:t> </a:t>
            </a:r>
            <a:r>
              <a:rPr dirty="0"/>
              <a:t>of</a:t>
            </a:r>
            <a:r>
              <a:rPr lang="en-US" spc="-45" dirty="0"/>
              <a:t> </a:t>
            </a:r>
            <a:r>
              <a:rPr lang="en-US" spc="-45" dirty="0" smtClean="0"/>
              <a:t>30</a:t>
            </a:r>
            <a:endParaRPr spc="-10" dirty="0"/>
          </a:p>
        </p:txBody>
      </p:sp>
      <p:sp>
        <p:nvSpPr>
          <p:cNvPr id="2" name="object 2"/>
          <p:cNvSpPr txBox="1"/>
          <p:nvPr/>
        </p:nvSpPr>
        <p:spPr>
          <a:xfrm>
            <a:off x="7302442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4461" y="609093"/>
            <a:ext cx="3461385" cy="4121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SCHEDULE 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20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 – LOBBYING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Complete Itemization </a:t>
            </a:r>
            <a:r>
              <a:rPr sz="800" b="1" i="1" dirty="0">
                <a:solidFill>
                  <a:srgbClr val="231F20"/>
                </a:solidFill>
                <a:latin typeface="Arial"/>
                <a:cs typeface="Arial"/>
              </a:rPr>
              <a:t>Pages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BEFORE </a:t>
            </a:r>
            <a:r>
              <a:rPr sz="800" b="1" i="1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Detailed Summary</a:t>
            </a:r>
            <a:r>
              <a:rPr sz="800" b="1" i="1" spc="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Page</a:t>
            </a:r>
            <a:endParaRPr sz="800" dirty="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80987" y="1114044"/>
          <a:ext cx="9281158" cy="53903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0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96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196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5383">
                <a:tc>
                  <a:txBody>
                    <a:bodyPr/>
                    <a:lstStyle/>
                    <a:p>
                      <a:pPr marL="1092200" marR="716915" indent="-367665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Address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9010" marR="96266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urpo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(C)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2830" marR="104521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(D)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84250" marR="975994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ount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(E)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3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03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Type or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Classification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320"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431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80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Itemized Transactions with this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Payee/Payer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955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Non-Itemized Transactions with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Payee/Payer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880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Transactions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with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 Payee/Payer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for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b="1" spc="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Schedule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10183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444480" y="6911967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9228817" y="6911967"/>
            <a:ext cx="50101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 </a:t>
            </a:r>
            <a:fld id="{81D60167-4931-47E6-BA6A-407CBD079E47}" type="slidenum">
              <a:rPr spc="-5" dirty="0"/>
              <a:t>26</a:t>
            </a:fld>
            <a:r>
              <a:rPr spc="-5" dirty="0"/>
              <a:t> </a:t>
            </a:r>
            <a:r>
              <a:rPr dirty="0"/>
              <a:t>of</a:t>
            </a:r>
            <a:r>
              <a:rPr spc="-45" dirty="0"/>
              <a:t> </a:t>
            </a:r>
            <a:r>
              <a:rPr lang="en-US" spc="-10" dirty="0" smtClean="0"/>
              <a:t>30</a:t>
            </a:r>
            <a:endParaRPr spc="-10" dirty="0"/>
          </a:p>
        </p:txBody>
      </p:sp>
      <p:sp>
        <p:nvSpPr>
          <p:cNvPr id="2" name="object 2"/>
          <p:cNvSpPr txBox="1"/>
          <p:nvPr/>
        </p:nvSpPr>
        <p:spPr>
          <a:xfrm>
            <a:off x="7302442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4461" y="609093"/>
            <a:ext cx="3460750" cy="4121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SCHEDULE 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21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 – CONTRIBUTIONS,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GIFTS, </a:t>
            </a:r>
            <a:r>
              <a:rPr sz="1000" b="1" spc="-10" dirty="0">
                <a:solidFill>
                  <a:srgbClr val="231F20"/>
                </a:solidFill>
                <a:latin typeface="Arial"/>
                <a:cs typeface="Arial"/>
              </a:rPr>
              <a:t>AND</a:t>
            </a:r>
            <a:r>
              <a:rPr sz="1000" b="1" spc="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GRANTS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Complete Itemization </a:t>
            </a:r>
            <a:r>
              <a:rPr sz="800" b="1" i="1" dirty="0">
                <a:solidFill>
                  <a:srgbClr val="231F20"/>
                </a:solidFill>
                <a:latin typeface="Arial"/>
                <a:cs typeface="Arial"/>
              </a:rPr>
              <a:t>Pages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BEFORE </a:t>
            </a:r>
            <a:r>
              <a:rPr sz="800" b="1" i="1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Detailed Summary</a:t>
            </a:r>
            <a:r>
              <a:rPr sz="800" b="1" i="1" spc="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Page</a:t>
            </a:r>
            <a:endParaRPr sz="800" dirty="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80987" y="1114044"/>
          <a:ext cx="9281158" cy="53903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0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96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196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5383">
                <a:tc>
                  <a:txBody>
                    <a:bodyPr/>
                    <a:lstStyle/>
                    <a:p>
                      <a:pPr marL="1092200" marR="716915" indent="-367665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Address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9010" marR="96266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urpo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(C)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2830" marR="104521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(D)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84250" marR="975994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ount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(E)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3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03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Type or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Classification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320"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431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80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Itemized Transactions with this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Payee/Payer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955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Non-Itemized Transactions with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Payee/Payer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880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Transactions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with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 Payee/Payer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for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b="1" spc="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Schedule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51711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444480" y="6911967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9228817" y="6911967"/>
            <a:ext cx="50101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 </a:t>
            </a:r>
            <a:fld id="{81D60167-4931-47E6-BA6A-407CBD079E47}" type="slidenum">
              <a:rPr spc="-5" dirty="0"/>
              <a:t>27</a:t>
            </a:fld>
            <a:r>
              <a:rPr spc="-5" dirty="0"/>
              <a:t> </a:t>
            </a:r>
            <a:r>
              <a:rPr dirty="0"/>
              <a:t>of</a:t>
            </a:r>
            <a:r>
              <a:rPr spc="-45" dirty="0"/>
              <a:t> </a:t>
            </a:r>
            <a:r>
              <a:rPr lang="en-US" spc="-10" dirty="0" smtClean="0"/>
              <a:t>30</a:t>
            </a:r>
            <a:endParaRPr spc="-10" dirty="0"/>
          </a:p>
        </p:txBody>
      </p:sp>
      <p:sp>
        <p:nvSpPr>
          <p:cNvPr id="2" name="object 2"/>
          <p:cNvSpPr txBox="1"/>
          <p:nvPr/>
        </p:nvSpPr>
        <p:spPr>
          <a:xfrm>
            <a:off x="7302469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4480" y="609093"/>
            <a:ext cx="3194050" cy="4121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SCHEDULE 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22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 – GENERAL</a:t>
            </a:r>
            <a:r>
              <a:rPr sz="1000" b="1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OVERHEAD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Complete Itemization </a:t>
            </a:r>
            <a:r>
              <a:rPr sz="800" b="1" i="1" dirty="0">
                <a:solidFill>
                  <a:srgbClr val="231F20"/>
                </a:solidFill>
                <a:latin typeface="Arial"/>
                <a:cs typeface="Arial"/>
              </a:rPr>
              <a:t>Pages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BEFORE </a:t>
            </a:r>
            <a:r>
              <a:rPr sz="800" b="1" i="1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Detailed Summary</a:t>
            </a:r>
            <a:r>
              <a:rPr sz="800" b="1" i="1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Page</a:t>
            </a:r>
            <a:endParaRPr sz="800" dirty="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80987" y="1114044"/>
          <a:ext cx="9281158" cy="53903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0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96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196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5383">
                <a:tc>
                  <a:txBody>
                    <a:bodyPr/>
                    <a:lstStyle/>
                    <a:p>
                      <a:pPr marL="1092200" marR="716915" indent="-367665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Address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9010" marR="96266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urpo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(C)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2830" marR="1045844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(D)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84250" marR="975994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ount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(E)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3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03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Type or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Classification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320"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431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80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Itemized Transactions with this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Payee/Payer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955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Non-Itemized Transactions with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Payee/Payer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880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Transactions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with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 Payee/Payer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for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b="1" spc="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Schedule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93967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444480" y="6911967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9228817" y="6911967"/>
            <a:ext cx="50101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 </a:t>
            </a:r>
            <a:fld id="{81D60167-4931-47E6-BA6A-407CBD079E47}" type="slidenum">
              <a:rPr spc="-5" dirty="0"/>
              <a:t>28</a:t>
            </a:fld>
            <a:r>
              <a:rPr spc="-5" dirty="0"/>
              <a:t> </a:t>
            </a:r>
            <a:r>
              <a:rPr dirty="0"/>
              <a:t>of</a:t>
            </a:r>
            <a:r>
              <a:rPr spc="-45" dirty="0"/>
              <a:t> </a:t>
            </a:r>
            <a:r>
              <a:rPr lang="en-US" spc="-45" dirty="0" smtClean="0"/>
              <a:t>30</a:t>
            </a:r>
            <a:endParaRPr spc="-10" dirty="0"/>
          </a:p>
        </p:txBody>
      </p:sp>
      <p:sp>
        <p:nvSpPr>
          <p:cNvPr id="2" name="object 2"/>
          <p:cNvSpPr txBox="1"/>
          <p:nvPr/>
        </p:nvSpPr>
        <p:spPr>
          <a:xfrm>
            <a:off x="7302533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4480" y="609093"/>
            <a:ext cx="3193415" cy="4121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SCHEDULE 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23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 – UNION</a:t>
            </a:r>
            <a:r>
              <a:rPr sz="1000" b="1" spc="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ADMINISTRATION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Complete Itemization </a:t>
            </a:r>
            <a:r>
              <a:rPr sz="800" b="1" i="1" dirty="0">
                <a:solidFill>
                  <a:srgbClr val="231F20"/>
                </a:solidFill>
                <a:latin typeface="Arial"/>
                <a:cs typeface="Arial"/>
              </a:rPr>
              <a:t>Pages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BEFORE </a:t>
            </a:r>
            <a:r>
              <a:rPr sz="800" b="1" i="1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Detailed Summary</a:t>
            </a:r>
            <a:r>
              <a:rPr sz="800" b="1" i="1" spc="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Page</a:t>
            </a:r>
            <a:endParaRPr sz="800" dirty="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80987" y="1114044"/>
          <a:ext cx="9281158" cy="53903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0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96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196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5383">
                <a:tc>
                  <a:txBody>
                    <a:bodyPr/>
                    <a:lstStyle/>
                    <a:p>
                      <a:pPr marL="1092200" marR="716915" indent="-367665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Address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9010" marR="96266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urpo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(C)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2830" marR="104521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(D)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84250" marR="975994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ount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(E)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3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03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Type or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Classification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320"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431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80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Itemized Transactions with this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Payee/Payer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955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Non-Itemized Transactions with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Payee/Payer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880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Transactions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with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 Payee/Payer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for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b="1" spc="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Schedule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497338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444480" y="6911967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9228817" y="6911967"/>
            <a:ext cx="50101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 </a:t>
            </a:r>
            <a:fld id="{81D60167-4931-47E6-BA6A-407CBD079E47}" type="slidenum">
              <a:rPr spc="-5" dirty="0"/>
              <a:t>29</a:t>
            </a:fld>
            <a:r>
              <a:rPr spc="-5" dirty="0"/>
              <a:t> </a:t>
            </a:r>
            <a:r>
              <a:rPr dirty="0"/>
              <a:t>of</a:t>
            </a:r>
            <a:r>
              <a:rPr spc="-45" dirty="0"/>
              <a:t> </a:t>
            </a:r>
            <a:r>
              <a:rPr lang="en-US" spc="-10" dirty="0" smtClean="0"/>
              <a:t>30</a:t>
            </a:r>
            <a:endParaRPr spc="-10" dirty="0"/>
          </a:p>
        </p:txBody>
      </p:sp>
      <p:sp>
        <p:nvSpPr>
          <p:cNvPr id="2" name="object 2"/>
          <p:cNvSpPr txBox="1"/>
          <p:nvPr/>
        </p:nvSpPr>
        <p:spPr>
          <a:xfrm>
            <a:off x="444480" y="609093"/>
            <a:ext cx="1668780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SCHEDULE 2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4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 –</a:t>
            </a:r>
            <a:r>
              <a:rPr sz="1000" b="1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BENEFITS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2520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80987" y="894588"/>
          <a:ext cx="9281160" cy="569519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69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8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37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0520">
                <a:tc>
                  <a:txBody>
                    <a:bodyPr/>
                    <a:lstStyle/>
                    <a:p>
                      <a:pPr marL="2580005" marR="2572385" algn="ctr">
                        <a:lnSpc>
                          <a:spcPts val="919"/>
                        </a:lnSpc>
                        <a:spcBef>
                          <a:spcPts val="45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  (A)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92810" marR="882650" algn="ctr">
                        <a:lnSpc>
                          <a:spcPts val="919"/>
                        </a:lnSpc>
                        <a:spcBef>
                          <a:spcPts val="45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 Whom</a:t>
                      </a:r>
                      <a:r>
                        <a:rPr sz="800" spc="-10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Paid  (B)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0685" marR="393700" algn="ctr">
                        <a:lnSpc>
                          <a:spcPts val="919"/>
                        </a:lnSpc>
                        <a:spcBef>
                          <a:spcPts val="450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ount  (C)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164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88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3171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88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164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88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3171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88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164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88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3172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88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164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88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3172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8.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88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164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88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3184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10.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88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164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11.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88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3171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12.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88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164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13.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88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33172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14.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88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3164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15.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88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33172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16.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88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3164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17.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88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33171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18.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88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3164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19.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88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33171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20.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88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3164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21.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88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33171">
                <a:tc grid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22.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88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31648">
                <a:tc grid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lines above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(Total will be automatically entered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Item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55.)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76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9742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xfrm>
            <a:off x="444480" y="6911967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10" name="object 10"/>
          <p:cNvSpPr txBox="1"/>
          <p:nvPr/>
        </p:nvSpPr>
        <p:spPr>
          <a:xfrm>
            <a:off x="9220200" y="6782427"/>
            <a:ext cx="509505" cy="196849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6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Page </a:t>
            </a:r>
            <a:r>
              <a:rPr lang="en-US" sz="600" spc="-5" dirty="0">
                <a:solidFill>
                  <a:srgbClr val="231F20"/>
                </a:solidFill>
                <a:latin typeface="Arial"/>
                <a:cs typeface="Arial"/>
              </a:rPr>
              <a:t>0</a:t>
            </a:r>
            <a:fld id="{81D60167-4931-47E6-BA6A-407CBD079E47}" type="slidenum">
              <a:rPr sz="600" spc="-5" smtClean="0">
                <a:solidFill>
                  <a:srgbClr val="231F20"/>
                </a:solidFill>
                <a:latin typeface="Arial"/>
                <a:cs typeface="Arial"/>
              </a:rPr>
              <a:t>3</a:t>
            </a:fld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of</a:t>
            </a:r>
            <a:r>
              <a:rPr sz="6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600" spc="-5" dirty="0" smtClean="0">
                <a:solidFill>
                  <a:srgbClr val="231F20"/>
                </a:solidFill>
                <a:latin typeface="Arial"/>
                <a:cs typeface="Arial"/>
              </a:rPr>
              <a:t>30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302494" y="45821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4480" y="433833"/>
            <a:ext cx="3052445" cy="28148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185"/>
              </a:lnSpc>
              <a:spcBef>
                <a:spcPts val="95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STATEMENT A – ASSETS </a:t>
            </a:r>
            <a:r>
              <a:rPr sz="1000" b="1" spc="-10" dirty="0">
                <a:solidFill>
                  <a:srgbClr val="231F20"/>
                </a:solidFill>
                <a:latin typeface="Arial"/>
                <a:cs typeface="Arial"/>
              </a:rPr>
              <a:t>AND</a:t>
            </a:r>
            <a:r>
              <a:rPr sz="1000" b="1" spc="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LIABLITIES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ts val="944"/>
              </a:lnSpc>
            </a:pP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Complete Schedules 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1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Through </a:t>
            </a:r>
            <a:r>
              <a:rPr sz="800" spc="-10" dirty="0" smtClean="0">
                <a:solidFill>
                  <a:srgbClr val="231F20"/>
                </a:solidFill>
                <a:latin typeface="Arial"/>
                <a:cs typeface="Arial"/>
              </a:rPr>
              <a:t>2</a:t>
            </a:r>
            <a:r>
              <a:rPr lang="en-US" sz="800" spc="-10" dirty="0" smtClean="0">
                <a:solidFill>
                  <a:srgbClr val="231F20"/>
                </a:solidFill>
                <a:latin typeface="Arial"/>
                <a:cs typeface="Arial"/>
              </a:rPr>
              <a:t>4</a:t>
            </a:r>
            <a:r>
              <a:rPr sz="800" spc="-10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Before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Completing Statement</a:t>
            </a:r>
            <a:r>
              <a:rPr sz="800" spc="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A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4035" y="839724"/>
            <a:ext cx="1546860" cy="2931160"/>
          </a:xfrm>
          <a:prstGeom prst="rect">
            <a:avLst/>
          </a:prstGeom>
          <a:ln w="6096">
            <a:solidFill>
              <a:srgbClr val="231F20"/>
            </a:solidFill>
          </a:ln>
        </p:spPr>
        <p:txBody>
          <a:bodyPr vert="horz" wrap="square" lIns="0" tIns="81280" rIns="0" bIns="0" rtlCol="0">
            <a:spAutoFit/>
          </a:bodyPr>
          <a:lstStyle/>
          <a:p>
            <a:pPr marL="73025">
              <a:lnSpc>
                <a:spcPct val="100000"/>
              </a:lnSpc>
              <a:spcBef>
                <a:spcPts val="640"/>
              </a:spcBef>
            </a:pPr>
            <a:r>
              <a:rPr sz="1400" b="1" spc="-5" dirty="0">
                <a:solidFill>
                  <a:srgbClr val="231F20"/>
                </a:solidFill>
                <a:latin typeface="Arial"/>
                <a:cs typeface="Arial"/>
              </a:rPr>
              <a:t>ASSETS</a:t>
            </a:r>
            <a:endParaRPr sz="1400">
              <a:latin typeface="Arial"/>
              <a:cs typeface="Arial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0719858"/>
              </p:ext>
            </p:extLst>
          </p:nvPr>
        </p:nvGraphicFramePr>
        <p:xfrm>
          <a:off x="2107679" y="836675"/>
          <a:ext cx="7554595" cy="2930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140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865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538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158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ASSETS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8318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7800" marR="111125" indent="-62230">
                        <a:lnSpc>
                          <a:spcPts val="1150"/>
                        </a:lnSpc>
                        <a:spcBef>
                          <a:spcPts val="735"/>
                        </a:spcBef>
                      </a:pPr>
                      <a:r>
                        <a:rPr sz="10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</a:t>
                      </a:r>
                      <a:r>
                        <a:rPr sz="1000" b="1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h</a:t>
                      </a:r>
                      <a:r>
                        <a:rPr sz="10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1000" b="1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du</a:t>
                      </a:r>
                      <a:r>
                        <a:rPr sz="1000" b="1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sz="10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sz="10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Number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9334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71219" marR="183515" indent="-684530">
                        <a:lnSpc>
                          <a:spcPts val="1150"/>
                        </a:lnSpc>
                        <a:spcBef>
                          <a:spcPts val="735"/>
                        </a:spcBef>
                      </a:pPr>
                      <a:r>
                        <a:rPr sz="10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Start of Reporting Period  </a:t>
                      </a:r>
                      <a:r>
                        <a:rPr sz="10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(A)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9334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6460" marR="241300" indent="-641985">
                        <a:lnSpc>
                          <a:spcPts val="1150"/>
                        </a:lnSpc>
                        <a:spcBef>
                          <a:spcPts val="735"/>
                        </a:spcBef>
                      </a:pPr>
                      <a:r>
                        <a:rPr sz="10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End of Reporting Period  (B)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9334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323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22.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Cash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324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23. Accounts</a:t>
                      </a:r>
                      <a:r>
                        <a:rPr sz="800" spc="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Receivable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147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799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24. Loans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Receivable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147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6324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25. U.S. Treasury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Securities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6323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26.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Investments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147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n-US"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6324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27. Fixed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Assets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147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n-US"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8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6336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28. Other Assets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147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n-US"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6323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29. 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sz="800" b="1" spc="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ASSETS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382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384035" y="4075188"/>
            <a:ext cx="1546860" cy="2011680"/>
          </a:xfrm>
          <a:prstGeom prst="rect">
            <a:avLst/>
          </a:prstGeom>
          <a:ln w="6096">
            <a:solidFill>
              <a:srgbClr val="231F20"/>
            </a:solidFill>
          </a:ln>
        </p:spPr>
        <p:txBody>
          <a:bodyPr vert="horz" wrap="square" lIns="0" tIns="82550" rIns="0" bIns="0" rtlCol="0">
            <a:spAutoFit/>
          </a:bodyPr>
          <a:lstStyle/>
          <a:p>
            <a:pPr marL="73025">
              <a:lnSpc>
                <a:spcPct val="100000"/>
              </a:lnSpc>
              <a:spcBef>
                <a:spcPts val="650"/>
              </a:spcBef>
            </a:pPr>
            <a:r>
              <a:rPr sz="1400" b="1" spc="-5" dirty="0">
                <a:solidFill>
                  <a:srgbClr val="231F20"/>
                </a:solidFill>
                <a:latin typeface="Arial"/>
                <a:cs typeface="Arial"/>
              </a:rPr>
              <a:t>LIABILITIES</a:t>
            </a:r>
            <a:endParaRPr sz="1400">
              <a:latin typeface="Arial"/>
              <a:cs typeface="Arial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7510920"/>
              </p:ext>
            </p:extLst>
          </p:nvPr>
        </p:nvGraphicFramePr>
        <p:xfrm>
          <a:off x="2107679" y="4072140"/>
          <a:ext cx="7554595" cy="201167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140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865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538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158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0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LIABILITIES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8445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7800" marR="110489" indent="-60325">
                        <a:lnSpc>
                          <a:spcPts val="1140"/>
                        </a:lnSpc>
                        <a:spcBef>
                          <a:spcPts val="755"/>
                        </a:spcBef>
                      </a:pPr>
                      <a:r>
                        <a:rPr sz="10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10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chedu</a:t>
                      </a:r>
                      <a:r>
                        <a:rPr sz="1000" b="1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sz="10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sz="10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Number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9588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71219" marR="183515" indent="-684530">
                        <a:lnSpc>
                          <a:spcPts val="1140"/>
                        </a:lnSpc>
                        <a:spcBef>
                          <a:spcPts val="755"/>
                        </a:spcBef>
                      </a:pPr>
                      <a:r>
                        <a:rPr sz="10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Start of Reporting Period  (C)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9588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6460" marR="241300" indent="-641985">
                        <a:lnSpc>
                          <a:spcPts val="1140"/>
                        </a:lnSpc>
                        <a:spcBef>
                          <a:spcPts val="755"/>
                        </a:spcBef>
                      </a:pPr>
                      <a:r>
                        <a:rPr sz="10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End of Reporting Period  (D)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9588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323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30</a:t>
                      </a:r>
                      <a:r>
                        <a:rPr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Accounts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Payable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147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n-US"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323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31. Loans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Payable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147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n-US"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11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6324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32. Mortgages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Payable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6324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33. Other Liabilities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34. 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sz="800" b="1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LIABILITIES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382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2107679" y="6390144"/>
          <a:ext cx="7554595" cy="30632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141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65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38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6323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35.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NET 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ASSETS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(Item 29 Less Item</a:t>
                      </a:r>
                      <a:r>
                        <a:rPr sz="800" spc="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34)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382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444480" y="6911967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xfrm>
            <a:off x="9228817" y="6911967"/>
            <a:ext cx="50101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 </a:t>
            </a:r>
            <a:fld id="{81D60167-4931-47E6-BA6A-407CBD079E47}" type="slidenum">
              <a:rPr spc="-5" dirty="0"/>
              <a:t>30</a:t>
            </a:fld>
            <a:r>
              <a:rPr spc="-5" dirty="0"/>
              <a:t> </a:t>
            </a:r>
            <a:r>
              <a:rPr dirty="0"/>
              <a:t>of</a:t>
            </a:r>
            <a:r>
              <a:rPr spc="-45" dirty="0"/>
              <a:t> </a:t>
            </a:r>
            <a:r>
              <a:rPr lang="en-US" spc="-10" dirty="0" smtClean="0"/>
              <a:t>30</a:t>
            </a:r>
            <a:endParaRPr spc="-10" dirty="0"/>
          </a:p>
        </p:txBody>
      </p:sp>
      <p:sp>
        <p:nvSpPr>
          <p:cNvPr id="2" name="object 2"/>
          <p:cNvSpPr txBox="1"/>
          <p:nvPr/>
        </p:nvSpPr>
        <p:spPr>
          <a:xfrm>
            <a:off x="444480" y="609093"/>
            <a:ext cx="2640965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1000" b="1" spc="-10" dirty="0" smtClean="0">
                <a:solidFill>
                  <a:srgbClr val="231F20"/>
                </a:solidFill>
                <a:latin typeface="Arial"/>
                <a:cs typeface="Arial"/>
              </a:rPr>
              <a:t>75</a:t>
            </a:r>
            <a:r>
              <a:rPr sz="1000" b="1" spc="-10" dirty="0" smtClean="0">
                <a:solidFill>
                  <a:srgbClr val="231F20"/>
                </a:solidFill>
                <a:latin typeface="Arial"/>
                <a:cs typeface="Arial"/>
              </a:rPr>
              <a:t>.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ADDITIONAL INFORMATION</a:t>
            </a:r>
            <a:r>
              <a:rPr sz="1000" b="1" spc="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SUMMARY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2456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26367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xfrm>
            <a:off x="444480" y="6911967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7" name="object 7"/>
          <p:cNvSpPr txBox="1"/>
          <p:nvPr/>
        </p:nvSpPr>
        <p:spPr>
          <a:xfrm>
            <a:off x="9101206" y="7066913"/>
            <a:ext cx="585705" cy="196849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6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Page </a:t>
            </a:r>
            <a:r>
              <a:rPr lang="en-US" sz="600" spc="-5" dirty="0">
                <a:solidFill>
                  <a:srgbClr val="231F20"/>
                </a:solidFill>
                <a:latin typeface="Arial"/>
                <a:cs typeface="Arial"/>
              </a:rPr>
              <a:t>0</a:t>
            </a:r>
            <a:fld id="{81D60167-4931-47E6-BA6A-407CBD079E47}" type="slidenum">
              <a:rPr sz="600" spc="-5" smtClean="0">
                <a:solidFill>
                  <a:srgbClr val="231F20"/>
                </a:solidFill>
                <a:latin typeface="Arial"/>
                <a:cs typeface="Arial"/>
              </a:rPr>
              <a:t>4</a:t>
            </a:fld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of</a:t>
            </a:r>
            <a:r>
              <a:rPr sz="6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600" spc="-5" dirty="0" smtClean="0">
                <a:solidFill>
                  <a:srgbClr val="231F20"/>
                </a:solidFill>
                <a:latin typeface="Arial"/>
                <a:cs typeface="Arial"/>
              </a:rPr>
              <a:t>30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302456" y="45821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4480" y="433833"/>
            <a:ext cx="3151505" cy="28148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185"/>
              </a:lnSpc>
              <a:spcBef>
                <a:spcPts val="95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STATEMENT B –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RECEIPTS </a:t>
            </a:r>
            <a:r>
              <a:rPr sz="1000" b="1" spc="-15" dirty="0">
                <a:solidFill>
                  <a:srgbClr val="231F20"/>
                </a:solidFill>
                <a:latin typeface="Arial"/>
                <a:cs typeface="Arial"/>
              </a:rPr>
              <a:t>AND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 DISBURSEMENTS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ts val="944"/>
              </a:lnSpc>
            </a:pP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Complete Schedules 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1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Through </a:t>
            </a:r>
            <a:r>
              <a:rPr sz="800" spc="-10" dirty="0" smtClean="0">
                <a:solidFill>
                  <a:srgbClr val="231F20"/>
                </a:solidFill>
                <a:latin typeface="Arial"/>
                <a:cs typeface="Arial"/>
              </a:rPr>
              <a:t>2</a:t>
            </a:r>
            <a:r>
              <a:rPr lang="en-US" sz="800" spc="-10" dirty="0" smtClean="0">
                <a:solidFill>
                  <a:srgbClr val="231F20"/>
                </a:solidFill>
                <a:latin typeface="Arial"/>
                <a:cs typeface="Arial"/>
              </a:rPr>
              <a:t>4</a:t>
            </a:r>
            <a:r>
              <a:rPr sz="800" spc="-10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Before Completing Statement</a:t>
            </a:r>
            <a:r>
              <a:rPr sz="800" spc="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B</a:t>
            </a:r>
            <a:endParaRPr sz="800" dirty="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0745797"/>
              </p:ext>
            </p:extLst>
          </p:nvPr>
        </p:nvGraphicFramePr>
        <p:xfrm>
          <a:off x="380987" y="836675"/>
          <a:ext cx="5097779" cy="355549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55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37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2232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Item 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CASH</a:t>
                      </a:r>
                      <a:r>
                        <a:rPr sz="800" b="1" spc="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RECEIPTS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#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AMOUNT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7931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36. Dues and Agency</a:t>
                      </a:r>
                      <a:r>
                        <a:rPr sz="800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Fees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4883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37.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Per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Capita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Tax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4884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38. Fees, Fines, Assessments,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Work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Permits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3359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39.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Sale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Supplies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4884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40.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Interest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4884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41.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Dividends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4884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42.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4883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43.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Sale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Investments</a:t>
                      </a:r>
                      <a:endParaRPr lang="en-US" sz="800" spc="-5" dirty="0">
                        <a:solidFill>
                          <a:srgbClr val="231F2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4883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44. Sale of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Fixed Assets</a:t>
                      </a:r>
                      <a:endParaRPr lang="en-US" sz="800" spc="-5" dirty="0">
                        <a:solidFill>
                          <a:srgbClr val="231F2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800" dirty="0">
                          <a:latin typeface="Arial"/>
                          <a:cs typeface="Arial"/>
                        </a:rPr>
                        <a:t>4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5448018"/>
                  </a:ext>
                </a:extLst>
              </a:tr>
              <a:tr h="214884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Loans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Obtained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800" dirty="0" smtClean="0">
                          <a:latin typeface="Arial"/>
                          <a:cs typeface="Arial"/>
                        </a:rPr>
                        <a:t>11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3372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Repayments of Loans</a:t>
                      </a:r>
                      <a:r>
                        <a:rPr sz="800" spc="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Made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4884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On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Behalf of Affiliates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for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Transmittal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Them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4883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8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From Members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for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 on Their</a:t>
                      </a:r>
                      <a:r>
                        <a:rPr sz="800" spc="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Behalf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4884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Other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Receipts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4883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50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sz="800" b="1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RECEIPTS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2238931"/>
              </p:ext>
            </p:extLst>
          </p:nvPr>
        </p:nvGraphicFramePr>
        <p:xfrm>
          <a:off x="5684507" y="762000"/>
          <a:ext cx="3977004" cy="63459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566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49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51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2232">
                <a:tc gridSpan="2"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pos="508000" algn="l"/>
                        </a:tabLst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Item	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CASH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DISBURSEMENTS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1594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</a:t>
                      </a:r>
                      <a:r>
                        <a:rPr sz="800" b="1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#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AMOUNT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7931">
                <a:tc grid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</a:t>
                      </a:r>
                      <a:r>
                        <a:rPr lang="en-US" sz="800" dirty="0">
                          <a:latin typeface="Arial"/>
                          <a:cs typeface="Arial"/>
                        </a:rPr>
                        <a:t>Contract Administration</a:t>
                      </a:r>
                      <a:r>
                        <a:rPr lang="en-US" sz="800" baseline="0" dirty="0">
                          <a:latin typeface="Arial"/>
                          <a:cs typeface="Arial"/>
                        </a:rPr>
                        <a:t> and Negotiation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7931">
                <a:tc grid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800" dirty="0">
                          <a:latin typeface="Arial"/>
                          <a:cs typeface="Arial"/>
                        </a:rPr>
                        <a:t>52. </a:t>
                      </a:r>
                      <a:r>
                        <a:rPr lang="en-US" sz="800" baseline="0" dirty="0">
                          <a:latin typeface="Arial"/>
                          <a:cs typeface="Arial"/>
                        </a:rPr>
                        <a:t>Organizing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800" dirty="0">
                          <a:latin typeface="Arial"/>
                          <a:cs typeface="Arial"/>
                        </a:rPr>
                        <a:t>18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6107665"/>
                  </a:ext>
                </a:extLst>
              </a:tr>
              <a:tr h="214883">
                <a:tc grid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Political Activities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4883">
                <a:tc grid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800" dirty="0">
                          <a:latin typeface="Arial"/>
                          <a:cs typeface="Arial"/>
                        </a:rPr>
                        <a:t>54. Lobbying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800" dirty="0">
                          <a:latin typeface="Arial"/>
                          <a:cs typeface="Arial"/>
                        </a:rPr>
                        <a:t>20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707516"/>
                  </a:ext>
                </a:extLst>
              </a:tr>
              <a:tr h="214884">
                <a:tc grid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Contributions, Gifts, and</a:t>
                      </a:r>
                      <a:r>
                        <a:rPr sz="800" spc="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Grants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21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3359">
                <a:tc grid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General</a:t>
                      </a:r>
                      <a:r>
                        <a:rPr sz="800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Overhead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22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4884">
                <a:tc grid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Union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Administration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23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4884">
                <a:tc grid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8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Benefits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4884">
                <a:tc grid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Per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Capita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Tax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4883">
                <a:tc grid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60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Strike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Benefits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4884"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61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Fees, Fines, Assessments,</a:t>
                      </a:r>
                      <a:r>
                        <a:rPr sz="800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etc.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3372">
                <a:tc gridSpan="2"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62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Supplies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Resale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4884">
                <a:tc gridSpan="2"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63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Purchase of Investments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4884">
                <a:tc gridSpan="2"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800" dirty="0">
                          <a:latin typeface="Arial"/>
                          <a:cs typeface="Arial"/>
                        </a:rPr>
                        <a:t>64. Purchase of Fixed</a:t>
                      </a:r>
                      <a:r>
                        <a:rPr lang="en-US" sz="800" baseline="0" dirty="0">
                          <a:latin typeface="Arial"/>
                          <a:cs typeface="Arial"/>
                        </a:rPr>
                        <a:t> Assets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800" dirty="0">
                          <a:latin typeface="Arial"/>
                          <a:cs typeface="Arial"/>
                        </a:rPr>
                        <a:t>6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5582666"/>
                  </a:ext>
                </a:extLst>
              </a:tr>
              <a:tr h="214883">
                <a:tc gridSpan="2"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Loans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Made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4884">
                <a:tc grid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Repayment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Loans</a:t>
                      </a:r>
                      <a:r>
                        <a:rPr sz="800" spc="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Obtained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8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4883">
                <a:tc grid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Affiliates of Funds Collected on Their</a:t>
                      </a:r>
                      <a:r>
                        <a:rPr sz="800" spc="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Behalf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4884">
                <a:tc grid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8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On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Behalf of Individual</a:t>
                      </a:r>
                      <a:r>
                        <a:rPr sz="800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Members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3359">
                <a:tc gridSpan="2">
                  <a:txBody>
                    <a:bodyPr/>
                    <a:lstStyle/>
                    <a:p>
                      <a:pPr marL="7302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1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69. Direct</a:t>
                      </a:r>
                      <a:r>
                        <a:rPr lang="en-US" sz="800" spc="2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Taxes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4670854"/>
                  </a:ext>
                </a:extLst>
              </a:tr>
              <a:tr h="213359">
                <a:tc grid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800" dirty="0" smtClean="0">
                          <a:latin typeface="Arial"/>
                          <a:cs typeface="Arial"/>
                        </a:rPr>
                        <a:t>70.</a:t>
                      </a:r>
                      <a:r>
                        <a:rPr lang="en-US" sz="800" baseline="0" dirty="0" smtClean="0">
                          <a:latin typeface="Arial"/>
                          <a:cs typeface="Arial"/>
                        </a:rPr>
                        <a:t> Officers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00" dirty="0" smtClean="0">
                          <a:latin typeface="Times New Roman"/>
                          <a:cs typeface="Times New Roman"/>
                        </a:rPr>
                        <a:t>13</a:t>
                      </a: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1570081"/>
                  </a:ext>
                </a:extLst>
              </a:tr>
              <a:tr h="213359">
                <a:tc grid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800" dirty="0" smtClean="0">
                          <a:latin typeface="Arial"/>
                          <a:cs typeface="Arial"/>
                        </a:rPr>
                        <a:t>71. Employees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00" dirty="0" smtClean="0">
                          <a:latin typeface="Times New Roman"/>
                          <a:cs typeface="Times New Roman"/>
                        </a:rPr>
                        <a:t>14</a:t>
                      </a: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488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B4B6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4883">
                <a:tc grid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72</a:t>
                      </a:r>
                      <a:r>
                        <a:rPr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</a:t>
                      </a:r>
                      <a:r>
                        <a:rPr sz="800" spc="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Subtotal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4884">
                <a:tc grid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73</a:t>
                      </a:r>
                      <a:r>
                        <a:rPr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Withholding Tax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and Payroll</a:t>
                      </a:r>
                      <a:r>
                        <a:rPr sz="80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Deductions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B4B6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4884">
                <a:tc>
                  <a:txBody>
                    <a:bodyPr/>
                    <a:lstStyle/>
                    <a:p>
                      <a:pPr marL="1873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73</a:t>
                      </a:r>
                      <a:r>
                        <a:rPr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sz="8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Withheld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B4B6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4883">
                <a:tc>
                  <a:txBody>
                    <a:bodyPr/>
                    <a:lstStyle/>
                    <a:p>
                      <a:pPr marL="1873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73</a:t>
                      </a:r>
                      <a:r>
                        <a:rPr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Less Total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Disbursed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B4B6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13359">
                <a:tc gridSpan="2">
                  <a:txBody>
                    <a:bodyPr/>
                    <a:lstStyle/>
                    <a:p>
                      <a:pPr marL="1873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73</a:t>
                      </a:r>
                      <a:r>
                        <a:rPr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Total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Withheld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But Not</a:t>
                      </a:r>
                      <a:r>
                        <a:rPr sz="80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Disbursed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14884">
                <a:tc grid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800" b="1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74</a:t>
                      </a:r>
                      <a:r>
                        <a:rPr sz="800" b="1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(Line 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70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– 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71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444480" y="6911967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6" name="object 6"/>
          <p:cNvSpPr txBox="1"/>
          <p:nvPr/>
        </p:nvSpPr>
        <p:spPr>
          <a:xfrm>
            <a:off x="9144000" y="6782426"/>
            <a:ext cx="585705" cy="196849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6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Page </a:t>
            </a:r>
            <a:r>
              <a:rPr lang="en-US" sz="600" spc="-5" dirty="0">
                <a:solidFill>
                  <a:srgbClr val="231F20"/>
                </a:solidFill>
                <a:latin typeface="Arial"/>
                <a:cs typeface="Arial"/>
              </a:rPr>
              <a:t>0</a:t>
            </a:r>
            <a:fld id="{81D60167-4931-47E6-BA6A-407CBD079E47}" type="slidenum">
              <a:rPr sz="600" spc="-5" smtClean="0">
                <a:solidFill>
                  <a:srgbClr val="231F20"/>
                </a:solidFill>
                <a:latin typeface="Arial"/>
                <a:cs typeface="Arial"/>
              </a:rPr>
              <a:t>5</a:t>
            </a:fld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of</a:t>
            </a:r>
            <a:r>
              <a:rPr sz="6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600" spc="-5" dirty="0" smtClean="0">
                <a:solidFill>
                  <a:srgbClr val="231F20"/>
                </a:solidFill>
                <a:latin typeface="Arial"/>
                <a:cs typeface="Arial"/>
              </a:rPr>
              <a:t>30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44480" y="433833"/>
            <a:ext cx="37280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SCHEDULE 1 – ACCOUNTS RECEIVABLE </a:t>
            </a:r>
            <a:r>
              <a:rPr sz="1000" b="1" spc="-10" dirty="0">
                <a:solidFill>
                  <a:srgbClr val="231F20"/>
                </a:solidFill>
                <a:latin typeface="Arial"/>
                <a:cs typeface="Arial"/>
              </a:rPr>
              <a:t>AGING</a:t>
            </a:r>
            <a:r>
              <a:rPr sz="1000" b="1" spc="9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SCHEDULE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2547" y="45821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80987" y="836675"/>
          <a:ext cx="9281159" cy="539038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1600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86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50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marL="2014220" marR="2006600" algn="ctr">
                        <a:lnSpc>
                          <a:spcPts val="919"/>
                        </a:lnSpc>
                        <a:spcBef>
                          <a:spcPts val="23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Entity or Individual Name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0660" marR="197485" algn="ctr">
                        <a:lnSpc>
                          <a:spcPts val="919"/>
                        </a:lnSpc>
                        <a:spcBef>
                          <a:spcPts val="23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sz="800" spc="-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Account  Receivable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6215" marR="191770" algn="ctr">
                        <a:lnSpc>
                          <a:spcPts val="919"/>
                        </a:lnSpc>
                        <a:spcBef>
                          <a:spcPts val="23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90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-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180</a:t>
                      </a:r>
                      <a:r>
                        <a:rPr sz="800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Days  Past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Due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905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(C)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7970" marR="264795" algn="ctr">
                        <a:lnSpc>
                          <a:spcPts val="919"/>
                        </a:lnSpc>
                        <a:spcBef>
                          <a:spcPts val="23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180+</a:t>
                      </a:r>
                      <a:r>
                        <a:rPr sz="800" spc="-7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Days  Past Due  (D)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3820" marR="78740" algn="ctr">
                        <a:lnSpc>
                          <a:spcPts val="919"/>
                        </a:lnSpc>
                        <a:spcBef>
                          <a:spcPts val="23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Liquidated</a:t>
                      </a:r>
                      <a:r>
                        <a:rPr sz="8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Account  Receivable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905"/>
                        </a:lnSpc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(E)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830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6783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830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34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830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6784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830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830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6783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8.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830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830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10.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6783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11.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830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12.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8320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13.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6783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14.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830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15.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830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16.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6783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17.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830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18.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830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19.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6784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20.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7830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21.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7830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22.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76784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23.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7830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24.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7830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25.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76783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itemized accounts</a:t>
                      </a:r>
                      <a:r>
                        <a:rPr sz="800" spc="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receivable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7830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Totals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from all other accounts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receivable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7830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Totals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(Total of Column (B) 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will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be automatically entered in Item 23, Column</a:t>
                      </a:r>
                      <a:r>
                        <a:rPr sz="700" spc="1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032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444480" y="6911967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6" name="object 6"/>
          <p:cNvSpPr txBox="1"/>
          <p:nvPr/>
        </p:nvSpPr>
        <p:spPr>
          <a:xfrm>
            <a:off x="9220200" y="6898251"/>
            <a:ext cx="5095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Page </a:t>
            </a:r>
            <a:r>
              <a:rPr lang="en-US" sz="600" spc="-5" dirty="0">
                <a:solidFill>
                  <a:srgbClr val="231F20"/>
                </a:solidFill>
                <a:latin typeface="Arial"/>
                <a:cs typeface="Arial"/>
              </a:rPr>
              <a:t>0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6 </a:t>
            </a: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of</a:t>
            </a:r>
            <a:r>
              <a:rPr sz="6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600" spc="-5" dirty="0" smtClean="0">
                <a:solidFill>
                  <a:srgbClr val="231F20"/>
                </a:solidFill>
                <a:latin typeface="Arial"/>
                <a:cs typeface="Arial"/>
              </a:rPr>
              <a:t>30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44480" y="609093"/>
            <a:ext cx="226949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SCHEDULE 2 – LOANS</a:t>
            </a:r>
            <a:r>
              <a:rPr sz="1000" b="1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RECEIVABLE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991051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8647033"/>
              </p:ext>
            </p:extLst>
          </p:nvPr>
        </p:nvGraphicFramePr>
        <p:xfrm>
          <a:off x="380987" y="894588"/>
          <a:ext cx="9281159" cy="58933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59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93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858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93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69748">
                <a:tc rowSpan="2">
                  <a:txBody>
                    <a:bodyPr/>
                    <a:lstStyle/>
                    <a:p>
                      <a:pPr marL="73025" marR="132080">
                        <a:lnSpc>
                          <a:spcPct val="95800"/>
                        </a:lnSpc>
                        <a:spcBef>
                          <a:spcPts val="58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List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below loans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officers, employees, or  members which at any time during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the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reporting  period exceeded $250 and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list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loans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business enterprises regardless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amount.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915"/>
                        </a:lnSpc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742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410845" marR="405765" indent="-1905" algn="ctr">
                        <a:lnSpc>
                          <a:spcPct val="95800"/>
                        </a:lnSpc>
                        <a:spcBef>
                          <a:spcPts val="5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Loans  Outstanding</a:t>
                      </a:r>
                      <a:r>
                        <a:rPr sz="800" spc="-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at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Start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Period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42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403225" marR="396240" indent="-1905" algn="ctr">
                        <a:lnSpc>
                          <a:spcPts val="919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Loans Made  During</a:t>
                      </a:r>
                      <a:r>
                        <a:rPr sz="800" spc="-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Period  (C)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59118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Repayments Received During</a:t>
                      </a:r>
                      <a:r>
                        <a:rPr sz="800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Period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85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241935" marR="237490" indent="-1905" algn="ctr">
                        <a:lnSpc>
                          <a:spcPct val="95800"/>
                        </a:lnSpc>
                        <a:spcBef>
                          <a:spcPts val="5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Loans  Outstanding</a:t>
                      </a:r>
                      <a:r>
                        <a:rPr sz="800" spc="-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at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End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Period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(E)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42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786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42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42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54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07695" marR="606425" indent="1905" algn="ctr">
                        <a:lnSpc>
                          <a:spcPts val="919"/>
                        </a:lnSpc>
                        <a:spcBef>
                          <a:spcPts val="59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Ca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h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(D)(1)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556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51180" marR="288925" indent="-257810">
                        <a:lnSpc>
                          <a:spcPts val="919"/>
                        </a:lnSpc>
                        <a:spcBef>
                          <a:spcPts val="59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Other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Than</a:t>
                      </a:r>
                      <a:r>
                        <a:rPr sz="800" spc="-7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Cash  (D)(2)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556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42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5765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  <a:tabLst>
                          <a:tab pos="2262505" algn="l"/>
                        </a:tabLst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</a:t>
                      </a:r>
                      <a:r>
                        <a:rPr sz="800" spc="-8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Name: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u="sng" dirty="0">
                          <a:solidFill>
                            <a:srgbClr val="231F20"/>
                          </a:solidFill>
                          <a:uFill>
                            <a:solidFill>
                              <a:srgbClr val="221E1F"/>
                            </a:solidFill>
                          </a:uFill>
                          <a:latin typeface="Arial"/>
                          <a:cs typeface="Arial"/>
                        </a:rPr>
                        <a:t> 	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tabLst>
                          <a:tab pos="2256790" algn="l"/>
                        </a:tabLst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Purpose: </a:t>
                      </a:r>
                      <a:r>
                        <a:rPr sz="800" u="sng" spc="-5" dirty="0">
                          <a:solidFill>
                            <a:srgbClr val="231F20"/>
                          </a:solidFill>
                          <a:uFill>
                            <a:solidFill>
                              <a:srgbClr val="221E1F"/>
                            </a:solidFill>
                          </a:uFill>
                          <a:latin typeface="Arial"/>
                          <a:cs typeface="Arial"/>
                        </a:rPr>
                        <a:t> 	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73025" marR="89535">
                        <a:lnSpc>
                          <a:spcPct val="185000"/>
                        </a:lnSpc>
                        <a:spcBef>
                          <a:spcPts val="15"/>
                        </a:spcBef>
                        <a:tabLst>
                          <a:tab pos="2244725" algn="l"/>
                        </a:tabLst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Security: </a:t>
                      </a:r>
                      <a:r>
                        <a:rPr sz="800" u="sng" spc="-5" dirty="0">
                          <a:solidFill>
                            <a:srgbClr val="231F20"/>
                          </a:solidFill>
                          <a:uFill>
                            <a:solidFill>
                              <a:srgbClr val="221E1F"/>
                            </a:solidFill>
                          </a:uFill>
                          <a:latin typeface="Arial"/>
                          <a:cs typeface="Arial"/>
                        </a:rPr>
                        <a:t>	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Terms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Repayment: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u="sng" dirty="0">
                          <a:solidFill>
                            <a:srgbClr val="231F20"/>
                          </a:solidFill>
                          <a:uFill>
                            <a:solidFill>
                              <a:srgbClr val="221E1F"/>
                            </a:solidFill>
                          </a:uFill>
                          <a:latin typeface="Arial"/>
                          <a:cs typeface="Arial"/>
                        </a:rPr>
                        <a:t> 	 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57668">
                <a:tc>
                  <a:txBody>
                    <a:bodyPr/>
                    <a:lstStyle/>
                    <a:p>
                      <a:pPr marL="73025" algn="just">
                        <a:lnSpc>
                          <a:spcPct val="100000"/>
                        </a:lnSpc>
                        <a:spcBef>
                          <a:spcPts val="530"/>
                        </a:spcBef>
                        <a:tabLst>
                          <a:tab pos="2263140" algn="l"/>
                        </a:tabLst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</a:t>
                      </a:r>
                      <a:r>
                        <a:rPr sz="800" spc="-8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Name: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u="sng" dirty="0">
                          <a:solidFill>
                            <a:srgbClr val="231F20"/>
                          </a:solidFill>
                          <a:uFill>
                            <a:solidFill>
                              <a:srgbClr val="221E1F"/>
                            </a:solidFill>
                          </a:uFill>
                          <a:latin typeface="Arial"/>
                          <a:cs typeface="Arial"/>
                        </a:rPr>
                        <a:t> 	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73025" marR="89535" algn="just">
                        <a:lnSpc>
                          <a:spcPct val="185600"/>
                        </a:lnSpc>
                        <a:spcBef>
                          <a:spcPts val="5"/>
                        </a:spcBef>
                        <a:tabLst>
                          <a:tab pos="2244725" algn="l"/>
                        </a:tabLst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Purpose: </a:t>
                      </a:r>
                      <a:r>
                        <a:rPr sz="800" u="sng" spc="-5" dirty="0">
                          <a:solidFill>
                            <a:srgbClr val="231F20"/>
                          </a:solidFill>
                          <a:uFill>
                            <a:solidFill>
                              <a:srgbClr val="221E1F"/>
                            </a:solidFill>
                          </a:uFill>
                          <a:latin typeface="Arial"/>
                          <a:cs typeface="Arial"/>
                        </a:rPr>
                        <a:t>	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Security: </a:t>
                      </a:r>
                      <a:r>
                        <a:rPr sz="800" u="sng" spc="-5" dirty="0">
                          <a:solidFill>
                            <a:srgbClr val="231F20"/>
                          </a:solidFill>
                          <a:uFill>
                            <a:solidFill>
                              <a:srgbClr val="221E1F"/>
                            </a:solidFill>
                          </a:uFill>
                          <a:latin typeface="Arial"/>
                          <a:cs typeface="Arial"/>
                        </a:rPr>
                        <a:t>	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Terms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Repayment: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u="sng" dirty="0">
                          <a:solidFill>
                            <a:srgbClr val="231F20"/>
                          </a:solidFill>
                          <a:uFill>
                            <a:solidFill>
                              <a:srgbClr val="221E1F"/>
                            </a:solidFill>
                          </a:uFill>
                          <a:latin typeface="Arial"/>
                          <a:cs typeface="Arial"/>
                        </a:rPr>
                        <a:t> 	 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57656">
                <a:tc>
                  <a:txBody>
                    <a:bodyPr/>
                    <a:lstStyle/>
                    <a:p>
                      <a:pPr marL="73025" algn="just">
                        <a:lnSpc>
                          <a:spcPct val="100000"/>
                        </a:lnSpc>
                        <a:spcBef>
                          <a:spcPts val="530"/>
                        </a:spcBef>
                        <a:tabLst>
                          <a:tab pos="2263140" algn="l"/>
                        </a:tabLst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3.</a:t>
                      </a:r>
                      <a:r>
                        <a:rPr sz="800" spc="-8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Name: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u="sng" dirty="0">
                          <a:solidFill>
                            <a:srgbClr val="231F20"/>
                          </a:solidFill>
                          <a:uFill>
                            <a:solidFill>
                              <a:srgbClr val="221E1F"/>
                            </a:solidFill>
                          </a:uFill>
                          <a:latin typeface="Arial"/>
                          <a:cs typeface="Arial"/>
                        </a:rPr>
                        <a:t> 	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73025" marR="88900" algn="just">
                        <a:lnSpc>
                          <a:spcPct val="185600"/>
                        </a:lnSpc>
                        <a:spcBef>
                          <a:spcPts val="5"/>
                        </a:spcBef>
                        <a:tabLst>
                          <a:tab pos="2244725" algn="l"/>
                        </a:tabLst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Purpose: </a:t>
                      </a:r>
                      <a:r>
                        <a:rPr sz="800" u="sng" spc="-5" dirty="0">
                          <a:solidFill>
                            <a:srgbClr val="231F20"/>
                          </a:solidFill>
                          <a:uFill>
                            <a:solidFill>
                              <a:srgbClr val="221E1F"/>
                            </a:solidFill>
                          </a:uFill>
                          <a:latin typeface="Arial"/>
                          <a:cs typeface="Arial"/>
                        </a:rPr>
                        <a:t>	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Security: </a:t>
                      </a:r>
                      <a:r>
                        <a:rPr sz="800" u="sng" spc="-5" dirty="0">
                          <a:solidFill>
                            <a:srgbClr val="231F20"/>
                          </a:solidFill>
                          <a:uFill>
                            <a:solidFill>
                              <a:srgbClr val="221E1F"/>
                            </a:solidFill>
                          </a:uFill>
                          <a:latin typeface="Arial"/>
                          <a:cs typeface="Arial"/>
                        </a:rPr>
                        <a:t>	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Terms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Repayment: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u="sng" dirty="0">
                          <a:solidFill>
                            <a:srgbClr val="231F20"/>
                          </a:solidFill>
                          <a:uFill>
                            <a:solidFill>
                              <a:srgbClr val="221E1F"/>
                            </a:solidFill>
                          </a:uFill>
                          <a:latin typeface="Arial"/>
                          <a:cs typeface="Arial"/>
                        </a:rPr>
                        <a:t> 	 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57655">
                <a:tc>
                  <a:txBody>
                    <a:bodyPr/>
                    <a:lstStyle/>
                    <a:p>
                      <a:pPr marL="73025" algn="just">
                        <a:lnSpc>
                          <a:spcPct val="100000"/>
                        </a:lnSpc>
                        <a:spcBef>
                          <a:spcPts val="530"/>
                        </a:spcBef>
                        <a:tabLst>
                          <a:tab pos="2262505" algn="l"/>
                        </a:tabLst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4.</a:t>
                      </a:r>
                      <a:r>
                        <a:rPr sz="800" spc="-8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Name: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u="sng" dirty="0">
                          <a:solidFill>
                            <a:srgbClr val="231F20"/>
                          </a:solidFill>
                          <a:uFill>
                            <a:solidFill>
                              <a:srgbClr val="221E1F"/>
                            </a:solidFill>
                          </a:uFill>
                          <a:latin typeface="Arial"/>
                          <a:cs typeface="Arial"/>
                        </a:rPr>
                        <a:t> 	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73025" marR="89535" algn="just">
                        <a:lnSpc>
                          <a:spcPct val="185600"/>
                        </a:lnSpc>
                        <a:spcBef>
                          <a:spcPts val="5"/>
                        </a:spcBef>
                        <a:tabLst>
                          <a:tab pos="2244725" algn="l"/>
                        </a:tabLst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Purpose: </a:t>
                      </a:r>
                      <a:r>
                        <a:rPr sz="800" u="sng" spc="-5" dirty="0">
                          <a:solidFill>
                            <a:srgbClr val="231F20"/>
                          </a:solidFill>
                          <a:uFill>
                            <a:solidFill>
                              <a:srgbClr val="221E1F"/>
                            </a:solidFill>
                          </a:uFill>
                          <a:latin typeface="Arial"/>
                          <a:cs typeface="Arial"/>
                        </a:rPr>
                        <a:t>	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Security: </a:t>
                      </a:r>
                      <a:r>
                        <a:rPr sz="800" u="sng" spc="-5" dirty="0">
                          <a:solidFill>
                            <a:srgbClr val="231F20"/>
                          </a:solidFill>
                          <a:uFill>
                            <a:solidFill>
                              <a:srgbClr val="221E1F"/>
                            </a:solidFill>
                          </a:uFill>
                          <a:latin typeface="Arial"/>
                          <a:cs typeface="Arial"/>
                        </a:rPr>
                        <a:t>	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Terms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Repayment: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u="sng" dirty="0">
                          <a:solidFill>
                            <a:srgbClr val="231F20"/>
                          </a:solidFill>
                          <a:uFill>
                            <a:solidFill>
                              <a:srgbClr val="221E1F"/>
                            </a:solidFill>
                          </a:uFill>
                          <a:latin typeface="Arial"/>
                          <a:cs typeface="Arial"/>
                        </a:rPr>
                        <a:t> 	 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974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loans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not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listed</a:t>
                      </a:r>
                      <a:r>
                        <a:rPr sz="800" spc="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above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974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Totals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lines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above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604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5571">
                <a:tc gridSpan="6">
                  <a:txBody>
                    <a:bodyPr/>
                    <a:lstStyle/>
                    <a:p>
                      <a:pPr marL="73025">
                        <a:lnSpc>
                          <a:spcPts val="935"/>
                        </a:lnSpc>
                        <a:spcBef>
                          <a:spcPts val="530"/>
                        </a:spcBef>
                        <a:tabLst>
                          <a:tab pos="2051685" algn="l"/>
                        </a:tabLst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Totals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will be automatically</a:t>
                      </a:r>
                      <a:r>
                        <a:rPr sz="800" spc="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entered </a:t>
                      </a:r>
                      <a:r>
                        <a:rPr sz="800" spc="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	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…………………Item 24.………………………..Item 6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…………………………Item 4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…………………………..Item </a:t>
                      </a: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75</a:t>
                      </a:r>
                      <a:r>
                        <a:rPr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………………….….……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Item</a:t>
                      </a:r>
                      <a:r>
                        <a:rPr sz="800" spc="7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24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2758440">
                        <a:lnSpc>
                          <a:spcPts val="935"/>
                        </a:lnSpc>
                        <a:tabLst>
                          <a:tab pos="6800215" algn="l"/>
                          <a:tab pos="8385175" algn="l"/>
                        </a:tabLst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Column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(A)	with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Explanation	Column (B)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444480" y="6982070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Form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LM-2 (</a:t>
            </a:r>
            <a:r>
              <a:rPr lang="en-US" sz="600" spc="-5" dirty="0">
                <a:solidFill>
                  <a:srgbClr val="231F20"/>
                </a:solidFill>
                <a:latin typeface="Arial"/>
                <a:cs typeface="Arial"/>
              </a:rPr>
              <a:t>2020)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686800" y="6982070"/>
            <a:ext cx="5857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Page</a:t>
            </a:r>
            <a:r>
              <a:rPr lang="en-US" sz="600" spc="-5" dirty="0">
                <a:solidFill>
                  <a:srgbClr val="231F20"/>
                </a:solidFill>
                <a:latin typeface="Arial"/>
                <a:cs typeface="Arial"/>
              </a:rPr>
              <a:t> 0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7 </a:t>
            </a: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of</a:t>
            </a:r>
            <a:r>
              <a:rPr sz="6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600" spc="-5" dirty="0" smtClean="0">
                <a:solidFill>
                  <a:srgbClr val="231F20"/>
                </a:solidFill>
                <a:latin typeface="Arial"/>
                <a:cs typeface="Arial"/>
              </a:rPr>
              <a:t>30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44480" y="609093"/>
            <a:ext cx="3723640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SCHEDULE 3 – SALE OF INVESTMENTS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2469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4903369"/>
              </p:ext>
            </p:extLst>
          </p:nvPr>
        </p:nvGraphicFramePr>
        <p:xfrm>
          <a:off x="76198" y="775164"/>
          <a:ext cx="9227082" cy="528936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166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16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1861">
                  <a:extLst>
                    <a:ext uri="{9D8B030D-6E8A-4147-A177-3AD203B41FA5}">
                      <a16:colId xmlns:a16="http://schemas.microsoft.com/office/drawing/2014/main" val="1518970868"/>
                    </a:ext>
                  </a:extLst>
                </a:gridCol>
                <a:gridCol w="9540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40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4395">
                  <a:extLst>
                    <a:ext uri="{9D8B030D-6E8A-4147-A177-3AD203B41FA5}">
                      <a16:colId xmlns:a16="http://schemas.microsoft.com/office/drawing/2014/main" val="2642175696"/>
                    </a:ext>
                  </a:extLst>
                </a:gridCol>
                <a:gridCol w="784395">
                  <a:extLst>
                    <a:ext uri="{9D8B030D-6E8A-4147-A177-3AD203B41FA5}">
                      <a16:colId xmlns:a16="http://schemas.microsoft.com/office/drawing/2014/main" val="2195320231"/>
                    </a:ext>
                  </a:extLst>
                </a:gridCol>
              </a:tblGrid>
              <a:tr h="353461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and Address of </a:t>
                      </a:r>
                      <a:r>
                        <a:rPr lang="en-US" sz="800" spc="-5" baseline="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Purchaser or Financial Management Firm 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Description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(B)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Date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of Sale (C) 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Cost (D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Book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Value (E)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Gross Sales Price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(F)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Amount Received 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(G)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1213049"/>
                  </a:ext>
                </a:extLst>
              </a:tr>
              <a:tr h="293081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7896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7896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3.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789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4.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789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5.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6412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790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7896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8.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789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7896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10.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6411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11.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7896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12.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3599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lines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(D)-(G)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above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382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81000">
                <a:tc gridSpan="3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Less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Reinvestments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0486">
                <a:tc gridSpan="3">
                  <a:txBody>
                    <a:bodyPr/>
                    <a:lstStyle/>
                    <a:p>
                      <a:pPr marR="271780" algn="r">
                        <a:lnSpc>
                          <a:spcPts val="885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(The total from</a:t>
                      </a:r>
                      <a:r>
                        <a:rPr sz="8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Net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894"/>
                        </a:lnSpc>
                        <a:spcBef>
                          <a:spcPts val="665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Net Sales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445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14108">
                <a:tc gridSpan="3">
                  <a:txBody>
                    <a:bodyPr/>
                    <a:lstStyle/>
                    <a:p>
                      <a:pPr marR="332740" algn="r">
                        <a:lnSpc>
                          <a:spcPts val="825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Sales Line will</a:t>
                      </a:r>
                      <a:r>
                        <a:rPr sz="8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be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13379">
                <a:tc gridSpan="3">
                  <a:txBody>
                    <a:bodyPr/>
                    <a:lstStyle/>
                    <a:p>
                      <a:pPr marR="153670" algn="r">
                        <a:lnSpc>
                          <a:spcPts val="819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automatically</a:t>
                      </a:r>
                      <a:r>
                        <a:rPr sz="8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entered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06353">
                <a:tc gridSpan="3">
                  <a:txBody>
                    <a:bodyPr/>
                    <a:lstStyle/>
                    <a:p>
                      <a:pPr marR="609600" algn="r">
                        <a:lnSpc>
                          <a:spcPts val="894"/>
                        </a:lnSpc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Item</a:t>
                      </a:r>
                      <a:r>
                        <a:rPr sz="800" spc="-7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43.)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86857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444480" y="6982070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Form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LM-2 (</a:t>
            </a:r>
            <a:r>
              <a:rPr lang="en-US" sz="600" spc="-5" dirty="0">
                <a:solidFill>
                  <a:srgbClr val="231F20"/>
                </a:solidFill>
                <a:latin typeface="Arial"/>
                <a:cs typeface="Arial"/>
              </a:rPr>
              <a:t>2020)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144000" y="6982070"/>
            <a:ext cx="5857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Page </a:t>
            </a:r>
            <a:r>
              <a:rPr lang="en-US" sz="600" spc="-5" dirty="0">
                <a:solidFill>
                  <a:srgbClr val="231F20"/>
                </a:solidFill>
                <a:latin typeface="Arial"/>
                <a:cs typeface="Arial"/>
              </a:rPr>
              <a:t>08 of </a:t>
            </a:r>
            <a:r>
              <a:rPr lang="en-US" sz="600" spc="-5" dirty="0" smtClean="0">
                <a:solidFill>
                  <a:srgbClr val="231F20"/>
                </a:solidFill>
                <a:latin typeface="Arial"/>
                <a:cs typeface="Arial"/>
              </a:rPr>
              <a:t>30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44480" y="609093"/>
            <a:ext cx="3723640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SCHEDULE 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4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 – SALE 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OF FIXED</a:t>
            </a:r>
            <a:r>
              <a:rPr sz="1000" b="1" spc="1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231F20"/>
                </a:solidFill>
                <a:latin typeface="Arial"/>
                <a:cs typeface="Arial"/>
              </a:rPr>
              <a:t>ASSETS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2469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8137104"/>
              </p:ext>
            </p:extLst>
          </p:nvPr>
        </p:nvGraphicFramePr>
        <p:xfrm>
          <a:off x="76199" y="775170"/>
          <a:ext cx="9227082" cy="553467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166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16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1861">
                  <a:extLst>
                    <a:ext uri="{9D8B030D-6E8A-4147-A177-3AD203B41FA5}">
                      <a16:colId xmlns:a16="http://schemas.microsoft.com/office/drawing/2014/main" val="1518970868"/>
                    </a:ext>
                  </a:extLst>
                </a:gridCol>
                <a:gridCol w="8937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43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4395">
                  <a:extLst>
                    <a:ext uri="{9D8B030D-6E8A-4147-A177-3AD203B41FA5}">
                      <a16:colId xmlns:a16="http://schemas.microsoft.com/office/drawing/2014/main" val="2642175696"/>
                    </a:ext>
                  </a:extLst>
                </a:gridCol>
                <a:gridCol w="784395">
                  <a:extLst>
                    <a:ext uri="{9D8B030D-6E8A-4147-A177-3AD203B41FA5}">
                      <a16:colId xmlns:a16="http://schemas.microsoft.com/office/drawing/2014/main" val="2195320231"/>
                    </a:ext>
                  </a:extLst>
                </a:gridCol>
              </a:tblGrid>
              <a:tr h="50325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and Address of Purchaser (A)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Description (if land or buildings, give location) 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Date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of Sale (C) 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Cost (D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Book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Value (E)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Gross Sales Price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(F)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Amount Received 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(G)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1213049"/>
                  </a:ext>
                </a:extLst>
              </a:tr>
              <a:tr h="30491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91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91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3.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91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4.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91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91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91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91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8.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491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491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10.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491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11.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491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12.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0371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lines</a:t>
                      </a:r>
                      <a:r>
                        <a:rPr lang="en-US"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(D)-(G)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above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382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33389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Less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Reinvestments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2336">
                <a:tc gridSpan="3">
                  <a:txBody>
                    <a:bodyPr/>
                    <a:lstStyle/>
                    <a:p>
                      <a:pPr marR="271780" algn="r">
                        <a:lnSpc>
                          <a:spcPts val="885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(The total from</a:t>
                      </a:r>
                      <a:r>
                        <a:rPr sz="8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Net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894"/>
                        </a:lnSpc>
                        <a:spcBef>
                          <a:spcPts val="665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Net Sales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445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12932">
                <a:tc gridSpan="3">
                  <a:txBody>
                    <a:bodyPr/>
                    <a:lstStyle/>
                    <a:p>
                      <a:pPr marR="332740" algn="r">
                        <a:lnSpc>
                          <a:spcPts val="825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Sales Line will</a:t>
                      </a:r>
                      <a:r>
                        <a:rPr sz="8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be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12932">
                <a:tc gridSpan="3">
                  <a:txBody>
                    <a:bodyPr/>
                    <a:lstStyle/>
                    <a:p>
                      <a:pPr marR="153670" algn="r">
                        <a:lnSpc>
                          <a:spcPts val="819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automatically</a:t>
                      </a:r>
                      <a:r>
                        <a:rPr sz="8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entered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0458">
                <a:tc gridSpan="3">
                  <a:txBody>
                    <a:bodyPr/>
                    <a:lstStyle/>
                    <a:p>
                      <a:pPr marR="609600" algn="r">
                        <a:lnSpc>
                          <a:spcPts val="894"/>
                        </a:lnSpc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Item</a:t>
                      </a:r>
                      <a:r>
                        <a:rPr sz="800" spc="-7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87265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444480" y="6982070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Form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LM-2 (</a:t>
            </a:r>
            <a:r>
              <a:rPr lang="en-US" sz="600" spc="-5" dirty="0">
                <a:solidFill>
                  <a:srgbClr val="231F20"/>
                </a:solidFill>
                <a:latin typeface="Arial"/>
                <a:cs typeface="Arial"/>
              </a:rPr>
              <a:t>2020)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067800" y="6982070"/>
            <a:ext cx="661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Page </a:t>
            </a:r>
            <a:r>
              <a:rPr lang="en-US" sz="600" spc="-5" dirty="0">
                <a:solidFill>
                  <a:srgbClr val="231F20"/>
                </a:solidFill>
                <a:latin typeface="Arial"/>
                <a:cs typeface="Arial"/>
              </a:rPr>
              <a:t>09 </a:t>
            </a: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of</a:t>
            </a:r>
            <a:r>
              <a:rPr sz="6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600" spc="-5" dirty="0" smtClean="0">
                <a:solidFill>
                  <a:srgbClr val="231F20"/>
                </a:solidFill>
                <a:latin typeface="Arial"/>
                <a:cs typeface="Arial"/>
              </a:rPr>
              <a:t>30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44480" y="609093"/>
            <a:ext cx="3723640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SCHEDULE 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5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 – 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PURCHASE OF INVESTMENTS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2469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5276684"/>
              </p:ext>
            </p:extLst>
          </p:nvPr>
        </p:nvGraphicFramePr>
        <p:xfrm>
          <a:off x="2" y="838203"/>
          <a:ext cx="9982199" cy="58680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962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67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6585">
                  <a:extLst>
                    <a:ext uri="{9D8B030D-6E8A-4147-A177-3AD203B41FA5}">
                      <a16:colId xmlns:a16="http://schemas.microsoft.com/office/drawing/2014/main" val="1518970868"/>
                    </a:ext>
                  </a:extLst>
                </a:gridCol>
                <a:gridCol w="9668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75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9661">
                  <a:extLst>
                    <a:ext uri="{9D8B030D-6E8A-4147-A177-3AD203B41FA5}">
                      <a16:colId xmlns:a16="http://schemas.microsoft.com/office/drawing/2014/main" val="2642175696"/>
                    </a:ext>
                  </a:extLst>
                </a:gridCol>
                <a:gridCol w="848587">
                  <a:extLst>
                    <a:ext uri="{9D8B030D-6E8A-4147-A177-3AD203B41FA5}">
                      <a16:colId xmlns:a16="http://schemas.microsoft.com/office/drawing/2014/main" val="1977453462"/>
                    </a:ext>
                  </a:extLst>
                </a:gridCol>
              </a:tblGrid>
              <a:tr h="54095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and Address of </a:t>
                      </a:r>
                      <a:r>
                        <a:rPr lang="en-US" sz="800" spc="-5" baseline="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Seller or Financial Management Firm 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Description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(B)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Date of Purchase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(C) 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Cost (D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Book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Value (E)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8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Gross Sales Price</a:t>
                      </a:r>
                      <a:r>
                        <a:rPr lang="en-US" sz="800" spc="-5" baseline="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(F)</a:t>
                      </a:r>
                      <a:endParaRPr lang="en-US" sz="800" dirty="0" smtClean="0">
                        <a:latin typeface="Arial"/>
                        <a:cs typeface="Arial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8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spc="-5" baseline="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Cash Paid (G)</a:t>
                      </a:r>
                      <a:endParaRPr lang="en-US" sz="800" dirty="0" smtClean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1213049"/>
                  </a:ext>
                </a:extLst>
              </a:tr>
              <a:tr h="316071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6071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6071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3.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6071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4.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6071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6071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6071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6071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8.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6071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6071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10.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6071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11.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6071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12.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6071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lines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above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382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40091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Less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Reinvestments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30469">
                <a:tc gridSpan="3">
                  <a:txBody>
                    <a:bodyPr/>
                    <a:lstStyle/>
                    <a:p>
                      <a:pPr marR="271780" algn="r">
                        <a:lnSpc>
                          <a:spcPts val="885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(The total from</a:t>
                      </a:r>
                      <a:r>
                        <a:rPr sz="8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Net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894"/>
                        </a:lnSpc>
                        <a:spcBef>
                          <a:spcPts val="665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Net Sales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445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17467">
                <a:tc gridSpan="3">
                  <a:txBody>
                    <a:bodyPr/>
                    <a:lstStyle/>
                    <a:p>
                      <a:pPr marR="332740" algn="r">
                        <a:lnSpc>
                          <a:spcPts val="825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Sales Line will</a:t>
                      </a:r>
                      <a:r>
                        <a:rPr sz="8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17064">
                <a:tc gridSpan="3">
                  <a:txBody>
                    <a:bodyPr/>
                    <a:lstStyle/>
                    <a:p>
                      <a:pPr marR="153670" algn="r">
                        <a:lnSpc>
                          <a:spcPts val="819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automatically</a:t>
                      </a:r>
                      <a:r>
                        <a:rPr sz="8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entered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2426">
                <a:tc gridSpan="3">
                  <a:txBody>
                    <a:bodyPr/>
                    <a:lstStyle/>
                    <a:p>
                      <a:pPr marR="609600" algn="r">
                        <a:lnSpc>
                          <a:spcPts val="894"/>
                        </a:lnSpc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Item</a:t>
                      </a:r>
                      <a:r>
                        <a:rPr sz="800" spc="-7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63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FC6BC4B1EFDC4409E1522139A1FFAD1" ma:contentTypeVersion="4" ma:contentTypeDescription="Create a new document." ma:contentTypeScope="" ma:versionID="ee644b6acf25614eabc176894defa53a">
  <xsd:schema xmlns:xsd="http://www.w3.org/2001/XMLSchema" xmlns:xs="http://www.w3.org/2001/XMLSchema" xmlns:p="http://schemas.microsoft.com/office/2006/metadata/properties" xmlns:ns1="http://schemas.microsoft.com/sharepoint/v3" xmlns:ns3="14ca70b7-b93c-4334-ab56-eeed2676982a" targetNamespace="http://schemas.microsoft.com/office/2006/metadata/properties" ma:root="true" ma:fieldsID="ecc5487a8bfebacab27e32fe6c83c680" ns1:_="" ns3:_="">
    <xsd:import namespace="http://schemas.microsoft.com/sharepoint/v3"/>
    <xsd:import namespace="14ca70b7-b93c-4334-ab56-eeed2676982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ca70b7-b93c-4334-ab56-eeed267698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807D9E3-A1CB-43A4-B9DF-5DF86F4C0F2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62BD224-B5B3-410C-AB18-5CF0490252EB}">
  <ds:schemaRefs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14ca70b7-b93c-4334-ab56-eeed2676982a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78A3BB6-7C1F-43EA-BF20-099514DCD7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14ca70b7-b93c-4334-ab56-eeed2676982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4209</TotalTime>
  <Words>4228</Words>
  <Application>Microsoft Office PowerPoint</Application>
  <PresentationFormat>Custom</PresentationFormat>
  <Paragraphs>964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Arial</vt:lpstr>
      <vt:lpstr>Calibri</vt:lpstr>
      <vt:lpstr>Times New Roman</vt:lpstr>
      <vt:lpstr>Office Theme</vt:lpstr>
      <vt:lpstr>Office of Labor-Management Standards FORM LM-2 LABOR ORGANIZATION ANNUAL REPORT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 LM-2 LABOR ORGANIZATION ANNUAL REPORT</dc:title>
  <dc:creator>OLMS - U.S. Department of Labor</dc:creator>
  <cp:lastModifiedBy>Auerbach, Andrew D - OLMS</cp:lastModifiedBy>
  <cp:revision>102</cp:revision>
  <dcterms:created xsi:type="dcterms:W3CDTF">2020-04-18T21:31:13Z</dcterms:created>
  <dcterms:modified xsi:type="dcterms:W3CDTF">2020-08-27T13:43:37Z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2016-06-01T00:00:00Z</vt:filetime>
  </property>
  <property fmtid="{D5CDD505-2E9C-101B-9397-08002B2CF9AE}" pid="3" name="Creator">
    <vt:lpwstr>Acrobat PDFMaker 9.1 for Word</vt:lpwstr>
  </property>
  <property fmtid="{D5CDD505-2E9C-101B-9397-08002B2CF9AE}" pid="4" name="LastSaved">
    <vt:filetime>2020-04-18T00:00:00Z</vt:filetime>
  </property>
  <property fmtid="{D5CDD505-2E9C-101B-9397-08002B2CF9AE}" pid="5" name="ContentTypeId">
    <vt:lpwstr>0x010100DFC6BC4B1EFDC4409E1522139A1FFAD1</vt:lpwstr>
  </property>
</Properties>
</file>