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7" r:id="rId2"/>
    <p:sldId id="286" r:id="rId3"/>
    <p:sldId id="282" r:id="rId4"/>
    <p:sldId id="291" r:id="rId5"/>
    <p:sldId id="288" r:id="rId6"/>
    <p:sldId id="259" r:id="rId7"/>
    <p:sldId id="272" r:id="rId8"/>
    <p:sldId id="283" r:id="rId9"/>
    <p:sldId id="261" r:id="rId10"/>
    <p:sldId id="263" r:id="rId11"/>
    <p:sldId id="264" r:id="rId12"/>
    <p:sldId id="290" r:id="rId13"/>
    <p:sldId id="267" r:id="rId14"/>
    <p:sldId id="284" r:id="rId15"/>
    <p:sldId id="285" r:id="rId16"/>
    <p:sldId id="287" r:id="rId17"/>
    <p:sldId id="281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jata Dixit-Joshi" initials="SD" lastIdx="6" clrIdx="0">
    <p:extLst>
      <p:ext uri="{19B8F6BF-5375-455C-9EA6-DF929625EA0E}">
        <p15:presenceInfo xmlns:p15="http://schemas.microsoft.com/office/powerpoint/2012/main" userId="S-1-5-21-2083667071-1112689225-1550850067-24417" providerId="AD"/>
      </p:ext>
    </p:extLst>
  </p:cmAuthor>
  <p:cmAuthor id="2" name="Melissa Rothstein" initials="MR" lastIdx="21" clrIdx="1">
    <p:extLst>
      <p:ext uri="{19B8F6BF-5375-455C-9EA6-DF929625EA0E}">
        <p15:presenceInfo xmlns:p15="http://schemas.microsoft.com/office/powerpoint/2012/main" userId="S-1-5-21-2083667071-1112689225-1550850067-583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7" autoAdjust="0"/>
  </p:normalViewPr>
  <p:slideViewPr>
    <p:cSldViewPr snapToGrid="0">
      <p:cViewPr varScale="1">
        <p:scale>
          <a:sx n="101" d="100"/>
          <a:sy n="101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00AF7-BC07-4B2C-8F3D-982389C5C9E1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F2935-9ED7-4554-8AA9-21E05B22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5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054DE-285F-4722-97B0-ACB2A4BD92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9808" lvl="1" indent="-457200">
              <a:buFont typeface="Wingdings" panose="05000000000000000000" pitchFamily="2" charset="2"/>
              <a:buChar char="Ø"/>
            </a:pPr>
            <a:r>
              <a:rPr lang="en-US" b="1" dirty="0"/>
              <a:t>District characteristics</a:t>
            </a:r>
            <a:r>
              <a:rPr lang="en-US" dirty="0"/>
              <a:t>: (number of schools, student enrollment count, meal price, count of kitchens and food service options), number of serving days, number of meals served/claimed, </a:t>
            </a:r>
            <a:r>
              <a:rPr lang="en-US" dirty="0" err="1"/>
              <a:t>nonprogram</a:t>
            </a:r>
            <a:r>
              <a:rPr lang="en-US" dirty="0"/>
              <a:t> foods revenue, revenue from other food program sales, and total food expenditures.</a:t>
            </a:r>
          </a:p>
          <a:p>
            <a:pPr marL="749808" lvl="1" indent="-457200">
              <a:buFont typeface="Wingdings" panose="05000000000000000000" pitchFamily="2" charset="2"/>
              <a:buChar char="Ø"/>
            </a:pPr>
            <a:r>
              <a:rPr lang="en-US" b="1" dirty="0"/>
              <a:t>Direct Delivered and Processed USDA Foods</a:t>
            </a:r>
            <a:r>
              <a:rPr lang="en-US" dirty="0"/>
              <a:t>: USDA Foods entitlement ($) for current school year </a:t>
            </a:r>
            <a:r>
              <a:rPr lang="en-US" dirty="0" smtClean="0"/>
              <a:t>(2021-2022), </a:t>
            </a:r>
            <a:r>
              <a:rPr lang="en-US" dirty="0"/>
              <a:t>estimated percentage of USDA Foods entitlement spent on processed end products containing USDA Foods in SY2010/20.</a:t>
            </a:r>
          </a:p>
          <a:p>
            <a:pPr marL="749808" lvl="1" indent="-457200">
              <a:buFont typeface="Wingdings" panose="05000000000000000000" pitchFamily="2" charset="2"/>
              <a:buChar char="Ø"/>
            </a:pPr>
            <a:r>
              <a:rPr lang="en-US" b="1" dirty="0"/>
              <a:t>Procurement Practices and Procedures</a:t>
            </a:r>
            <a:r>
              <a:rPr lang="en-US" dirty="0"/>
              <a:t>: </a:t>
            </a:r>
            <a:r>
              <a:rPr lang="en-US" dirty="0" smtClean="0"/>
              <a:t>estimated </a:t>
            </a:r>
            <a:r>
              <a:rPr lang="en-US" dirty="0"/>
              <a:t>percentage of total purchases </a:t>
            </a:r>
            <a:r>
              <a:rPr lang="en-US" dirty="0" smtClean="0"/>
              <a:t>planned</a:t>
            </a:r>
            <a:r>
              <a:rPr lang="en-US" baseline="0" dirty="0" smtClean="0"/>
              <a:t> </a:t>
            </a:r>
            <a:r>
              <a:rPr lang="en-US" dirty="0" smtClean="0"/>
              <a:t>through </a:t>
            </a:r>
            <a:r>
              <a:rPr lang="en-US" dirty="0"/>
              <a:t>cooperative buying and food cost from locally grown products </a:t>
            </a:r>
            <a:r>
              <a:rPr lang="en-US" dirty="0" smtClean="0"/>
              <a:t>for </a:t>
            </a:r>
            <a:r>
              <a:rPr lang="en-US" dirty="0"/>
              <a:t>SY </a:t>
            </a:r>
            <a:r>
              <a:rPr lang="en-US" dirty="0" smtClean="0"/>
              <a:t>2021-2022; and planned top </a:t>
            </a:r>
            <a:r>
              <a:rPr lang="en-US" dirty="0"/>
              <a:t>five locally grown/produced </a:t>
            </a:r>
            <a:r>
              <a:rPr lang="en-US" dirty="0" smtClean="0"/>
              <a:t>items</a:t>
            </a:r>
            <a:r>
              <a:rPr lang="en-US" baseline="0" dirty="0" smtClean="0"/>
              <a:t> to be purchased</a:t>
            </a:r>
            <a:r>
              <a:rPr lang="en-US" dirty="0" smtClean="0"/>
              <a:t> </a:t>
            </a:r>
            <a:r>
              <a:rPr lang="en-US" dirty="0"/>
              <a:t>in SY </a:t>
            </a:r>
            <a:r>
              <a:rPr lang="en-US" dirty="0" smtClean="0"/>
              <a:t>2021-2022.</a:t>
            </a:r>
            <a:endParaRPr lang="en-US" dirty="0"/>
          </a:p>
          <a:p>
            <a:pPr marL="749808" lvl="1" indent="-457200">
              <a:buFont typeface="Wingdings" panose="05000000000000000000" pitchFamily="2" charset="2"/>
              <a:buChar char="Ø"/>
            </a:pPr>
            <a:r>
              <a:rPr lang="en-US" b="1" dirty="0"/>
              <a:t>Vendors Supplying Foods to the District</a:t>
            </a:r>
            <a:r>
              <a:rPr lang="en-US" dirty="0"/>
              <a:t>: Name and Contact Information for all vendors and food buying cooperatives from whom you plan to purchase foods in SY </a:t>
            </a:r>
            <a:r>
              <a:rPr lang="en-US" dirty="0" smtClean="0"/>
              <a:t>2021-2022.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F2935-9ED7-4554-8AA9-21E05B220F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7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will need Sujata and Melissa to fill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054DE-285F-4722-97B0-ACB2A4BD92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2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8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5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2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1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2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2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399E4A-A72E-471F-94E1-7FB339308526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1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E4A-A72E-471F-94E1-7FB339308526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9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399E4A-A72E-471F-94E1-7FB339308526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C3D999-498E-495B-B923-A863CC55B28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5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PurchaseStudy@Westat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urchaseStudy@Westat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670" y="3449379"/>
            <a:ext cx="4527548" cy="90649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Study Overview Webinar</a:t>
            </a:r>
          </a:p>
        </p:txBody>
      </p:sp>
      <p:pic>
        <p:nvPicPr>
          <p:cNvPr id="5" name="Picture 2" descr="lunch 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012" y="2668385"/>
            <a:ext cx="3470240" cy="16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3670" y="4366551"/>
            <a:ext cx="513511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School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Food Purchase Study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IV</a:t>
            </a:r>
          </a:p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School Year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2021-22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OMB Control NO: 0584-0471</a:t>
            </a:r>
          </a:p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Expiration date: ##/#/20##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USDA Logo Stacked PMS_Outlin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37" y="5937606"/>
            <a:ext cx="1021077" cy="295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867" y="5874338"/>
            <a:ext cx="1454100" cy="422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512" y="518615"/>
            <a:ext cx="432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Appendix B4. Study Overview Webinar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9120" y="5854216"/>
            <a:ext cx="1340880" cy="4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8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12" y="658274"/>
            <a:ext cx="10259568" cy="1079086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Survey of Food Purchase Practices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112" y="1960034"/>
            <a:ext cx="10259568" cy="3137746"/>
          </a:xfrm>
        </p:spPr>
        <p:txBody>
          <a:bodyPr>
            <a:normAutofit fontScale="92500" lnSpcReduction="10000"/>
          </a:bodyPr>
          <a:lstStyle/>
          <a:p>
            <a:pPr marL="1245870" lvl="1" indent="-514350">
              <a:buFont typeface="Wingdings" panose="05000000000000000000" pitchFamily="2" charset="2"/>
              <a:buChar char="Ø"/>
            </a:pPr>
            <a:r>
              <a:rPr lang="en-US" sz="3200" dirty="0" smtClean="0"/>
              <a:t>District characteristics</a:t>
            </a:r>
          </a:p>
          <a:p>
            <a:pPr marL="1245870" lvl="1" indent="-514350">
              <a:buFont typeface="Wingdings" panose="05000000000000000000" pitchFamily="2" charset="2"/>
              <a:buChar char="Ø"/>
            </a:pPr>
            <a:r>
              <a:rPr lang="en-US" sz="3200" dirty="0" smtClean="0"/>
              <a:t>Direct delivered and further processed USDA Foods</a:t>
            </a:r>
          </a:p>
          <a:p>
            <a:pPr marL="1245870" lvl="1" indent="-514350">
              <a:buFont typeface="Wingdings" panose="05000000000000000000" pitchFamily="2" charset="2"/>
              <a:buChar char="Ø"/>
            </a:pPr>
            <a:r>
              <a:rPr lang="en-US" sz="3200" dirty="0"/>
              <a:t>P</a:t>
            </a:r>
            <a:r>
              <a:rPr lang="en-US" sz="3200" dirty="0" smtClean="0"/>
              <a:t>rocurement practices </a:t>
            </a:r>
            <a:r>
              <a:rPr lang="en-US" sz="3200" dirty="0"/>
              <a:t>and </a:t>
            </a:r>
            <a:r>
              <a:rPr lang="en-US" sz="3200" dirty="0" smtClean="0"/>
              <a:t>procedures</a:t>
            </a:r>
          </a:p>
          <a:p>
            <a:pPr marL="1245870" lvl="1" indent="-514350">
              <a:buFont typeface="Wingdings" panose="05000000000000000000" pitchFamily="2" charset="2"/>
              <a:buChar char="Ø"/>
            </a:pPr>
            <a:r>
              <a:rPr lang="en-US" sz="3200" dirty="0" smtClean="0"/>
              <a:t>Receipt of direct delivery </a:t>
            </a:r>
            <a:r>
              <a:rPr lang="en-US" sz="3200" dirty="0"/>
              <a:t>and </a:t>
            </a:r>
            <a:r>
              <a:rPr lang="en-US" sz="3200" dirty="0" smtClean="0"/>
              <a:t>further processed </a:t>
            </a:r>
            <a:r>
              <a:rPr lang="en-US" sz="3200" dirty="0"/>
              <a:t>USDA </a:t>
            </a:r>
            <a:r>
              <a:rPr lang="en-US" sz="3200" dirty="0" smtClean="0"/>
              <a:t>Foods</a:t>
            </a:r>
          </a:p>
          <a:p>
            <a:pPr marL="1245870" lvl="1" indent="-514350">
              <a:buFont typeface="Wingdings" panose="05000000000000000000" pitchFamily="2" charset="2"/>
              <a:buChar char="Ø"/>
            </a:pPr>
            <a:r>
              <a:rPr lang="en-US" sz="3200" dirty="0"/>
              <a:t>V</a:t>
            </a:r>
            <a:r>
              <a:rPr lang="en-US" sz="3200" dirty="0" smtClean="0"/>
              <a:t>endors supplying foods </a:t>
            </a:r>
            <a:r>
              <a:rPr lang="en-US" sz="3200" dirty="0"/>
              <a:t>to your </a:t>
            </a:r>
            <a:r>
              <a:rPr lang="en-US" sz="3200" dirty="0" smtClean="0"/>
              <a:t>district</a:t>
            </a:r>
          </a:p>
          <a:p>
            <a:pPr marL="1245870" lvl="1" indent="-514350">
              <a:buFont typeface="Wingdings" panose="05000000000000000000" pitchFamily="2" charset="2"/>
              <a:buChar char="Ø"/>
            </a:pPr>
            <a:r>
              <a:rPr lang="en-US" sz="3200" dirty="0" smtClean="0"/>
              <a:t>Practices to comply with Buy American provisions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591" y="658274"/>
            <a:ext cx="2231329" cy="10790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5638" y="5869094"/>
            <a:ext cx="4159568" cy="427402"/>
            <a:chOff x="7005637" y="5854216"/>
            <a:chExt cx="4424363" cy="442280"/>
          </a:xfrm>
        </p:grpSpPr>
        <p:pic>
          <p:nvPicPr>
            <p:cNvPr id="7" name="Picture 6" descr="USDA Logo Stacked PMS_Outlin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7" y="5937606"/>
              <a:ext cx="1021077" cy="2956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867" y="5874338"/>
              <a:ext cx="1454100" cy="4221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120" y="5854216"/>
              <a:ext cx="1340880" cy="44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95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Getting Ready to </a:t>
            </a:r>
            <a:r>
              <a:rPr lang="en-US" b="1" dirty="0" smtClean="0"/>
              <a:t>Complete the </a:t>
            </a:r>
            <a:br>
              <a:rPr lang="en-US" b="1" dirty="0" smtClean="0"/>
            </a:br>
            <a:r>
              <a:rPr lang="en-US" sz="4800" b="1" dirty="0" smtClean="0"/>
              <a:t>Survey of Food Purchase Practices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5648"/>
            <a:ext cx="10412064" cy="407822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Let us know if we should send the survey link to someone else in your district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Review the instructions in the email and/or the survey cover and gather </a:t>
            </a:r>
            <a:r>
              <a:rPr lang="en-US" dirty="0"/>
              <a:t>all relevant materials before launching the </a:t>
            </a:r>
            <a:r>
              <a:rPr lang="en-US" dirty="0" smtClean="0"/>
              <a:t>survey</a:t>
            </a:r>
          </a:p>
          <a:p>
            <a:pPr marL="749808" lvl="1" indent="-457200">
              <a:buFont typeface="Wingdings" panose="05000000000000000000" pitchFamily="2" charset="2"/>
              <a:buChar char="Ø"/>
            </a:pPr>
            <a:r>
              <a:rPr lang="en-US" b="1" dirty="0" smtClean="0"/>
              <a:t>District characteristics</a:t>
            </a:r>
          </a:p>
          <a:p>
            <a:pPr marL="749808" lvl="1" indent="-457200">
              <a:buFont typeface="Wingdings" panose="05000000000000000000" pitchFamily="2" charset="2"/>
              <a:buChar char="Ø"/>
            </a:pPr>
            <a:r>
              <a:rPr lang="en-US" b="1" dirty="0" smtClean="0"/>
              <a:t>Direct Delivered and Processed USDA Foods</a:t>
            </a:r>
          </a:p>
          <a:p>
            <a:pPr marL="749808" lvl="1" indent="-457200">
              <a:buFont typeface="Wingdings" panose="05000000000000000000" pitchFamily="2" charset="2"/>
              <a:buChar char="Ø"/>
            </a:pPr>
            <a:r>
              <a:rPr lang="en-US" b="1" dirty="0" smtClean="0"/>
              <a:t>Procurement Practices and Procedures</a:t>
            </a:r>
            <a:endParaRPr lang="en-US" dirty="0" smtClean="0"/>
          </a:p>
          <a:p>
            <a:pPr marL="749808" lvl="1" indent="-457200">
              <a:buFont typeface="Wingdings" panose="05000000000000000000" pitchFamily="2" charset="2"/>
              <a:buChar char="Ø"/>
            </a:pPr>
            <a:r>
              <a:rPr lang="en-US" b="1" dirty="0" smtClean="0"/>
              <a:t>Vendors Supplying Foods to the District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015" y="676562"/>
            <a:ext cx="2231329" cy="10790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5638" y="5869094"/>
            <a:ext cx="4159568" cy="427402"/>
            <a:chOff x="7005637" y="5854216"/>
            <a:chExt cx="4424363" cy="442280"/>
          </a:xfrm>
        </p:grpSpPr>
        <p:pic>
          <p:nvPicPr>
            <p:cNvPr id="7" name="Picture 6" descr="USDA Logo Stacked PMS_Outlin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7" y="5937606"/>
              <a:ext cx="1021077" cy="2956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867" y="5874338"/>
              <a:ext cx="1454100" cy="4221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89120" y="5854216"/>
              <a:ext cx="1340880" cy="44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330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Launching </a:t>
            </a:r>
            <a:r>
              <a:rPr lang="en-US" b="1" dirty="0" smtClean="0"/>
              <a:t>the </a:t>
            </a:r>
            <a:r>
              <a:rPr lang="en-US" sz="4800" b="1" dirty="0" smtClean="0"/>
              <a:t>Survey of </a:t>
            </a:r>
            <a:br>
              <a:rPr lang="en-US" sz="4800" b="1" dirty="0" smtClean="0"/>
            </a:br>
            <a:r>
              <a:rPr lang="en-US" sz="4800" b="1" dirty="0" smtClean="0"/>
              <a:t>Food Purchase Practices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5648"/>
            <a:ext cx="10412064" cy="407822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To </a:t>
            </a:r>
            <a:r>
              <a:rPr lang="en-US" dirty="0"/>
              <a:t>log into the </a:t>
            </a:r>
            <a:r>
              <a:rPr lang="en-US" dirty="0" smtClean="0"/>
              <a:t>survey, use the unique PIN assigned to your district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You may share the PIN with someone who is able to complete one or more sections of the survey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Follow the instructions to navigate through the survey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Use hyperlinks to see the definition or instructions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Click Save and Continue at the end of each screen to save your responses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Stop and resume functionality allows you to complete the survey over multiple sessions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Use the same link and PIN to resume and complete the survey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Complete and submit the survey by </a:t>
            </a:r>
            <a:r>
              <a:rPr lang="en-US" smtClean="0"/>
              <a:t>##/##/</a:t>
            </a:r>
            <a:r>
              <a:rPr lang="en-US" smtClean="0"/>
              <a:t>2021.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015" y="676562"/>
            <a:ext cx="2231329" cy="10790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5638" y="5869094"/>
            <a:ext cx="4159568" cy="427402"/>
            <a:chOff x="7005637" y="5854216"/>
            <a:chExt cx="4424363" cy="442280"/>
          </a:xfrm>
        </p:grpSpPr>
        <p:pic>
          <p:nvPicPr>
            <p:cNvPr id="7" name="Picture 6" descr="USDA Logo Stacked PMS_Outlin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7" y="5937606"/>
              <a:ext cx="1021077" cy="2956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867" y="5874338"/>
              <a:ext cx="1454100" cy="4221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120" y="5854216"/>
              <a:ext cx="1340880" cy="44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374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Food Purchase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45734"/>
            <a:ext cx="10755060" cy="402336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All food purchases in one quarter of the school year:</a:t>
            </a:r>
          </a:p>
          <a:p>
            <a:pPr marL="914400" lvl="1" indent="-503238">
              <a:buFont typeface="Wingdings" panose="05000000000000000000" pitchFamily="2" charset="2"/>
              <a:buChar char="Ø"/>
            </a:pPr>
            <a:r>
              <a:rPr lang="en-US" sz="2400" dirty="0" smtClean="0"/>
              <a:t>Commercially purchased foods</a:t>
            </a:r>
          </a:p>
          <a:p>
            <a:pPr marL="914400" lvl="1" indent="-503238">
              <a:buFont typeface="Wingdings" panose="05000000000000000000" pitchFamily="2" charset="2"/>
              <a:buChar char="Ø"/>
            </a:pPr>
            <a:r>
              <a:rPr lang="en-US" sz="2400" dirty="0" smtClean="0"/>
              <a:t>Direct delivery USDA Foods</a:t>
            </a:r>
          </a:p>
          <a:p>
            <a:pPr marL="914400" lvl="1" indent="-503238">
              <a:buFont typeface="Wingdings" panose="05000000000000000000" pitchFamily="2" charset="2"/>
              <a:buChar char="Ø"/>
            </a:pPr>
            <a:r>
              <a:rPr lang="en-US" sz="2400" dirty="0"/>
              <a:t>P</a:t>
            </a:r>
            <a:r>
              <a:rPr lang="en-US" sz="2400" dirty="0" smtClean="0"/>
              <a:t>rocessed products containing USDA Foods</a:t>
            </a:r>
          </a:p>
          <a:p>
            <a:pPr marL="621792" indent="-503238">
              <a:buFont typeface="Wingdings" panose="05000000000000000000" pitchFamily="2" charset="2"/>
              <a:buChar char="Ø"/>
            </a:pPr>
            <a:r>
              <a:rPr lang="en-US" sz="2600" dirty="0" smtClean="0"/>
              <a:t>To the extent possible, submit Excel or other editable workbooks/data </a:t>
            </a:r>
            <a:endParaRPr lang="en-US" sz="2600" dirty="0"/>
          </a:p>
          <a:p>
            <a:pPr marL="621792" indent="-503238">
              <a:buFont typeface="Wingdings" panose="05000000000000000000" pitchFamily="2" charset="2"/>
              <a:buChar char="Ø"/>
            </a:pPr>
            <a:r>
              <a:rPr lang="en-US" sz="2600" dirty="0" smtClean="0"/>
              <a:t>Due date: 4 weeks following </a:t>
            </a:r>
            <a:r>
              <a:rPr lang="en-US" sz="2600" dirty="0"/>
              <a:t>the end of the quarter</a:t>
            </a:r>
          </a:p>
          <a:p>
            <a:pPr marL="621792" indent="-503238">
              <a:buFont typeface="Wingdings" panose="05000000000000000000" pitchFamily="2" charset="2"/>
              <a:buChar char="Ø"/>
            </a:pPr>
            <a:r>
              <a:rPr lang="en-US" sz="2600" dirty="0" smtClean="0"/>
              <a:t>Quarterly Food Purchase Data Webinar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351" y="658274"/>
            <a:ext cx="2231329" cy="10790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5638" y="5869094"/>
            <a:ext cx="4159568" cy="427402"/>
            <a:chOff x="7005637" y="5854216"/>
            <a:chExt cx="4424363" cy="442280"/>
          </a:xfrm>
        </p:grpSpPr>
        <p:pic>
          <p:nvPicPr>
            <p:cNvPr id="7" name="Picture 6" descr="USDA Logo Stacked PMS_Outlin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7" y="5937606"/>
              <a:ext cx="1021077" cy="2956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867" y="5874338"/>
              <a:ext cx="1454100" cy="4221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120" y="5854216"/>
              <a:ext cx="1340880" cy="44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0849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Technical Assistance Center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807139"/>
              </p:ext>
            </p:extLst>
          </p:nvPr>
        </p:nvGraphicFramePr>
        <p:xfrm>
          <a:off x="1074101" y="2266664"/>
          <a:ext cx="1005871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717">
                  <a:extLst>
                    <a:ext uri="{9D8B030D-6E8A-4147-A177-3AD203B41FA5}">
                      <a16:colId xmlns:a16="http://schemas.microsoft.com/office/drawing/2014/main" val="817613264"/>
                    </a:ext>
                  </a:extLst>
                </a:gridCol>
              </a:tblGrid>
              <a:tr h="364695">
                <a:tc>
                  <a:txBody>
                    <a:bodyPr/>
                    <a:lstStyle/>
                    <a:p>
                      <a:r>
                        <a:rPr lang="en-US" dirty="0" smtClean="0"/>
                        <a:t>Email: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hlinkClick r:id="rId2"/>
                        </a:rPr>
                        <a:t>PurchaseStudy@Westat.com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420875"/>
                  </a:ext>
                </a:extLst>
              </a:tr>
              <a:tr h="364695"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 Assistance Center hotline: 800-###-#### from 9 to 4 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8246"/>
                  </a:ext>
                </a:extLst>
              </a:tr>
              <a:tr h="336626">
                <a:tc>
                  <a:txBody>
                    <a:bodyPr/>
                    <a:lstStyle/>
                    <a:p>
                      <a:r>
                        <a:rPr lang="en-US" dirty="0" smtClean="0"/>
                        <a:t>Website: PurchaseStudy.com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01884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490" y="658274"/>
            <a:ext cx="2231329" cy="107908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005638" y="5869094"/>
            <a:ext cx="4159568" cy="427402"/>
            <a:chOff x="7005637" y="5854216"/>
            <a:chExt cx="4424363" cy="442280"/>
          </a:xfrm>
        </p:grpSpPr>
        <p:pic>
          <p:nvPicPr>
            <p:cNvPr id="8" name="Picture 7" descr="USDA Logo Stacked PMS_Outlin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7" y="5937606"/>
              <a:ext cx="1021077" cy="29562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867" y="5874338"/>
              <a:ext cx="1454100" cy="42215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89120" y="5854216"/>
              <a:ext cx="1340880" cy="44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4617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Purchase Study Website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685116"/>
              </p:ext>
            </p:extLst>
          </p:nvPr>
        </p:nvGraphicFramePr>
        <p:xfrm>
          <a:off x="1096963" y="1920240"/>
          <a:ext cx="10058400" cy="3921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98579784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3544086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458322980"/>
                    </a:ext>
                  </a:extLst>
                </a:gridCol>
              </a:tblGrid>
              <a:tr h="1880974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Welcome to the School Food Purchase</a:t>
                      </a:r>
                      <a:r>
                        <a:rPr lang="en-US" baseline="0" dirty="0" smtClean="0"/>
                        <a:t> Study Portal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USDA’s Food and Nutrition Service (FNS) has contracted with Westat and its</a:t>
                      </a:r>
                    </a:p>
                    <a:p>
                      <a:r>
                        <a:rPr lang="en-US" baseline="0" dirty="0" smtClean="0"/>
                        <a:t>Partner, Agralytica to conduct the fourth School Food Purchase Study. </a:t>
                      </a:r>
                    </a:p>
                    <a:p>
                      <a:r>
                        <a:rPr lang="en-US" baseline="0" dirty="0" smtClean="0"/>
                        <a:t>Westat is an employee owned company, headquartered in Rockville, Maryland. </a:t>
                      </a:r>
                    </a:p>
                    <a:p>
                      <a:r>
                        <a:rPr lang="en-US" baseline="0" dirty="0" smtClean="0"/>
                        <a:t>Westat is committed to providing technical assistance to SFAs taking part in this study.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449223"/>
                  </a:ext>
                </a:extLst>
              </a:tr>
              <a:tr h="190947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Data Collection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Study Overview</a:t>
                      </a:r>
                    </a:p>
                    <a:p>
                      <a:r>
                        <a:rPr lang="en-US" baseline="0" dirty="0" smtClean="0"/>
                        <a:t>Data Collection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Resources and Upcoming</a:t>
                      </a:r>
                      <a:r>
                        <a:rPr lang="en-US" sz="2000" baseline="0" dirty="0" smtClean="0"/>
                        <a:t> events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Restricted</a:t>
                      </a:r>
                      <a:r>
                        <a:rPr lang="en-US" sz="2000" baseline="0" dirty="0" smtClean="0"/>
                        <a:t> Access in the study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Use your unique PIN to access your survey or upload data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20823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820" y="1920289"/>
            <a:ext cx="2273904" cy="12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820" y="480110"/>
            <a:ext cx="2273904" cy="12572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005638" y="5869094"/>
            <a:ext cx="4159568" cy="427402"/>
            <a:chOff x="7005637" y="5854216"/>
            <a:chExt cx="4424363" cy="442280"/>
          </a:xfrm>
        </p:grpSpPr>
        <p:pic>
          <p:nvPicPr>
            <p:cNvPr id="9" name="Picture 8" descr="USDA Logo Stacked PMS_Outlin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7" y="5937606"/>
              <a:ext cx="1021077" cy="2956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867" y="5874338"/>
              <a:ext cx="1454100" cy="4221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120" y="5854216"/>
              <a:ext cx="1340880" cy="44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756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12" y="658274"/>
            <a:ext cx="10259568" cy="1079086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Next Steps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112" y="1737360"/>
            <a:ext cx="10259568" cy="3934778"/>
          </a:xfrm>
        </p:spPr>
        <p:txBody>
          <a:bodyPr>
            <a:normAutofit/>
          </a:bodyPr>
          <a:lstStyle/>
          <a:p>
            <a:pPr marL="953262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Complete the Survey of Food Purchase Practices</a:t>
            </a:r>
          </a:p>
          <a:p>
            <a:pPr marL="1245870" lvl="1" indent="-514350">
              <a:buFont typeface="Wingdings" panose="05000000000000000000" pitchFamily="2" charset="2"/>
              <a:buChar char="Ø"/>
            </a:pPr>
            <a:r>
              <a:rPr lang="en-US" sz="2200" dirty="0" smtClean="0"/>
              <a:t>Email with link and PIN will be sent soon</a:t>
            </a:r>
          </a:p>
          <a:p>
            <a:pPr marL="1245870" lvl="1" indent="-514350">
              <a:buFont typeface="Wingdings" panose="05000000000000000000" pitchFamily="2" charset="2"/>
              <a:buChar char="Ø"/>
            </a:pPr>
            <a:r>
              <a:rPr lang="en-US" sz="2200" dirty="0" smtClean="0"/>
              <a:t>About 90 minutes to complete survey</a:t>
            </a:r>
          </a:p>
          <a:p>
            <a:pPr marL="1245870" lvl="1" indent="-514350">
              <a:buFont typeface="Wingdings" panose="05000000000000000000" pitchFamily="2" charset="2"/>
              <a:buChar char="Ø"/>
            </a:pPr>
            <a:r>
              <a:rPr lang="en-US" sz="2200" dirty="0" smtClean="0"/>
              <a:t>Due in 4 weeks</a:t>
            </a:r>
          </a:p>
          <a:p>
            <a:pPr marL="953262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Attend the quarterly webinar on Food Purchase Data</a:t>
            </a:r>
          </a:p>
          <a:p>
            <a:pPr marL="1245870" lvl="1" indent="-514350">
              <a:buFont typeface="Wingdings" panose="05000000000000000000" pitchFamily="2" charset="2"/>
              <a:buChar char="Ø"/>
            </a:pPr>
            <a:r>
              <a:rPr lang="en-US" sz="2200" dirty="0" smtClean="0"/>
              <a:t>Once each quarter – attend the webinar for your </a:t>
            </a:r>
            <a:r>
              <a:rPr lang="en-US" sz="2200" smtClean="0"/>
              <a:t>district’s assigned quarter</a:t>
            </a:r>
            <a:endParaRPr lang="en-US" sz="2200" dirty="0" smtClean="0"/>
          </a:p>
          <a:p>
            <a:pPr marL="1245870" lvl="1" indent="-514350">
              <a:buFont typeface="Wingdings" panose="05000000000000000000" pitchFamily="2" charset="2"/>
              <a:buChar char="Ø"/>
            </a:pPr>
            <a:r>
              <a:rPr lang="en-US" sz="2200" dirty="0" smtClean="0"/>
              <a:t>Download the slide deck and webinar recording from the study website</a:t>
            </a:r>
          </a:p>
          <a:p>
            <a:pPr marL="1245870" lvl="1" indent="-514350">
              <a:buFont typeface="Wingdings" panose="05000000000000000000" pitchFamily="2" charset="2"/>
              <a:buChar char="Ø"/>
            </a:pPr>
            <a:r>
              <a:rPr lang="en-US" sz="2200" dirty="0" smtClean="0"/>
              <a:t>Submit all data within 4 weeks after end of quarter</a:t>
            </a:r>
          </a:p>
          <a:p>
            <a:pPr marL="953262" indent="-5143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591" y="658274"/>
            <a:ext cx="2231329" cy="10790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5638" y="5869094"/>
            <a:ext cx="4159568" cy="427402"/>
            <a:chOff x="7005637" y="5854216"/>
            <a:chExt cx="4424363" cy="442280"/>
          </a:xfrm>
        </p:grpSpPr>
        <p:pic>
          <p:nvPicPr>
            <p:cNvPr id="7" name="Picture 6" descr="USDA Logo Stacked PMS_Outlin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7" y="5937606"/>
              <a:ext cx="1021077" cy="2956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867" y="5874338"/>
              <a:ext cx="1454100" cy="4221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120" y="5854216"/>
              <a:ext cx="1340880" cy="44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472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97280" y="3429000"/>
            <a:ext cx="10058400" cy="8961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School Food Purchase Study IV</a:t>
            </a:r>
            <a:endParaRPr 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QUESTIONS?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955" y="3268886"/>
            <a:ext cx="2231329" cy="107908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005638" y="5869094"/>
            <a:ext cx="4159568" cy="427402"/>
            <a:chOff x="7005637" y="5854216"/>
            <a:chExt cx="4424363" cy="442280"/>
          </a:xfrm>
        </p:grpSpPr>
        <p:pic>
          <p:nvPicPr>
            <p:cNvPr id="9" name="Picture 8" descr="USDA Logo Stacked PMS_Outlin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7" y="5937606"/>
              <a:ext cx="1021077" cy="2956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867" y="5874338"/>
              <a:ext cx="1454100" cy="4221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89120" y="5854216"/>
              <a:ext cx="1340880" cy="44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7869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your participation in this very important study.  We could not do this without you.</a:t>
            </a:r>
          </a:p>
          <a:p>
            <a:endParaRPr lang="en-US" dirty="0"/>
          </a:p>
          <a:p>
            <a:pPr fontAlgn="t"/>
            <a:r>
              <a:rPr lang="en-US" b="1" dirty="0"/>
              <a:t>Email: </a:t>
            </a:r>
            <a:r>
              <a:rPr lang="en-US" b="1" dirty="0">
                <a:hlinkClick r:id="rId2"/>
              </a:rPr>
              <a:t>PurchaseStudy@Westat.com</a:t>
            </a:r>
            <a:endParaRPr lang="en-US" dirty="0"/>
          </a:p>
          <a:p>
            <a:pPr fontAlgn="t"/>
            <a:r>
              <a:rPr lang="en-US" dirty="0"/>
              <a:t>Technical Assistance Center hotline: 800-###-#### from 9 to 4 pm</a:t>
            </a:r>
          </a:p>
          <a:p>
            <a:pPr fontAlgn="t"/>
            <a:r>
              <a:rPr lang="en-US" dirty="0"/>
              <a:t>Website: PurchaseStudy.com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05638" y="5869094"/>
            <a:ext cx="4159568" cy="427402"/>
            <a:chOff x="7005637" y="5854216"/>
            <a:chExt cx="4424363" cy="442280"/>
          </a:xfrm>
        </p:grpSpPr>
        <p:pic>
          <p:nvPicPr>
            <p:cNvPr id="5" name="Picture 4" descr="USDA Logo Stacked PMS_Outlin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7" y="5937606"/>
              <a:ext cx="1021077" cy="2956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867" y="5874338"/>
              <a:ext cx="1454100" cy="42215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120" y="5854216"/>
              <a:ext cx="1340880" cy="44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25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Overview Webinar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77669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Note that this webinar is being recorded and will be posted on the study website.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5" y="656022"/>
            <a:ext cx="2221230" cy="10813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5638" y="5869094"/>
            <a:ext cx="4159568" cy="427402"/>
            <a:chOff x="7005637" y="5854216"/>
            <a:chExt cx="4424363" cy="442280"/>
          </a:xfrm>
        </p:grpSpPr>
        <p:pic>
          <p:nvPicPr>
            <p:cNvPr id="7" name="Picture 6" descr="USDA Logo Stacked PMS_Outlin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7" y="5937606"/>
              <a:ext cx="1021077" cy="2956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867" y="5874338"/>
              <a:ext cx="1454100" cy="4221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120" y="5854216"/>
              <a:ext cx="1340880" cy="44228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183" y="3907698"/>
            <a:ext cx="8124496" cy="198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 of Today’s Webinar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Welcome and study overview from USDA, FNS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Provide an overview of study activities for SFAs.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Review </a:t>
            </a:r>
            <a:r>
              <a:rPr lang="en-US" sz="2400" smtClean="0"/>
              <a:t>Research Objectives.</a:t>
            </a:r>
            <a:endParaRPr lang="en-US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Provide details on the first study activity, the Survey of Food Purchase Practices, and help prepare you to complete it when requested.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Preview what will be required for food purchase data.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Discuss resources available to support SFAs during the study.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5" y="656022"/>
            <a:ext cx="2221230" cy="108133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005638" y="5869094"/>
            <a:ext cx="4159568" cy="427402"/>
            <a:chOff x="7005637" y="5854216"/>
            <a:chExt cx="4424363" cy="442280"/>
          </a:xfrm>
        </p:grpSpPr>
        <p:pic>
          <p:nvPicPr>
            <p:cNvPr id="9" name="Picture 8" descr="USDA Logo Stacked PMS_Outlin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7" y="5937606"/>
              <a:ext cx="1021077" cy="2956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867" y="5874338"/>
              <a:ext cx="1454100" cy="4221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120" y="5854216"/>
              <a:ext cx="1340880" cy="44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987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Welcome and Overview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Study Design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Technical Assistance Center (TAC)</a:t>
            </a:r>
          </a:p>
          <a:p>
            <a:pPr marL="969963" lvl="1" indent="-512763">
              <a:buFont typeface="Wingdings" panose="05000000000000000000" pitchFamily="2" charset="2"/>
              <a:buChar char="Ø"/>
            </a:pPr>
            <a:r>
              <a:rPr lang="en-US" sz="2000" dirty="0" smtClean="0"/>
              <a:t>Introduction to the TAC team</a:t>
            </a:r>
          </a:p>
          <a:p>
            <a:pPr marL="969963" lvl="1" indent="-512763">
              <a:buFont typeface="Wingdings" panose="05000000000000000000" pitchFamily="2" charset="2"/>
              <a:buChar char="Ø"/>
            </a:pPr>
            <a:r>
              <a:rPr lang="en-US" sz="2000" dirty="0" smtClean="0"/>
              <a:t>Contact Information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Upcoming data collection activity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Survey of Food Purchase Practices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5" y="656022"/>
            <a:ext cx="2221230" cy="10813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5638" y="5869094"/>
            <a:ext cx="4159568" cy="427402"/>
            <a:chOff x="7005637" y="5854216"/>
            <a:chExt cx="4424363" cy="442280"/>
          </a:xfrm>
        </p:grpSpPr>
        <p:pic>
          <p:nvPicPr>
            <p:cNvPr id="7" name="Picture 6" descr="USDA Logo Stacked PMS_Outlin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7" y="5937606"/>
              <a:ext cx="1021077" cy="2956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867" y="5874338"/>
              <a:ext cx="1454100" cy="4221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120" y="5854216"/>
              <a:ext cx="1340880" cy="44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113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Welcome message from USDA FNS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5" y="656022"/>
            <a:ext cx="2221230" cy="10813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005638" y="5869094"/>
            <a:ext cx="4159568" cy="427402"/>
            <a:chOff x="7005637" y="5854216"/>
            <a:chExt cx="4424363" cy="442280"/>
          </a:xfrm>
        </p:grpSpPr>
        <p:pic>
          <p:nvPicPr>
            <p:cNvPr id="7" name="Picture 6" descr="USDA Logo Stacked PMS_Outlin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7" y="5937606"/>
              <a:ext cx="1021077" cy="2956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867" y="5874338"/>
              <a:ext cx="1454100" cy="4221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120" y="5854216"/>
              <a:ext cx="1340880" cy="44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737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School Food Purchase Study IV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9275"/>
            <a:ext cx="10726104" cy="435768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USDA conducts the study every 10 years or so, to generate national estimates of food acquisitions and understand purchase practices of SFAs.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Focus on public school food authorities (no charter or private schools).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The third study examined school food purchases for SY 2009-2010.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Findings provide insights into changes in food purchases and purchase practices over time.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Findings </a:t>
            </a:r>
            <a:r>
              <a:rPr lang="en-US" sz="2400" dirty="0" smtClean="0"/>
              <a:t>help </a:t>
            </a:r>
            <a:r>
              <a:rPr lang="en-US" sz="2400" dirty="0"/>
              <a:t>SFAs maximize available resources and improve food service operations.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Anticipate the most change in purchase practices between SFPS III and SFPS IV, driven by HHFKA.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63" y="676562"/>
            <a:ext cx="2225233" cy="10790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5638" y="5869094"/>
            <a:ext cx="4159568" cy="427402"/>
            <a:chOff x="7005637" y="5854216"/>
            <a:chExt cx="4424363" cy="442280"/>
          </a:xfrm>
        </p:grpSpPr>
        <p:pic>
          <p:nvPicPr>
            <p:cNvPr id="7" name="Picture 6" descr="USDA Logo Stacked PMS_Outlin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7" y="5937606"/>
              <a:ext cx="1021077" cy="2956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867" y="5874338"/>
              <a:ext cx="1454100" cy="4221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120" y="5854216"/>
              <a:ext cx="1340880" cy="44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66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School Food Purchase Study IV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dirty="0" smtClean="0"/>
              <a:t>Approved by U.S. Office of Management and Budget (OMB) and Westat Institutional Review Board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dirty="0" smtClean="0"/>
              <a:t>HHFKA requires SFAs to participate in federal studies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dirty="0" smtClean="0"/>
              <a:t>All study findings will be </a:t>
            </a:r>
            <a:r>
              <a:rPr lang="en-US" sz="2200" u="sng" dirty="0" smtClean="0"/>
              <a:t>aggregated</a:t>
            </a:r>
            <a:r>
              <a:rPr lang="en-US" sz="2200" dirty="0" smtClean="0"/>
              <a:t> and you or your SFA will not be identifiable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dirty="0" smtClean="0"/>
              <a:t>All information you provide will be stored securely and available only to the study team </a:t>
            </a:r>
            <a:endParaRPr 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dirty="0" smtClean="0"/>
              <a:t>Your responses </a:t>
            </a:r>
            <a:r>
              <a:rPr lang="en-US" sz="2200" dirty="0"/>
              <a:t>w</a:t>
            </a:r>
            <a:r>
              <a:rPr lang="en-US" sz="2200" dirty="0" smtClean="0"/>
              <a:t>ill </a:t>
            </a:r>
            <a:r>
              <a:rPr lang="en-US" sz="2200" u="sng" dirty="0" smtClean="0"/>
              <a:t>not</a:t>
            </a:r>
            <a:r>
              <a:rPr lang="en-US" sz="2200" dirty="0" smtClean="0"/>
              <a:t> be used for an audit or review, but rather to answer the main research objectives seen in Part One of this webinar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dirty="0" smtClean="0"/>
              <a:t>SFAs completing all study activities will receive $300. May use towards a professional development or similar training activity.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351" y="658274"/>
            <a:ext cx="2231329" cy="10790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5638" y="5869094"/>
            <a:ext cx="4159568" cy="427402"/>
            <a:chOff x="7005637" y="5854216"/>
            <a:chExt cx="4424363" cy="442280"/>
          </a:xfrm>
        </p:grpSpPr>
        <p:pic>
          <p:nvPicPr>
            <p:cNvPr id="7" name="Picture 6" descr="USDA Logo Stacked PMS_Outlin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7" y="5937606"/>
              <a:ext cx="1021077" cy="2956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867" y="5874338"/>
              <a:ext cx="1454100" cy="4221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120" y="5854216"/>
              <a:ext cx="1340880" cy="44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9130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Objectives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840691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Describe current school food purchase practices. </a:t>
            </a:r>
          </a:p>
          <a:p>
            <a:pPr marL="457200" lvl="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Develop national estimates of the types, amounts, and costs of food.</a:t>
            </a:r>
          </a:p>
          <a:p>
            <a:pPr marL="457200" lvl="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Describe changes in the types, amount, and costs of foods since SFPS III</a:t>
            </a:r>
          </a:p>
          <a:p>
            <a:pPr marL="457200" lvl="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Understand similarities and differences in the mix of foods acquired by SFAs of differing characteristics (such as urbancity, size, use of FSMCs, etc.).</a:t>
            </a:r>
          </a:p>
          <a:p>
            <a:pPr marL="457200" lvl="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Identify the types of nonprogram foods purchased and their availability to students.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351" y="658274"/>
            <a:ext cx="2231329" cy="107908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005638" y="5869094"/>
            <a:ext cx="4159568" cy="427402"/>
            <a:chOff x="7005637" y="5854216"/>
            <a:chExt cx="4424363" cy="442280"/>
          </a:xfrm>
        </p:grpSpPr>
        <p:pic>
          <p:nvPicPr>
            <p:cNvPr id="9" name="Picture 8" descr="USDA Logo Stacked PMS_Outlin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7" y="5937606"/>
              <a:ext cx="1021077" cy="2956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867" y="5874338"/>
              <a:ext cx="1454100" cy="4221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120" y="5854216"/>
              <a:ext cx="1340880" cy="44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35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Data Collection 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8813"/>
            <a:ext cx="10515600" cy="3371850"/>
          </a:xfrm>
        </p:spPr>
        <p:txBody>
          <a:bodyPr>
            <a:normAutofit lnSpcReduction="10000"/>
          </a:bodyPr>
          <a:lstStyle/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200" dirty="0" smtClean="0"/>
              <a:t>Nationally representative sample of 630 public SFAs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200" dirty="0" smtClean="0"/>
              <a:t>SFAs will participate in three main data collection activities:</a:t>
            </a:r>
          </a:p>
          <a:p>
            <a:pPr marL="1337310" lvl="3" indent="-514350">
              <a:buFont typeface="+mj-lt"/>
              <a:buAutoNum type="arabicPeriod"/>
            </a:pPr>
            <a:r>
              <a:rPr lang="en-US" sz="2800" dirty="0" smtClean="0"/>
              <a:t>Survey of Food Purchase Practices (online)</a:t>
            </a:r>
          </a:p>
          <a:p>
            <a:pPr marL="1337310" lvl="3" indent="-514350">
              <a:buFont typeface="+mj-lt"/>
              <a:buAutoNum type="arabicPeriod"/>
            </a:pPr>
            <a:r>
              <a:rPr lang="en-US" sz="2800" dirty="0" smtClean="0"/>
              <a:t>Detailed food purchase records for one specified quarter (three months)</a:t>
            </a:r>
          </a:p>
          <a:p>
            <a:pPr marL="1337310" lvl="3" indent="-514350">
              <a:buFont typeface="+mj-lt"/>
              <a:buAutoNum type="arabicPeriod"/>
            </a:pPr>
            <a:r>
              <a:rPr lang="en-US" sz="2800" dirty="0" smtClean="0"/>
              <a:t>Quarterly revenue and meal information for the specified quarter (online)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639" y="658274"/>
            <a:ext cx="2231329" cy="10790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5638" y="5869094"/>
            <a:ext cx="4159568" cy="427402"/>
            <a:chOff x="7005637" y="5854216"/>
            <a:chExt cx="4424363" cy="442280"/>
          </a:xfrm>
        </p:grpSpPr>
        <p:pic>
          <p:nvPicPr>
            <p:cNvPr id="7" name="Picture 6" descr="USDA Logo Stacked PMS_Outlin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7" y="5937606"/>
              <a:ext cx="1021077" cy="2956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867" y="5874338"/>
              <a:ext cx="1454100" cy="4221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120" y="5854216"/>
              <a:ext cx="1340880" cy="44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21301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</TotalTime>
  <Words>1141</Words>
  <Application>Microsoft Office PowerPoint</Application>
  <PresentationFormat>Widescreen</PresentationFormat>
  <Paragraphs>130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Wingdings</vt:lpstr>
      <vt:lpstr>Retrospect</vt:lpstr>
      <vt:lpstr>Study Overview Webinar</vt:lpstr>
      <vt:lpstr>Study Overview Webinar</vt:lpstr>
      <vt:lpstr>Purpose of Today’s Webinar</vt:lpstr>
      <vt:lpstr>Agenda</vt:lpstr>
      <vt:lpstr>Welcome message from USDA FNS</vt:lpstr>
      <vt:lpstr>School Food Purchase Study IV</vt:lpstr>
      <vt:lpstr>School Food Purchase Study IV</vt:lpstr>
      <vt:lpstr>Research Objectives</vt:lpstr>
      <vt:lpstr>Data Collection  </vt:lpstr>
      <vt:lpstr>Survey of Food Purchase Practices</vt:lpstr>
      <vt:lpstr>Getting Ready to Complete the  Survey of Food Purchase Practices</vt:lpstr>
      <vt:lpstr>Launching the Survey of  Food Purchase Practices</vt:lpstr>
      <vt:lpstr>Food Purchase Data</vt:lpstr>
      <vt:lpstr>Technical Assistance Center</vt:lpstr>
      <vt:lpstr>Purchase Study Website</vt:lpstr>
      <vt:lpstr>Next Steps</vt:lpstr>
      <vt:lpstr>School Food Purchase Study IV</vt:lpstr>
      <vt:lpstr>Thank You!</vt:lpstr>
    </vt:vector>
  </TitlesOfParts>
  <Company>Westat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Food Purchase Study IV Welcome Webinar</dc:title>
  <dc:creator>Alan Dodkowitz</dc:creator>
  <cp:lastModifiedBy>Sujata Dixit-Joshi</cp:lastModifiedBy>
  <cp:revision>73</cp:revision>
  <dcterms:created xsi:type="dcterms:W3CDTF">2020-01-21T15:37:58Z</dcterms:created>
  <dcterms:modified xsi:type="dcterms:W3CDTF">2020-11-13T19:54:28Z</dcterms:modified>
</cp:coreProperties>
</file>