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19" r:id="rId3"/>
    <p:sldId id="282" r:id="rId4"/>
    <p:sldId id="303" r:id="rId5"/>
    <p:sldId id="272" r:id="rId6"/>
    <p:sldId id="283" r:id="rId7"/>
    <p:sldId id="261" r:id="rId8"/>
    <p:sldId id="318" r:id="rId9"/>
    <p:sldId id="302" r:id="rId10"/>
    <p:sldId id="310" r:id="rId11"/>
    <p:sldId id="312" r:id="rId12"/>
    <p:sldId id="313" r:id="rId13"/>
    <p:sldId id="314" r:id="rId14"/>
    <p:sldId id="309" r:id="rId15"/>
    <p:sldId id="316" r:id="rId16"/>
    <p:sldId id="315" r:id="rId17"/>
    <p:sldId id="263" r:id="rId18"/>
    <p:sldId id="296" r:id="rId19"/>
    <p:sldId id="317" r:id="rId20"/>
    <p:sldId id="301" r:id="rId21"/>
    <p:sldId id="285" r:id="rId22"/>
    <p:sldId id="284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jata Dixit-Joshi" initials="SD" lastIdx="11" clrIdx="0">
    <p:extLst>
      <p:ext uri="{19B8F6BF-5375-455C-9EA6-DF929625EA0E}">
        <p15:presenceInfo xmlns:p15="http://schemas.microsoft.com/office/powerpoint/2012/main" userId="S-1-5-21-2083667071-1112689225-1550850067-24417" providerId="AD"/>
      </p:ext>
    </p:extLst>
  </p:cmAuthor>
  <p:cmAuthor id="2" name="Melissa Rothstein" initials="MR" lastIdx="37" clrIdx="1">
    <p:extLst>
      <p:ext uri="{19B8F6BF-5375-455C-9EA6-DF929625EA0E}">
        <p15:presenceInfo xmlns:p15="http://schemas.microsoft.com/office/powerpoint/2012/main" userId="S-1-5-21-2083667071-1112689225-1550850067-58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0AF7-BC07-4B2C-8F3D-982389C5C9E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2935-9ED7-4554-8AA9-21E05B22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054DE-285F-4722-97B0-ACB2A4BD9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will need Sujata and Melissa to fill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054DE-285F-4722-97B0-ACB2A4BD92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3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5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60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5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399E4A-A72E-471F-94E1-7FB33930852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urchasestud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chasestudy.com/" TargetMode="External"/><Relationship Id="rId2" Type="http://schemas.openxmlformats.org/officeDocument/2006/relationships/hyperlink" Target="mailto:PurchaseStudy@Westa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670" y="1746504"/>
            <a:ext cx="4527548" cy="260936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School Food Purchase Data Submission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lunch 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12" y="2668385"/>
            <a:ext cx="3470240" cy="16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3670" y="4366551"/>
            <a:ext cx="6083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School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Food Purchase Study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IV</a:t>
            </a: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School Year 2021-22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66" y="6042623"/>
            <a:ext cx="1440596" cy="210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082" y="5978871"/>
            <a:ext cx="925243" cy="316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670" y="809897"/>
            <a:ext cx="37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Appendix B9. </a:t>
            </a:r>
            <a:r>
              <a:rPr lang="en-US" smtClean="0"/>
              <a:t>Purchase Data Webinar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59636" y="637309"/>
            <a:ext cx="198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OMB Control No: 0584-0471</a:t>
            </a:r>
          </a:p>
          <a:p>
            <a:r>
              <a:rPr lang="en-US" sz="1000" dirty="0"/>
              <a:t>Expiration Date: XX/XX/20XX</a:t>
            </a:r>
          </a:p>
        </p:txBody>
      </p:sp>
    </p:spTree>
    <p:extLst>
      <p:ext uri="{BB962C8B-B14F-4D97-AF65-F5344CB8AC3E}">
        <p14:creationId xmlns:p14="http://schemas.microsoft.com/office/powerpoint/2010/main" val="157018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8274"/>
            <a:ext cx="10058400" cy="10790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Food Purchase Data Checklist: </a:t>
            </a:r>
            <a:br>
              <a:rPr lang="en-US" sz="3600" b="1" dirty="0" smtClean="0"/>
            </a:br>
            <a:r>
              <a:rPr lang="en-US" sz="3600" b="1" dirty="0" smtClean="0"/>
              <a:t>Food </a:t>
            </a:r>
            <a:r>
              <a:rPr lang="en-US" sz="3600" b="1" dirty="0"/>
              <a:t>P</a:t>
            </a:r>
            <a:r>
              <a:rPr lang="en-US" sz="3600" b="1" dirty="0" smtClean="0"/>
              <a:t>urchase Inclusions and Exclusions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0720"/>
            <a:ext cx="10058400" cy="4026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Include</a:t>
            </a:r>
            <a:r>
              <a:rPr lang="en-US" sz="2400" dirty="0" smtClean="0"/>
              <a:t> quarterly food purchases (deliveries):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 NSLP, SBP, and a la carte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From commercial vendors, FSMCs, distributors, and USDA Foods direct deliveries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Make sure the source is identifiable</a:t>
            </a:r>
          </a:p>
          <a:p>
            <a:pPr marL="0" indent="0">
              <a:buNone/>
            </a:pPr>
            <a:r>
              <a:rPr lang="en-US" sz="2400" u="sng" dirty="0" smtClean="0"/>
              <a:t>Exclude</a:t>
            </a:r>
            <a:r>
              <a:rPr lang="en-US" sz="2400" dirty="0" smtClean="0"/>
              <a:t> quarterly food purchases (deliveries):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 other programs such as CACFP, adult meals, catering,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From DoD Fresh suppliers (this information will be provided by USDA)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8274"/>
            <a:ext cx="10058400" cy="10790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Food Purchase Data Checklist: </a:t>
            </a:r>
            <a:br>
              <a:rPr lang="en-US" sz="3600" b="1" dirty="0" smtClean="0"/>
            </a:br>
            <a:r>
              <a:rPr lang="en-US" sz="3600" b="1" dirty="0" smtClean="0"/>
              <a:t>Data Elements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 smtClean="0"/>
              <a:t>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Product name and description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Canned tomato, pizza, hamburger patty,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Product code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Vendor or manufacturer assigned codes that describe the product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Quantity purchased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Unit size and number of units purchased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6/10 </a:t>
            </a:r>
            <a:r>
              <a:rPr lang="en-US" dirty="0" err="1" smtClean="0"/>
              <a:t>lb</a:t>
            </a:r>
            <a:r>
              <a:rPr lang="en-US" dirty="0" smtClean="0"/>
              <a:t> bags of carrots; 3 /5 </a:t>
            </a:r>
            <a:r>
              <a:rPr lang="en-US" dirty="0" err="1" smtClean="0"/>
              <a:t>lb</a:t>
            </a:r>
            <a:r>
              <a:rPr lang="en-US" dirty="0" smtClean="0"/>
              <a:t> cases of potato tater tots; 400 hamburger buns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USDA Foods codes and value pass through methods for processed end products containing USDA Foods as ingredients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Value pass through methods include indirect discount or net off invoice, rebate or refund, fee for service.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Total or unit cost per food product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3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8274"/>
            <a:ext cx="10058400" cy="10790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Food Purchase Data Checklist: </a:t>
            </a:r>
            <a:br>
              <a:rPr lang="en-US" sz="3600" b="1" dirty="0" smtClean="0"/>
            </a:br>
            <a:r>
              <a:rPr lang="en-US" sz="3600" b="1" dirty="0" smtClean="0"/>
              <a:t>Data Aggregation Status For All Files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Is the data contained in the file: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Aggregated at the SFA level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Individual school level</a:t>
            </a:r>
          </a:p>
          <a:p>
            <a:pPr marL="201168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Is the data contained in the file: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Rolled up at the quarterly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Provided on a daily, weekly, or monthly level (i.e., as it was delivered)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3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8274"/>
            <a:ext cx="10058400" cy="10790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Food Purchase Data: </a:t>
            </a:r>
            <a:br>
              <a:rPr lang="en-US" sz="3600" b="1" dirty="0" smtClean="0"/>
            </a:br>
            <a:r>
              <a:rPr lang="en-US" sz="3600" b="1" dirty="0" smtClean="0"/>
              <a:t>Sample Velocity Report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31428"/>
              </p:ext>
            </p:extLst>
          </p:nvPr>
        </p:nvGraphicFramePr>
        <p:xfrm>
          <a:off x="1249254" y="2180273"/>
          <a:ext cx="7683499" cy="3320415"/>
        </p:xfrm>
        <a:graphic>
          <a:graphicData uri="http://schemas.openxmlformats.org/drawingml/2006/table">
            <a:tbl>
              <a:tblPr/>
              <a:tblGrid>
                <a:gridCol w="2652465">
                  <a:extLst>
                    <a:ext uri="{9D8B030D-6E8A-4147-A177-3AD203B41FA5}">
                      <a16:colId xmlns:a16="http://schemas.microsoft.com/office/drawing/2014/main" val="3848689642"/>
                    </a:ext>
                  </a:extLst>
                </a:gridCol>
                <a:gridCol w="830337">
                  <a:extLst>
                    <a:ext uri="{9D8B030D-6E8A-4147-A177-3AD203B41FA5}">
                      <a16:colId xmlns:a16="http://schemas.microsoft.com/office/drawing/2014/main" val="643973396"/>
                    </a:ext>
                  </a:extLst>
                </a:gridCol>
                <a:gridCol w="703480">
                  <a:extLst>
                    <a:ext uri="{9D8B030D-6E8A-4147-A177-3AD203B41FA5}">
                      <a16:colId xmlns:a16="http://schemas.microsoft.com/office/drawing/2014/main" val="173488762"/>
                    </a:ext>
                  </a:extLst>
                </a:gridCol>
                <a:gridCol w="576623">
                  <a:extLst>
                    <a:ext uri="{9D8B030D-6E8A-4147-A177-3AD203B41FA5}">
                      <a16:colId xmlns:a16="http://schemas.microsoft.com/office/drawing/2014/main" val="892590808"/>
                    </a:ext>
                  </a:extLst>
                </a:gridCol>
                <a:gridCol w="415168">
                  <a:extLst>
                    <a:ext uri="{9D8B030D-6E8A-4147-A177-3AD203B41FA5}">
                      <a16:colId xmlns:a16="http://schemas.microsoft.com/office/drawing/2014/main" val="786550623"/>
                    </a:ext>
                  </a:extLst>
                </a:gridCol>
                <a:gridCol w="1098466">
                  <a:extLst>
                    <a:ext uri="{9D8B030D-6E8A-4147-A177-3AD203B41FA5}">
                      <a16:colId xmlns:a16="http://schemas.microsoft.com/office/drawing/2014/main" val="3011227438"/>
                    </a:ext>
                  </a:extLst>
                </a:gridCol>
                <a:gridCol w="703480">
                  <a:extLst>
                    <a:ext uri="{9D8B030D-6E8A-4147-A177-3AD203B41FA5}">
                      <a16:colId xmlns:a16="http://schemas.microsoft.com/office/drawing/2014/main" val="1006312545"/>
                    </a:ext>
                  </a:extLst>
                </a:gridCol>
                <a:gridCol w="703480">
                  <a:extLst>
                    <a:ext uri="{9D8B030D-6E8A-4147-A177-3AD203B41FA5}">
                      <a16:colId xmlns:a16="http://schemas.microsoft.com/office/drawing/2014/main" val="1019830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Product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DID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Brand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Pack Size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Unit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MID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# Cases Sold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9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price ($)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3434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CHIP 40% REDUCED FAT (1138200)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1138200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CAPCOD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104/.5 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112155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263.00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332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CHIC TENDER WG FC CN (3599500)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3599500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RICHCH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1/320PC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CRC54453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135.00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6852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PIZZA CHS LUNCH RND 5" WG (4197300)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4197300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THEMAX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60/5.05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77387-12514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128.00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648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CHIPS TOSTITOS ROUNDS WG (2043700)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2043700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FRITO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8/16 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28400-62399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669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FRIES SEASONED SPIRLS OU (3207500)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3207500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MCCAIN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6/4 LB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MCL03622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5061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BEEF FINE GRIND 81/19 (9866100)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9866100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PACKER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1/10LB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42499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7593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YOGURT STRAW/BANANA DANIM (3054100)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3054100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DANNON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48/4 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82994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WRAP WHOLE WHEAT 10" WG (3776700)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3776700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SOLIS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12/12 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61644-10206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9095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SYRUP PANCAKE CUP P/C (2156000)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2156000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AMERIC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100/1.5Z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78000841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3608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CHIPS BAKED LAYS SS FG (1177000)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1177000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FRITOL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60/.875Z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33625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2964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ROLL HOTDOG NE TOP SLICE (4068400)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4068400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HOMSTD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9/12 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20907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JUICE APPLE CUP 100% (3252600)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3252600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ARDMOR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96/4 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41381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49.00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43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SNACK BAR RICE KRISPY WG (1014100)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1014100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KELLOG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80/1.41Z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38000-11052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3582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GATORADE COOL BLUE (0604000)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604000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QUAKER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24/20 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32481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9963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MEATBALLS BEEF .5OZ CN (3760500)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3760500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ADVANC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320/.5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17-505-0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946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SNACK PIRATE BTY WHT CHDR (1171900)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1171900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PIRATE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24/.75Z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62407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1757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BAGEL WHITE WHEAT WG IW (4095500)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4095500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1/72 2OZ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76800-00075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40.00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7685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04385" y="2180273"/>
            <a:ext cx="212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Verify that the velocity report includes either unit price or total price ($) per product.</a:t>
            </a:r>
          </a:p>
        </p:txBody>
      </p:sp>
    </p:spTree>
    <p:extLst>
      <p:ext uri="{BB962C8B-B14F-4D97-AF65-F5344CB8AC3E}">
        <p14:creationId xmlns:p14="http://schemas.microsoft.com/office/powerpoint/2010/main" val="24316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264183"/>
            <a:ext cx="7772400" cy="131696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Food Purchase Data: </a:t>
            </a:r>
            <a:br>
              <a:rPr lang="en-US" sz="3200" b="1" dirty="0" smtClean="0"/>
            </a:br>
            <a:r>
              <a:rPr lang="en-US" sz="3200" b="1" dirty="0" smtClean="0"/>
              <a:t>Sample School Level Dairy and Produce Invoice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7379" y="1870385"/>
            <a:ext cx="5776732" cy="3019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108" y="2633741"/>
            <a:ext cx="4658947" cy="1691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4479" y="1881965"/>
            <a:ext cx="43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If needed, include multiple invoices for school deliveries spanning the entire quarter.</a:t>
            </a:r>
          </a:p>
        </p:txBody>
      </p:sp>
    </p:spTree>
    <p:extLst>
      <p:ext uri="{BB962C8B-B14F-4D97-AF65-F5344CB8AC3E}">
        <p14:creationId xmlns:p14="http://schemas.microsoft.com/office/powerpoint/2010/main" val="354004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264183"/>
            <a:ext cx="7772400" cy="131696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Food Purchase Data: </a:t>
            </a:r>
            <a:br>
              <a:rPr lang="en-US" sz="3200" b="1" dirty="0" smtClean="0"/>
            </a:br>
            <a:r>
              <a:rPr lang="en-US" sz="3200" b="1" dirty="0" smtClean="0"/>
              <a:t>Sample Distributor Invoice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50" y="1737360"/>
            <a:ext cx="8061384" cy="4268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53525" y="2028825"/>
            <a:ext cx="2447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lnSpc>
                <a:spcPct val="100000"/>
              </a:lnSpc>
            </a:pPr>
            <a:r>
              <a:rPr lang="en-US" sz="1400" b="1" dirty="0" smtClean="0"/>
              <a:t>The invoice includes USDA Foods codes for processed </a:t>
            </a:r>
            <a:r>
              <a:rPr lang="en-US" sz="1400" b="1" dirty="0"/>
              <a:t>end products containing USDA foods as </a:t>
            </a:r>
            <a:r>
              <a:rPr lang="en-US" sz="1400" b="1" dirty="0" smtClean="0"/>
              <a:t>ingredients.  </a:t>
            </a:r>
          </a:p>
          <a:p>
            <a:pPr marL="0" lvl="3">
              <a:lnSpc>
                <a:spcPct val="100000"/>
              </a:lnSpc>
            </a:pPr>
            <a:endParaRPr lang="en-US" sz="1400" b="1" dirty="0"/>
          </a:p>
          <a:p>
            <a:pPr marL="0" lvl="3">
              <a:lnSpc>
                <a:spcPct val="100000"/>
              </a:lnSpc>
            </a:pPr>
            <a:r>
              <a:rPr lang="en-US" sz="1400" b="1" dirty="0" smtClean="0"/>
              <a:t>The invoice also depicts the value pass through method (Net </a:t>
            </a:r>
            <a:r>
              <a:rPr lang="en-US" sz="1400" b="1" smtClean="0"/>
              <a:t>Off Invoice -- NOI)</a:t>
            </a:r>
            <a:endParaRPr lang="en-US" sz="1400" b="1" dirty="0"/>
          </a:p>
        </p:txBody>
      </p:sp>
      <p:sp>
        <p:nvSpPr>
          <p:cNvPr id="13" name="Oval 12"/>
          <p:cNvSpPr/>
          <p:nvPr/>
        </p:nvSpPr>
        <p:spPr>
          <a:xfrm>
            <a:off x="752475" y="3870121"/>
            <a:ext cx="8658225" cy="644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4875" y="4671060"/>
            <a:ext cx="8505825" cy="767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264183"/>
            <a:ext cx="7772400" cy="131696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Food Purchase Data: </a:t>
            </a:r>
            <a:br>
              <a:rPr lang="en-US" sz="3200" b="1" dirty="0" smtClean="0"/>
            </a:br>
            <a:r>
              <a:rPr lang="en-US" sz="3200" b="1" dirty="0" smtClean="0"/>
              <a:t>Sample Direct Delivered USDA Foods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63838" y="2405063"/>
            <a:ext cx="68770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658274"/>
            <a:ext cx="10259568" cy="1079086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Upload the Quarterly </a:t>
            </a:r>
            <a:r>
              <a:rPr lang="en-US" sz="3300" b="1" dirty="0"/>
              <a:t>F</a:t>
            </a:r>
            <a:r>
              <a:rPr lang="en-US" sz="3300" b="1" dirty="0" smtClean="0"/>
              <a:t>ood </a:t>
            </a:r>
            <a:r>
              <a:rPr lang="en-US" sz="3300" b="1" dirty="0"/>
              <a:t>P</a:t>
            </a:r>
            <a:r>
              <a:rPr lang="en-US" sz="3300" b="1" dirty="0" smtClean="0"/>
              <a:t>urchase </a:t>
            </a:r>
            <a:r>
              <a:rPr lang="en-US" sz="3300" b="1" dirty="0"/>
              <a:t>D</a:t>
            </a:r>
            <a:r>
              <a:rPr lang="en-US" sz="3300" b="1" dirty="0" smtClean="0"/>
              <a:t>ata </a:t>
            </a:r>
            <a:br>
              <a:rPr lang="en-US" sz="3300" b="1" dirty="0" smtClean="0"/>
            </a:br>
            <a:r>
              <a:rPr lang="en-US" sz="3300" b="1" dirty="0" smtClean="0"/>
              <a:t>to the Secure </a:t>
            </a:r>
            <a:r>
              <a:rPr lang="en-US" sz="3300" b="1" dirty="0"/>
              <a:t>S</a:t>
            </a:r>
            <a:r>
              <a:rPr lang="en-US" sz="3300" b="1" dirty="0" smtClean="0"/>
              <a:t>tudy </a:t>
            </a:r>
            <a:r>
              <a:rPr lang="en-US" sz="3300" b="1" dirty="0"/>
              <a:t>W</a:t>
            </a:r>
            <a:r>
              <a:rPr lang="en-US" sz="3300" b="1" dirty="0" smtClean="0"/>
              <a:t>ebsite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960034"/>
            <a:ext cx="10259568" cy="4130214"/>
          </a:xfrm>
        </p:spPr>
        <p:txBody>
          <a:bodyPr>
            <a:normAutofit/>
          </a:bodyPr>
          <a:lstStyle/>
          <a:p>
            <a:pPr marL="969963" lvl="1" indent="-769938">
              <a:buFont typeface="Wingdings" panose="05000000000000000000" pitchFamily="2" charset="2"/>
              <a:buChar char="Ø"/>
            </a:pPr>
            <a:r>
              <a:rPr lang="en-US" sz="2900" dirty="0" smtClean="0"/>
              <a:t>Assemble the food purchase data for the entire quarter before starting the upload process.</a:t>
            </a:r>
          </a:p>
          <a:p>
            <a:pPr marL="969963" lvl="1" indent="-769938">
              <a:buFont typeface="Wingdings" panose="05000000000000000000" pitchFamily="2" charset="2"/>
              <a:buChar char="Ø"/>
            </a:pPr>
            <a:r>
              <a:rPr lang="en-US" sz="2900" dirty="0" smtClean="0"/>
              <a:t>Use the unique PIN provided to you to access the purchase data submission area on the study website.</a:t>
            </a:r>
          </a:p>
          <a:p>
            <a:pPr marL="969963" lvl="1" indent="-769938">
              <a:buFont typeface="Wingdings" panose="05000000000000000000" pitchFamily="2" charset="2"/>
              <a:buChar char="Ø"/>
            </a:pPr>
            <a:r>
              <a:rPr lang="en-US" sz="2900" dirty="0" smtClean="0"/>
              <a:t>Upload all food purchase data in one seating.  </a:t>
            </a:r>
            <a:endParaRPr lang="en-US" sz="2900" dirty="0"/>
          </a:p>
          <a:p>
            <a:pPr marL="969963" lvl="1" indent="-769938">
              <a:buFont typeface="Wingdings" panose="05000000000000000000" pitchFamily="2" charset="2"/>
              <a:buChar char="Ø"/>
            </a:pPr>
            <a:r>
              <a:rPr lang="en-US" sz="2900" dirty="0" smtClean="0"/>
              <a:t>View </a:t>
            </a:r>
            <a:r>
              <a:rPr lang="en-US" sz="2900" dirty="0"/>
              <a:t>your submissions at any point to check </a:t>
            </a:r>
            <a:r>
              <a:rPr lang="en-US" sz="2900" dirty="0" smtClean="0"/>
              <a:t>for completeness and upload missing invoices or remove duplicates, as necessary.</a:t>
            </a:r>
          </a:p>
          <a:p>
            <a:pPr marL="969963" lvl="1" indent="-769938">
              <a:buFont typeface="Wingdings" panose="05000000000000000000" pitchFamily="2" charset="2"/>
              <a:buChar char="Ø"/>
            </a:pPr>
            <a:r>
              <a:rPr lang="en-US" sz="2900" dirty="0" smtClean="0"/>
              <a:t>Contact your study liaison if you have questions.</a:t>
            </a:r>
            <a:endParaRPr lang="en-US" sz="2900" dirty="0"/>
          </a:p>
          <a:p>
            <a:pPr marL="2800350" lvl="5" indent="-5143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914400" indent="-749300">
              <a:buFont typeface="Wingdings" panose="05000000000000000000" pitchFamily="2" charset="2"/>
              <a:buChar char="Ø"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91" y="658274"/>
            <a:ext cx="223132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52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522845" cy="145075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After you Submit your Data…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3665"/>
            <a:ext cx="10515600" cy="4206584"/>
          </a:xfrm>
        </p:spPr>
        <p:txBody>
          <a:bodyPr>
            <a:normAutofit/>
          </a:bodyPr>
          <a:lstStyle/>
          <a:p>
            <a:pPr marL="787082" lvl="1" indent="0">
              <a:buNone/>
            </a:pPr>
            <a:r>
              <a:rPr lang="en-US" sz="3200" dirty="0" smtClean="0"/>
              <a:t>We will consolidate the list of food purchases for your SFA and send it to you within 45 days of receiving your submission.</a:t>
            </a:r>
          </a:p>
          <a:p>
            <a:pPr marL="787082" lvl="1" indent="0">
              <a:buNone/>
            </a:pPr>
            <a:r>
              <a:rPr lang="en-US" sz="3200" dirty="0" smtClean="0"/>
              <a:t>You will review the list of all foods to: </a:t>
            </a:r>
          </a:p>
          <a:p>
            <a:pPr marL="1427162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C</a:t>
            </a:r>
            <a:r>
              <a:rPr lang="en-US" sz="2800" dirty="0" smtClean="0"/>
              <a:t>onfirm that the list is complete and accurate</a:t>
            </a:r>
          </a:p>
          <a:p>
            <a:pPr marL="1427162" lvl="2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Update any missing information</a:t>
            </a:r>
          </a:p>
          <a:p>
            <a:pPr marL="1427162" lvl="2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Fill in the amount (%) of each product used in a la carte vs. meals vs. other programs – can be an estimate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39" y="658274"/>
            <a:ext cx="223132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Complete the Quarterly Program </a:t>
            </a:r>
            <a:r>
              <a:rPr lang="en-US" sz="3200" b="1" dirty="0"/>
              <a:t>D</a:t>
            </a:r>
            <a:r>
              <a:rPr lang="en-US" sz="3200" b="1" dirty="0" smtClean="0"/>
              <a:t>ata </a:t>
            </a:r>
            <a:r>
              <a:rPr lang="en-US" sz="3200" b="1" dirty="0"/>
              <a:t>F</a:t>
            </a:r>
            <a:r>
              <a:rPr lang="en-US" sz="3200" b="1" dirty="0" smtClean="0"/>
              <a:t>orm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39" y="658274"/>
            <a:ext cx="223132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2045759"/>
            <a:ext cx="10058400" cy="303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serving days and meals served/claimed by type (free, reduced price, paid)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revenue from the sale of nonprogram foods and beverages (i.e., a la carte, competitive foods)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10 selling nonprogram foods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food program sales (if applicable)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food expenditures for food and beverages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6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Overview Webinar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74071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9600" dirty="0" smtClean="0"/>
              <a:t>Note that this webinar is being recorded and will be posted on the study website.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56022"/>
            <a:ext cx="2221230" cy="10813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608" y="3934333"/>
            <a:ext cx="8266019" cy="20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658274"/>
            <a:ext cx="10259568" cy="107908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Timeline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960034"/>
            <a:ext cx="10259568" cy="3928702"/>
          </a:xfrm>
        </p:spPr>
        <p:txBody>
          <a:bodyPr>
            <a:normAutofit/>
          </a:bodyPr>
          <a:lstStyle/>
          <a:p>
            <a:pPr marL="969963" lvl="1" indent="-769938">
              <a:buFont typeface="Wingdings" panose="05000000000000000000" pitchFamily="2" charset="2"/>
              <a:buChar char="Ø"/>
            </a:pPr>
            <a:r>
              <a:rPr lang="en-US" sz="3200" dirty="0" smtClean="0"/>
              <a:t>The email request to submit the quarterly food purchase data will include a due date.</a:t>
            </a:r>
          </a:p>
          <a:p>
            <a:pPr marL="1152843" lvl="2" indent="-769938">
              <a:buFont typeface="Wingdings" panose="05000000000000000000" pitchFamily="2" charset="2"/>
              <a:buChar char="Ø"/>
            </a:pPr>
            <a:r>
              <a:rPr lang="en-US" sz="2800" dirty="0" smtClean="0"/>
              <a:t>Approximately 4 weeks from the date the email is sent</a:t>
            </a:r>
          </a:p>
          <a:p>
            <a:pPr marL="1152843" lvl="2" indent="-769938">
              <a:buFont typeface="Wingdings" panose="05000000000000000000" pitchFamily="2" charset="2"/>
              <a:buChar char="Ø"/>
            </a:pPr>
            <a:r>
              <a:rPr lang="en-US" sz="2800" dirty="0" smtClean="0"/>
              <a:t>This lag is to allow you sufficient time to consolidate and review documents from all sources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91" y="658274"/>
            <a:ext cx="223132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8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Study Website: </a:t>
            </a:r>
            <a:r>
              <a:rPr lang="en-US" sz="3600" dirty="0" smtClean="0">
                <a:hlinkClick r:id="rId2"/>
              </a:rPr>
              <a:t>www.purchasestudy.com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79068"/>
              </p:ext>
            </p:extLst>
          </p:nvPr>
        </p:nvGraphicFramePr>
        <p:xfrm>
          <a:off x="1096963" y="1920240"/>
          <a:ext cx="10058400" cy="387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98579784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3544086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458322980"/>
                    </a:ext>
                  </a:extLst>
                </a:gridCol>
              </a:tblGrid>
              <a:tr h="186309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Welcome to the School Food Purchase</a:t>
                      </a:r>
                      <a:r>
                        <a:rPr lang="en-US" baseline="0" dirty="0" smtClean="0"/>
                        <a:t> Study Portal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USDA’s Food and Nutrition Service (FNS) has contracted with Westat and its</a:t>
                      </a:r>
                    </a:p>
                    <a:p>
                      <a:r>
                        <a:rPr lang="en-US" baseline="0" dirty="0" smtClean="0"/>
                        <a:t>Partner, Agralytica to conduct the fourth School Food Purchase Study. </a:t>
                      </a:r>
                    </a:p>
                    <a:p>
                      <a:r>
                        <a:rPr lang="en-US" baseline="0" dirty="0" smtClean="0"/>
                        <a:t>Westat is an employee owned company, headquartered in Rockville, Maryland. </a:t>
                      </a:r>
                    </a:p>
                    <a:p>
                      <a:r>
                        <a:rPr lang="en-US" baseline="0" dirty="0" smtClean="0"/>
                        <a:t>Westat is committed to providing technical assistance to SFAs taking part in this study.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49223"/>
                  </a:ext>
                </a:extLst>
              </a:tr>
              <a:tr h="186309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Data Collection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Study Overview</a:t>
                      </a:r>
                    </a:p>
                    <a:p>
                      <a:r>
                        <a:rPr lang="en-US" baseline="0" dirty="0" smtClean="0"/>
                        <a:t>Data Collection Plans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Resources and Upcoming</a:t>
                      </a:r>
                      <a:r>
                        <a:rPr lang="en-US" sz="2000" baseline="0" dirty="0" smtClean="0"/>
                        <a:t> events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Restricted</a:t>
                      </a:r>
                      <a:r>
                        <a:rPr lang="en-US" sz="2000" baseline="0" dirty="0" smtClean="0"/>
                        <a:t> Access study participants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Use your unique PIN to review task status or submit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0823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820" y="1920289"/>
            <a:ext cx="2273904" cy="12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820" y="480110"/>
            <a:ext cx="2273904" cy="12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Technical Assistance Center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944793"/>
              </p:ext>
            </p:extLst>
          </p:nvPr>
        </p:nvGraphicFramePr>
        <p:xfrm>
          <a:off x="1074101" y="2266664"/>
          <a:ext cx="1005871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717">
                  <a:extLst>
                    <a:ext uri="{9D8B030D-6E8A-4147-A177-3AD203B41FA5}">
                      <a16:colId xmlns:a16="http://schemas.microsoft.com/office/drawing/2014/main" val="817613264"/>
                    </a:ext>
                  </a:extLst>
                </a:gridCol>
              </a:tblGrid>
              <a:tr h="364695">
                <a:tc>
                  <a:txBody>
                    <a:bodyPr/>
                    <a:lstStyle/>
                    <a:p>
                      <a:r>
                        <a:rPr lang="en-US" dirty="0" smtClean="0"/>
                        <a:t>Email: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hlinkClick r:id="rId2"/>
                        </a:rPr>
                        <a:t>PurchaseStudy@Westat.com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20875"/>
                  </a:ext>
                </a:extLst>
              </a:tr>
              <a:tr h="364695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Assistance Center hotline: </a:t>
                      </a:r>
                      <a:r>
                        <a:rPr lang="en-US" smtClean="0"/>
                        <a:t>800-###-####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from 9 – 4 pm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246"/>
                  </a:ext>
                </a:extLst>
              </a:tr>
              <a:tr h="336626">
                <a:tc>
                  <a:txBody>
                    <a:bodyPr/>
                    <a:lstStyle/>
                    <a:p>
                      <a:r>
                        <a:rPr lang="en-US" dirty="0" smtClean="0"/>
                        <a:t>Website: </a:t>
                      </a:r>
                      <a:r>
                        <a:rPr lang="en-US" dirty="0" smtClean="0">
                          <a:hlinkClick r:id="rId3"/>
                        </a:rPr>
                        <a:t>www.PurchaseStudy.com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1884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490" y="658274"/>
            <a:ext cx="2231329" cy="107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1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97280" y="3429000"/>
            <a:ext cx="10058400" cy="8961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School Food Purchase Study IV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QUESTIONS?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55" y="3268886"/>
            <a:ext cx="223132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Today’s Webinar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details on food purchase data needed for the study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a checklist to help you ensure all required data elements are included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you how to submit the data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Answer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you with resources if you need support, including one-on-one technical assistance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56022"/>
            <a:ext cx="2221230" cy="1081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Welcome and Introductions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Why repeat the study?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Quarterly Food Purchase Data Collection in SFPS IV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Food purchase data elements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Options for submitting food purchase data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56022"/>
            <a:ext cx="2221230" cy="1081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71605"/>
            <a:ext cx="10058400" cy="593291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Why repeat the School Food Purchase Study?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31734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 study provides information on SFA food purchase behavior and the cost of food</a:t>
            </a:r>
          </a:p>
          <a:p>
            <a:pPr marL="233363" indent="-233363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USDA </a:t>
            </a:r>
            <a:r>
              <a:rPr lang="en-US" sz="2400" dirty="0"/>
              <a:t>uses the study results when considering future program changes, including the type and/or form of available USDA Foods</a:t>
            </a:r>
          </a:p>
          <a:p>
            <a:pPr marL="233363" indent="-233363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There have been significant changes to school food service since the last study (HHFKA)</a:t>
            </a:r>
          </a:p>
          <a:p>
            <a:pPr marL="293688" lvl="1" indent="-293688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The study will help identify mechanisms for SFAs to purchase more efficiently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51" y="658274"/>
            <a:ext cx="223132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3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57532"/>
            <a:ext cx="10058400" cy="779828"/>
          </a:xfrm>
        </p:spPr>
        <p:txBody>
          <a:bodyPr/>
          <a:lstStyle/>
          <a:p>
            <a:r>
              <a:rPr lang="en-US" sz="3600" b="1" dirty="0" smtClean="0"/>
              <a:t>Food Purchase Data Collection in SFPS IV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469216"/>
          </a:xfrm>
        </p:spPr>
        <p:txBody>
          <a:bodyPr>
            <a:normAutofit fontScale="92500"/>
          </a:bodyPr>
          <a:lstStyle/>
          <a:p>
            <a:pPr lvl="2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SFAs will provide details of </a:t>
            </a:r>
            <a:r>
              <a:rPr lang="en-US" sz="2800" u="sng" dirty="0"/>
              <a:t>all</a:t>
            </a:r>
            <a:r>
              <a:rPr lang="en-US" sz="2800" dirty="0"/>
              <a:t> food </a:t>
            </a:r>
            <a:r>
              <a:rPr lang="en-US" sz="2800" dirty="0" smtClean="0"/>
              <a:t>purchases/acquisitions </a:t>
            </a:r>
            <a:r>
              <a:rPr lang="en-US" sz="2800" dirty="0"/>
              <a:t>made from all sources in </a:t>
            </a:r>
            <a:r>
              <a:rPr lang="en-US" sz="2800" u="sng" dirty="0"/>
              <a:t>one specified </a:t>
            </a:r>
            <a:r>
              <a:rPr lang="en-US" sz="2800" u="sng" dirty="0" smtClean="0"/>
              <a:t>quarter </a:t>
            </a:r>
            <a:r>
              <a:rPr lang="en-US" sz="2800" dirty="0" smtClean="0"/>
              <a:t>of the school year</a:t>
            </a:r>
            <a:endParaRPr lang="en-US" sz="2800" dirty="0"/>
          </a:p>
          <a:p>
            <a:pPr lvl="6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Commercially purchased foods</a:t>
            </a:r>
            <a:endParaRPr lang="en-US" sz="2800" dirty="0"/>
          </a:p>
          <a:p>
            <a:pPr lvl="6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Direct </a:t>
            </a:r>
            <a:r>
              <a:rPr lang="en-US" sz="2800" dirty="0" smtClean="0"/>
              <a:t>delivered </a:t>
            </a:r>
            <a:r>
              <a:rPr lang="en-US" sz="2800" dirty="0"/>
              <a:t>USDA Foods</a:t>
            </a:r>
          </a:p>
          <a:p>
            <a:pPr lvl="6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Processed </a:t>
            </a:r>
            <a:r>
              <a:rPr lang="en-US" sz="2800" dirty="0" smtClean="0"/>
              <a:t>end </a:t>
            </a:r>
            <a:r>
              <a:rPr lang="en-US" sz="2800" dirty="0"/>
              <a:t>products containing USDA foods as </a:t>
            </a:r>
            <a:r>
              <a:rPr lang="en-US" sz="2800" dirty="0" smtClean="0"/>
              <a:t>ingredients</a:t>
            </a:r>
          </a:p>
          <a:p>
            <a:pPr lvl="6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Foods provided in reimbursable meals and a la carte</a:t>
            </a:r>
          </a:p>
          <a:p>
            <a:pPr lvl="3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USDA will provide information on DoD Fresh deliveries to SFAs</a:t>
            </a: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51" y="658274"/>
            <a:ext cx="2231329" cy="1079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Food Purchase Data Submission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240108"/>
          </a:xfrm>
        </p:spPr>
        <p:txBody>
          <a:bodyPr>
            <a:normAutofit fontScale="25000" lnSpcReduction="20000"/>
          </a:bodyPr>
          <a:lstStyle/>
          <a:p>
            <a:pPr marL="971550" lvl="1" indent="-5143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8000" dirty="0" smtClean="0"/>
              <a:t>Include purchases from </a:t>
            </a:r>
            <a:r>
              <a:rPr lang="en-US" sz="8000" u="sng" dirty="0" smtClean="0"/>
              <a:t>all sources </a:t>
            </a:r>
            <a:r>
              <a:rPr lang="en-US" sz="8000" dirty="0" smtClean="0"/>
              <a:t>(e.g. distributors, vendors, food buying cooperatives, FSMCs, USDA Foods, etc.).</a:t>
            </a:r>
          </a:p>
          <a:p>
            <a:pPr marL="971550" lvl="1" indent="-5143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8000" dirty="0" smtClean="0"/>
              <a:t>Include </a:t>
            </a:r>
            <a:r>
              <a:rPr lang="en-US" sz="8000" u="sng" dirty="0" smtClean="0"/>
              <a:t>all foods received </a:t>
            </a:r>
            <a:r>
              <a:rPr lang="en-US" sz="8000" dirty="0" smtClean="0"/>
              <a:t>by the SFA or the school in the specified quarter, regardless of when the order was placed.</a:t>
            </a:r>
          </a:p>
          <a:p>
            <a:pPr marL="971550" lvl="1" indent="-5143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8000" dirty="0" smtClean="0"/>
              <a:t>Exclude DoD Fresh deliveries and foods purchased for other programs (e.g. CACFP, adult meals, catering).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8000" dirty="0" smtClean="0"/>
              <a:t>Submit SFA level </a:t>
            </a:r>
            <a:r>
              <a:rPr lang="en-US" sz="8000" u="sng" dirty="0" smtClean="0"/>
              <a:t>summary</a:t>
            </a:r>
            <a:r>
              <a:rPr lang="en-US" sz="8000" dirty="0" smtClean="0"/>
              <a:t> data.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8000" dirty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8000" dirty="0" smtClean="0"/>
              <a:t>Submit velocity reports or vendor summaries </a:t>
            </a:r>
            <a:r>
              <a:rPr lang="en-US" sz="8000" dirty="0"/>
              <a:t>in </a:t>
            </a:r>
            <a:r>
              <a:rPr lang="en-US" sz="8000" u="sng" dirty="0"/>
              <a:t>editable formats </a:t>
            </a:r>
            <a:r>
              <a:rPr lang="en-US" sz="8000" dirty="0"/>
              <a:t>such as EXCEL</a:t>
            </a:r>
            <a:r>
              <a:rPr lang="en-US" sz="8000" dirty="0" smtClean="0"/>
              <a:t>.  </a:t>
            </a:r>
            <a:endParaRPr lang="en-US" sz="8000" dirty="0"/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39" y="658274"/>
            <a:ext cx="223132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3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21434"/>
            <a:ext cx="10058400" cy="61592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Food Purchase Data Checklist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487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Reporting Period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Inclusions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Exclusions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Data Elements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Data aggregation status for each file: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SFA or school level data?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Quarterly or daily, weekly, monthly data?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56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4" y="658274"/>
            <a:ext cx="2231329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8274"/>
            <a:ext cx="10058400" cy="10790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Food Purchase Data Checklist:</a:t>
            </a:r>
            <a:br>
              <a:rPr lang="en-US" sz="3600" b="1" dirty="0" smtClean="0"/>
            </a:br>
            <a:r>
              <a:rPr lang="en-US" sz="3600" b="1" dirty="0" smtClean="0"/>
              <a:t>Reporting Period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5977468"/>
            <a:ext cx="2554445" cy="31701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487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Include all deliveries made to the SFA between &lt;DATE RANGE&gt; regardless of when the order was placed.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3748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2618</TotalTime>
  <Words>1414</Words>
  <Application>Microsoft Office PowerPoint</Application>
  <PresentationFormat>Widescreen</PresentationFormat>
  <Paragraphs>266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Times New Roman</vt:lpstr>
      <vt:lpstr>Wingdings</vt:lpstr>
      <vt:lpstr>Retrospect</vt:lpstr>
      <vt:lpstr>School Food Purchase Data Submission</vt:lpstr>
      <vt:lpstr>Study Overview Webinar</vt:lpstr>
      <vt:lpstr>Purpose of Today’s Webinar</vt:lpstr>
      <vt:lpstr>Agenda</vt:lpstr>
      <vt:lpstr>Why repeat the School Food Purchase Study?</vt:lpstr>
      <vt:lpstr>Food Purchase Data Collection in SFPS IV</vt:lpstr>
      <vt:lpstr>Food Purchase Data Submission</vt:lpstr>
      <vt:lpstr>Food Purchase Data Checklist</vt:lpstr>
      <vt:lpstr>Food Purchase Data Checklist: Reporting Period</vt:lpstr>
      <vt:lpstr>Food Purchase Data Checklist:  Food Purchase Inclusions and Exclusions</vt:lpstr>
      <vt:lpstr>Food Purchase Data Checklist:  Data Elements</vt:lpstr>
      <vt:lpstr>Food Purchase Data Checklist:  Data Aggregation Status For All Files</vt:lpstr>
      <vt:lpstr>Food Purchase Data:  Sample Velocity Report</vt:lpstr>
      <vt:lpstr>Food Purchase Data:  Sample School Level Dairy and Produce Invoice</vt:lpstr>
      <vt:lpstr>Food Purchase Data:  Sample Distributor Invoice</vt:lpstr>
      <vt:lpstr>Food Purchase Data:  Sample Direct Delivered USDA Foods</vt:lpstr>
      <vt:lpstr>Upload the Quarterly Food Purchase Data  to the Secure Study Website</vt:lpstr>
      <vt:lpstr>After you Submit your Data…</vt:lpstr>
      <vt:lpstr>Complete the Quarterly Program Data Form</vt:lpstr>
      <vt:lpstr>Timeline</vt:lpstr>
      <vt:lpstr>Study Website: www.purchasestudy.com </vt:lpstr>
      <vt:lpstr>Technical Assistance Center</vt:lpstr>
      <vt:lpstr>School Food Purchase Study IV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Food Purchase Study IV Welcome Webinar</dc:title>
  <dc:creator>Alan Dodkowitz</dc:creator>
  <cp:lastModifiedBy>Franklin, Jamia - FNS</cp:lastModifiedBy>
  <cp:revision>145</cp:revision>
  <dcterms:created xsi:type="dcterms:W3CDTF">2020-01-21T15:37:58Z</dcterms:created>
  <dcterms:modified xsi:type="dcterms:W3CDTF">2020-12-02T20:52:55Z</dcterms:modified>
</cp:coreProperties>
</file>