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71" r:id="rId4"/>
    <p:sldId id="259" r:id="rId5"/>
    <p:sldId id="260" r:id="rId6"/>
    <p:sldId id="261" r:id="rId7"/>
    <p:sldId id="264" r:id="rId8"/>
    <p:sldId id="266" r:id="rId9"/>
    <p:sldId id="272" r:id="rId10"/>
    <p:sldId id="270" r:id="rId11"/>
    <p:sldId id="262"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CEH/ATSDR OS" initials="NCEH/ATSD" lastIdx="10" clrIdx="0">
    <p:extLst>
      <p:ext uri="{19B8F6BF-5375-455C-9EA6-DF929625EA0E}">
        <p15:presenceInfo xmlns:p15="http://schemas.microsoft.com/office/powerpoint/2012/main" userId="NCEH/ATSDR O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2" d="100"/>
          <a:sy n="62" d="100"/>
        </p:scale>
        <p:origin x="8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D4F9-3F2F-48A8-922E-8EDFFF1376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F1CE3F-C9EE-477F-9EB9-015AFD738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44B548-752D-4701-A816-B0C656912541}"/>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680173CF-DF76-45CE-B5D2-83FDC774A7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9A447-6D5D-4271-80F4-E7AF2F562AC3}"/>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98530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5698F-ED2E-4933-9AFC-B88BB584CB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D272BA-4FDD-4DFA-8681-1DD4F82AC8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F78D25-4144-4930-AFBA-50403807C2B9}"/>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43027C15-C133-491A-88C2-4C2482BB93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477462-452E-4178-A21F-59B073F2A002}"/>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3061813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95BBF1-E61D-439A-8C71-A2D7FF20D3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CFE5EC-3B1D-4A29-AAE6-CA0142908A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4C0214-C47B-42DB-9C80-8BA51AF502AD}"/>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B90D33AA-18F7-4997-B324-421B41B86E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76C8B3-B6EF-46BD-8ADA-D32408E23F55}"/>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371800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22879-FDED-4DE2-8AF6-958A9AF7C6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3BC513-DAB0-45B7-83BE-93E3B5BE7C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3C646-77B1-4255-B933-1FF9F4FB841B}"/>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BD6F0210-A860-4532-9539-5486B2A81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DC90E4-A541-4B59-A1B0-F5260DE657D0}"/>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38475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128E5-7579-4460-A0EC-81AF4690B9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39915A-2F92-4D1D-8073-905B285BD4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BFCB5A-ADD3-4126-815C-AC44EEFC6144}"/>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85BB868A-2689-4662-A8A7-DE5516D2B4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2EDE9E-3D6D-48CC-BEFC-960F8D494ACA}"/>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107773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D6BFD-1A9F-4245-B2C8-2D7611E6F1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4A5DD-1ECD-4B3C-8E88-9AB379913F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24C763-5604-467D-921A-9E973AD90E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07F129-6856-43F1-AC27-1121B3A3D78B}"/>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6" name="Footer Placeholder 5">
            <a:extLst>
              <a:ext uri="{FF2B5EF4-FFF2-40B4-BE49-F238E27FC236}">
                <a16:creationId xmlns:a16="http://schemas.microsoft.com/office/drawing/2014/main" id="{8108A827-0AB7-42F5-8FB3-45B93FFD95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344663-7E8B-4690-AAA0-9FB797D3A1DF}"/>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404736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F3186-BBA3-4F3D-B36E-AEB8A32E7A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65CB13-33F4-41DC-BB95-7B5A950D35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8DDECF-61D6-449F-85B2-2ECA62860E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0FC602-E30D-4B0A-B096-992F54588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D896F-B7D7-4B92-ACC7-00B3A682BE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2BF188-C171-47A8-9BC3-01336FF63C21}"/>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8" name="Footer Placeholder 7">
            <a:extLst>
              <a:ext uri="{FF2B5EF4-FFF2-40B4-BE49-F238E27FC236}">
                <a16:creationId xmlns:a16="http://schemas.microsoft.com/office/drawing/2014/main" id="{924860C5-BE34-43B6-A35D-3BA211E7F0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666D00-BBAA-49F9-9C54-720986745060}"/>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2469743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6EDE-B3D8-467F-88B7-6DD2AB71CF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5BA9AC-CFFD-4A73-84D8-8242C403CF4B}"/>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4" name="Footer Placeholder 3">
            <a:extLst>
              <a:ext uri="{FF2B5EF4-FFF2-40B4-BE49-F238E27FC236}">
                <a16:creationId xmlns:a16="http://schemas.microsoft.com/office/drawing/2014/main" id="{0E67D0CA-5E86-4503-89A0-F42365EB4F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C8DB0B-5709-43A3-8078-A103B534768E}"/>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393383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D6C3D3-D645-46E8-8349-752983DF7C26}"/>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3" name="Footer Placeholder 2">
            <a:extLst>
              <a:ext uri="{FF2B5EF4-FFF2-40B4-BE49-F238E27FC236}">
                <a16:creationId xmlns:a16="http://schemas.microsoft.com/office/drawing/2014/main" id="{B81C87DD-9469-4E05-92A0-24748DEA89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2799A8C-D822-4114-9079-F727FBAC9D11}"/>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109174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B7A5-00D6-4C96-9627-485799F77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55FBEF-B3F9-4F2B-B6A3-87B24B626C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59A6CF-74F6-4325-AA40-D84A85DCD4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8EB5EC-3555-4A1C-BB76-F89560830968}"/>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6" name="Footer Placeholder 5">
            <a:extLst>
              <a:ext uri="{FF2B5EF4-FFF2-40B4-BE49-F238E27FC236}">
                <a16:creationId xmlns:a16="http://schemas.microsoft.com/office/drawing/2014/main" id="{1B087A0F-2C08-4B28-A6D2-41131DE210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4784CB-15DF-47FC-88BE-9BE01A15CF7F}"/>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4273298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A6B19-2BDE-4E3F-9C76-49E32D10FE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8DD66D-144F-4ED1-AABA-5489660AEC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2E8A0D-2D4B-4D62-8183-F6DECF387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A45630-E197-4647-865F-928E38941D6B}"/>
              </a:ext>
            </a:extLst>
          </p:cNvPr>
          <p:cNvSpPr>
            <a:spLocks noGrp="1"/>
          </p:cNvSpPr>
          <p:nvPr>
            <p:ph type="dt" sz="half" idx="10"/>
          </p:nvPr>
        </p:nvSpPr>
        <p:spPr/>
        <p:txBody>
          <a:bodyPr/>
          <a:lstStyle/>
          <a:p>
            <a:fld id="{E2D94A74-C387-419F-9F44-82FE0D97E8C6}" type="datetimeFigureOut">
              <a:rPr lang="en-US" smtClean="0"/>
              <a:t>11/30/2020</a:t>
            </a:fld>
            <a:endParaRPr lang="en-US"/>
          </a:p>
        </p:txBody>
      </p:sp>
      <p:sp>
        <p:nvSpPr>
          <p:cNvPr id="6" name="Footer Placeholder 5">
            <a:extLst>
              <a:ext uri="{FF2B5EF4-FFF2-40B4-BE49-F238E27FC236}">
                <a16:creationId xmlns:a16="http://schemas.microsoft.com/office/drawing/2014/main" id="{1B061DD2-6568-4320-BC29-014C640272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9E48BD-E3AD-49F6-AD99-5B7409921201}"/>
              </a:ext>
            </a:extLst>
          </p:cNvPr>
          <p:cNvSpPr>
            <a:spLocks noGrp="1"/>
          </p:cNvSpPr>
          <p:nvPr>
            <p:ph type="sldNum" sz="quarter" idx="12"/>
          </p:nvPr>
        </p:nvSpPr>
        <p:spPr/>
        <p:txBody>
          <a:bodyPr/>
          <a:lstStyle/>
          <a:p>
            <a:fld id="{7205EEDD-A4F1-45BD-BBFA-5B2217BC07DE}" type="slidenum">
              <a:rPr lang="en-US" smtClean="0"/>
              <a:t>‹#›</a:t>
            </a:fld>
            <a:endParaRPr lang="en-US"/>
          </a:p>
        </p:txBody>
      </p:sp>
    </p:spTree>
    <p:extLst>
      <p:ext uri="{BB962C8B-B14F-4D97-AF65-F5344CB8AC3E}">
        <p14:creationId xmlns:p14="http://schemas.microsoft.com/office/powerpoint/2010/main" val="187827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D679BA-73FF-4AA3-BE19-C051187994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1B4D32-A8E1-4749-8CC7-BF0A0C2424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BA1130-9101-44AE-8E22-0BD846DCDC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94A74-C387-419F-9F44-82FE0D97E8C6}" type="datetimeFigureOut">
              <a:rPr lang="en-US" smtClean="0"/>
              <a:t>11/30/2020</a:t>
            </a:fld>
            <a:endParaRPr lang="en-US"/>
          </a:p>
        </p:txBody>
      </p:sp>
      <p:sp>
        <p:nvSpPr>
          <p:cNvPr id="5" name="Footer Placeholder 4">
            <a:extLst>
              <a:ext uri="{FF2B5EF4-FFF2-40B4-BE49-F238E27FC236}">
                <a16:creationId xmlns:a16="http://schemas.microsoft.com/office/drawing/2014/main" id="{F5233684-C86F-41C9-8675-3B54F7CD6A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F44EE5-C1F8-447C-A27E-A8BAFEA36D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5EEDD-A4F1-45BD-BBFA-5B2217BC07DE}" type="slidenum">
              <a:rPr lang="en-US" smtClean="0"/>
              <a:t>‹#›</a:t>
            </a:fld>
            <a:endParaRPr lang="en-US"/>
          </a:p>
        </p:txBody>
      </p:sp>
    </p:spTree>
    <p:extLst>
      <p:ext uri="{BB962C8B-B14F-4D97-AF65-F5344CB8AC3E}">
        <p14:creationId xmlns:p14="http://schemas.microsoft.com/office/powerpoint/2010/main" val="38022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7F230E3-907D-4026-82ED-9D1204855F73}"/>
              </a:ext>
            </a:extLst>
          </p:cNvPr>
          <p:cNvSpPr>
            <a:spLocks noGrp="1"/>
          </p:cNvSpPr>
          <p:nvPr>
            <p:ph type="subTitle" idx="1"/>
          </p:nvPr>
        </p:nvSpPr>
        <p:spPr>
          <a:xfrm>
            <a:off x="329381" y="313148"/>
            <a:ext cx="9144000" cy="276788"/>
          </a:xfrm>
        </p:spPr>
        <p:txBody>
          <a:bodyPr>
            <a:noAutofit/>
          </a:bodyPr>
          <a:lstStyle/>
          <a:p>
            <a:pPr algn="l"/>
            <a:r>
              <a:rPr lang="en-US" sz="1600" dirty="0"/>
              <a:t>Attachment H. SMS Text Survey</a:t>
            </a:r>
          </a:p>
        </p:txBody>
      </p:sp>
      <p:sp>
        <p:nvSpPr>
          <p:cNvPr id="4" name="Title 3">
            <a:extLst>
              <a:ext uri="{FF2B5EF4-FFF2-40B4-BE49-F238E27FC236}">
                <a16:creationId xmlns:a16="http://schemas.microsoft.com/office/drawing/2014/main" id="{99ADE3B6-BA32-44DA-84FE-60DA9984AFE2}"/>
              </a:ext>
            </a:extLst>
          </p:cNvPr>
          <p:cNvSpPr>
            <a:spLocks noGrp="1"/>
          </p:cNvSpPr>
          <p:nvPr>
            <p:ph type="ctrTitle"/>
          </p:nvPr>
        </p:nvSpPr>
        <p:spPr>
          <a:xfrm>
            <a:off x="624840" y="1355391"/>
            <a:ext cx="10942320" cy="4252929"/>
          </a:xfrm>
        </p:spPr>
        <p:txBody>
          <a:bodyPr>
            <a:noAutofit/>
          </a:bodyPr>
          <a:lstStyle/>
          <a:p>
            <a:r>
              <a:rPr lang="en-US" sz="4000" dirty="0"/>
              <a:t>Welcome to the ATSDR (or insert name of state or local agency)</a:t>
            </a:r>
            <a:br>
              <a:rPr lang="en-US" sz="4000" dirty="0"/>
            </a:br>
            <a:r>
              <a:rPr lang="en-US" sz="4000" dirty="0"/>
              <a:t>SMS Text Survey!</a:t>
            </a:r>
            <a:br>
              <a:rPr lang="en-US" sz="4000" dirty="0"/>
            </a:br>
            <a:br>
              <a:rPr lang="en-US" dirty="0"/>
            </a:br>
            <a:r>
              <a:rPr lang="en-US" dirty="0"/>
              <a:t>Get out your cell phones and get ready…</a:t>
            </a:r>
          </a:p>
        </p:txBody>
      </p:sp>
    </p:spTree>
    <p:extLst>
      <p:ext uri="{BB962C8B-B14F-4D97-AF65-F5344CB8AC3E}">
        <p14:creationId xmlns:p14="http://schemas.microsoft.com/office/powerpoint/2010/main" val="3682842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DE3B6-BA32-44DA-84FE-60DA9984AFE2}"/>
              </a:ext>
            </a:extLst>
          </p:cNvPr>
          <p:cNvSpPr>
            <a:spLocks noGrp="1"/>
          </p:cNvSpPr>
          <p:nvPr>
            <p:ph type="ctrTitle"/>
          </p:nvPr>
        </p:nvSpPr>
        <p:spPr>
          <a:xfrm>
            <a:off x="624840" y="2606744"/>
            <a:ext cx="10942320" cy="1320040"/>
          </a:xfrm>
        </p:spPr>
        <p:txBody>
          <a:bodyPr>
            <a:noAutofit/>
          </a:bodyPr>
          <a:lstStyle/>
          <a:p>
            <a:r>
              <a:rPr lang="en-US" sz="4800" dirty="0"/>
              <a:t>Sample Responses for </a:t>
            </a:r>
            <a:br>
              <a:rPr lang="en-US" sz="4800" dirty="0"/>
            </a:br>
            <a:r>
              <a:rPr lang="en-US" sz="4800" dirty="0"/>
              <a:t>SMS Text Survey</a:t>
            </a:r>
          </a:p>
        </p:txBody>
      </p:sp>
    </p:spTree>
    <p:extLst>
      <p:ext uri="{BB962C8B-B14F-4D97-AF65-F5344CB8AC3E}">
        <p14:creationId xmlns:p14="http://schemas.microsoft.com/office/powerpoint/2010/main" val="163204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0B0FCF71-FE95-45F8-937E-D9240F24FF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0" y="752475"/>
            <a:ext cx="9525000" cy="5353050"/>
          </a:xfrm>
          <a:prstGeom prst="rect">
            <a:avLst/>
          </a:prstGeom>
        </p:spPr>
      </p:pic>
    </p:spTree>
    <p:extLst>
      <p:ext uri="{BB962C8B-B14F-4D97-AF65-F5344CB8AC3E}">
        <p14:creationId xmlns:p14="http://schemas.microsoft.com/office/powerpoint/2010/main" val="211949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AFC3D919-1960-4CE8-BB40-A67650E4E3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500" y="752475"/>
            <a:ext cx="9525000" cy="5353050"/>
          </a:xfrm>
          <a:prstGeom prst="rect">
            <a:avLst/>
          </a:prstGeom>
        </p:spPr>
      </p:pic>
    </p:spTree>
    <p:extLst>
      <p:ext uri="{BB962C8B-B14F-4D97-AF65-F5344CB8AC3E}">
        <p14:creationId xmlns:p14="http://schemas.microsoft.com/office/powerpoint/2010/main" val="160624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DE3B6-BA32-44DA-84FE-60DA9984AFE2}"/>
              </a:ext>
            </a:extLst>
          </p:cNvPr>
          <p:cNvSpPr>
            <a:spLocks noGrp="1"/>
          </p:cNvSpPr>
          <p:nvPr>
            <p:ph type="ctrTitle"/>
          </p:nvPr>
        </p:nvSpPr>
        <p:spPr>
          <a:xfrm>
            <a:off x="624840" y="1021080"/>
            <a:ext cx="10942320" cy="4634986"/>
          </a:xfrm>
        </p:spPr>
        <p:txBody>
          <a:bodyPr>
            <a:noAutofit/>
          </a:bodyPr>
          <a:lstStyle/>
          <a:p>
            <a:r>
              <a:rPr lang="en-US" sz="4000" dirty="0"/>
              <a:t>Thank you for your interest in the SMS Text Survey.</a:t>
            </a:r>
            <a:br>
              <a:rPr lang="en-US" sz="4000" dirty="0"/>
            </a:br>
            <a:br>
              <a:rPr lang="en-US" sz="4000" dirty="0"/>
            </a:br>
            <a:r>
              <a:rPr lang="en-US" sz="4000" dirty="0"/>
              <a:t>This brief 3-minute survey is voluntary. </a:t>
            </a:r>
            <a:br>
              <a:rPr lang="en-US" sz="4000" dirty="0"/>
            </a:br>
            <a:r>
              <a:rPr lang="en-US" sz="4000" dirty="0"/>
              <a:t>We will not keep your cell phone number.</a:t>
            </a:r>
            <a:br>
              <a:rPr lang="en-US" sz="4000" dirty="0"/>
            </a:br>
            <a:r>
              <a:rPr lang="en-US" sz="4000" dirty="0"/>
              <a:t>Your answers will be anonymous.</a:t>
            </a:r>
            <a:br>
              <a:rPr lang="en-US" sz="4000" dirty="0"/>
            </a:br>
            <a:br>
              <a:rPr lang="en-US" sz="4000" dirty="0"/>
            </a:br>
            <a:r>
              <a:rPr lang="en-US" sz="4000" dirty="0"/>
              <a:t>Here is some more information about this survey and how you can consent to take pa</a:t>
            </a:r>
            <a:r>
              <a:rPr lang="en-US" sz="3600" dirty="0"/>
              <a:t>rt.</a:t>
            </a:r>
          </a:p>
        </p:txBody>
      </p:sp>
    </p:spTree>
    <p:extLst>
      <p:ext uri="{BB962C8B-B14F-4D97-AF65-F5344CB8AC3E}">
        <p14:creationId xmlns:p14="http://schemas.microsoft.com/office/powerpoint/2010/main" val="216139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C3E14F-2DC8-49D4-93B5-35313A90292C}"/>
              </a:ext>
            </a:extLst>
          </p:cNvPr>
          <p:cNvSpPr/>
          <p:nvPr/>
        </p:nvSpPr>
        <p:spPr>
          <a:xfrm>
            <a:off x="665018" y="1064025"/>
            <a:ext cx="10906298" cy="5509200"/>
          </a:xfrm>
          <a:prstGeom prst="rect">
            <a:avLst/>
          </a:prstGeom>
        </p:spPr>
        <p:txBody>
          <a:bodyPr wrap="square">
            <a:spAutoFit/>
          </a:bodyPr>
          <a:lstStyle/>
          <a:p>
            <a:pPr algn="ctr"/>
            <a:r>
              <a:rPr lang="en-US" sz="4400" dirty="0">
                <a:latin typeface="+mj-lt"/>
                <a:ea typeface="Calibri" panose="020F0502020204030204" pitchFamily="34" charset="0"/>
                <a:cs typeface="Times New Roman" panose="02020603050405020304" pitchFamily="18" charset="0"/>
              </a:rPr>
              <a:t>The ATSDR Program Evaluation Team (or insert name of state and local agency) is conducting this Text Survey to gather feedback on how effective and timely ATSDR (or insert name of state or local agency) is in informing communities. The information will be used to help public health staff improve what they do in a way that’s best for community members.</a:t>
            </a:r>
            <a:endParaRPr lang="en-US" sz="4400" dirty="0">
              <a:latin typeface="+mj-lt"/>
            </a:endParaRPr>
          </a:p>
        </p:txBody>
      </p:sp>
    </p:spTree>
    <p:extLst>
      <p:ext uri="{BB962C8B-B14F-4D97-AF65-F5344CB8AC3E}">
        <p14:creationId xmlns:p14="http://schemas.microsoft.com/office/powerpoint/2010/main" val="2882955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654786C-483F-4DF8-A720-202AD8CF2219}"/>
              </a:ext>
            </a:extLst>
          </p:cNvPr>
          <p:cNvSpPr txBox="1">
            <a:spLocks/>
          </p:cNvSpPr>
          <p:nvPr/>
        </p:nvSpPr>
        <p:spPr>
          <a:xfrm>
            <a:off x="1524000" y="538335"/>
            <a:ext cx="9144000" cy="1620837"/>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t>We have approval to </a:t>
            </a:r>
          </a:p>
          <a:p>
            <a:pPr algn="ctr"/>
            <a:r>
              <a:rPr lang="en-US" sz="5400" dirty="0"/>
              <a:t>conduct this survey.</a:t>
            </a:r>
          </a:p>
        </p:txBody>
      </p:sp>
      <p:sp>
        <p:nvSpPr>
          <p:cNvPr id="3" name="Rectangle 2">
            <a:extLst>
              <a:ext uri="{FF2B5EF4-FFF2-40B4-BE49-F238E27FC236}">
                <a16:creationId xmlns:a16="http://schemas.microsoft.com/office/drawing/2014/main" id="{C21D4B91-FE37-4E7E-94C3-0F6D155843FF}"/>
              </a:ext>
            </a:extLst>
          </p:cNvPr>
          <p:cNvSpPr/>
          <p:nvPr/>
        </p:nvSpPr>
        <p:spPr>
          <a:xfrm>
            <a:off x="823450" y="2433771"/>
            <a:ext cx="10665543" cy="3816429"/>
          </a:xfrm>
          <a:prstGeom prst="rect">
            <a:avLst/>
          </a:prstGeom>
          <a:ln>
            <a:solidFill>
              <a:schemeClr val="accent1"/>
            </a:solidFill>
          </a:ln>
        </p:spPr>
        <p:txBody>
          <a:bodyPr wrap="square">
            <a:spAutoFit/>
          </a:bodyPr>
          <a:lstStyle/>
          <a:p>
            <a:r>
              <a:rPr lang="en-US" sz="2200" dirty="0"/>
              <a:t>Form Approved | OMB No. 0923-0055 | Exp. Date 06/30/2020</a:t>
            </a:r>
          </a:p>
          <a:p>
            <a:br>
              <a:rPr lang="en-US" sz="2200" dirty="0"/>
            </a:br>
            <a:r>
              <a:rPr lang="en-US" sz="2200" dirty="0"/>
              <a:t>ATSDR estimates the average public reporting burden for this collection of information is </a:t>
            </a:r>
          </a:p>
          <a:p>
            <a:r>
              <a:rPr lang="en-US" sz="2200" dirty="0"/>
              <a:t>3 minutes per survey, including the time for reviewing instructions, searching existing data/information sources, gathering and maintaining the data/information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CDC/ATSDR Information Collection Review Office, 1600 Clifton Road NE, MS D-74, Atlanta, Georgia 30333; ATTN: PRA (0923-0055).</a:t>
            </a:r>
          </a:p>
        </p:txBody>
      </p:sp>
    </p:spTree>
    <p:extLst>
      <p:ext uri="{BB962C8B-B14F-4D97-AF65-F5344CB8AC3E}">
        <p14:creationId xmlns:p14="http://schemas.microsoft.com/office/powerpoint/2010/main" val="219475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42263DC8-8CF6-45ED-94CD-B6C383B2A96C}"/>
              </a:ext>
            </a:extLst>
          </p:cNvPr>
          <p:cNvSpPr txBox="1">
            <a:spLocks/>
          </p:cNvSpPr>
          <p:nvPr/>
        </p:nvSpPr>
        <p:spPr>
          <a:xfrm>
            <a:off x="1524000" y="537351"/>
            <a:ext cx="9144000" cy="1620837"/>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t>We want you to know what </a:t>
            </a:r>
          </a:p>
          <a:p>
            <a:pPr algn="ctr"/>
            <a:r>
              <a:rPr lang="en-US" sz="5400" dirty="0"/>
              <a:t>you can agree to do.</a:t>
            </a:r>
          </a:p>
        </p:txBody>
      </p:sp>
      <p:sp>
        <p:nvSpPr>
          <p:cNvPr id="3" name="Rectangle 2">
            <a:extLst>
              <a:ext uri="{FF2B5EF4-FFF2-40B4-BE49-F238E27FC236}">
                <a16:creationId xmlns:a16="http://schemas.microsoft.com/office/drawing/2014/main" id="{E70CD111-688F-4A27-84CB-E840E1584B82}"/>
              </a:ext>
            </a:extLst>
          </p:cNvPr>
          <p:cNvSpPr/>
          <p:nvPr/>
        </p:nvSpPr>
        <p:spPr>
          <a:xfrm>
            <a:off x="648929" y="2395909"/>
            <a:ext cx="10881855" cy="2974532"/>
          </a:xfrm>
          <a:prstGeom prst="rect">
            <a:avLst/>
          </a:prstGeom>
          <a:ln>
            <a:solidFill>
              <a:schemeClr val="accent1"/>
            </a:solidFill>
          </a:ln>
        </p:spPr>
        <p:txBody>
          <a:bodyPr wrap="square">
            <a:spAutoFit/>
          </a:bodyPr>
          <a:lstStyle/>
          <a:p>
            <a:pPr>
              <a:lnSpc>
                <a:spcPct val="107000"/>
              </a:lnSpc>
              <a:spcAft>
                <a:spcPts val="800"/>
              </a:spcAft>
            </a:pPr>
            <a:r>
              <a:rPr lang="en-US" sz="2200" dirty="0">
                <a:latin typeface="Calibri" panose="020F0502020204030204" pitchFamily="34" charset="0"/>
                <a:ea typeface="Calibri" panose="020F0502020204030204" pitchFamily="34" charset="0"/>
                <a:cs typeface="Times New Roman" panose="02020603050405020304" pitchFamily="18" charset="0"/>
              </a:rPr>
              <a:t>CONSENT: Taking part in this survey is completely voluntary. You may skip any question or stop at any time. Your responses will be kept private to the extent allowed by law. Digital data will be stored in secure computer files. We will not release information that may identify you in any ATSDR (or insert name of state or local agency) reports. Please be sure to get all of your questions about the survey answered by ATSDR (or insert name of state or local agency) before you begin. By choosing the cell phone survey, you agree to accept all text message charges, if applicable. By proceeding, you indicate that you are 18 years of age or older, and CONSENT to participate in this survey.</a:t>
            </a:r>
          </a:p>
        </p:txBody>
      </p:sp>
      <p:pic>
        <p:nvPicPr>
          <p:cNvPr id="4" name="Picture 3">
            <a:extLst>
              <a:ext uri="{FF2B5EF4-FFF2-40B4-BE49-F238E27FC236}">
                <a16:creationId xmlns:a16="http://schemas.microsoft.com/office/drawing/2014/main" id="{9FFFA362-70DD-4A43-BAF7-A2F8250F6A00}"/>
              </a:ext>
            </a:extLst>
          </p:cNvPr>
          <p:cNvPicPr>
            <a:picLocks noChangeAspect="1"/>
          </p:cNvPicPr>
          <p:nvPr/>
        </p:nvPicPr>
        <p:blipFill>
          <a:blip r:embed="rId2"/>
          <a:stretch>
            <a:fillRect/>
          </a:stretch>
        </p:blipFill>
        <p:spPr>
          <a:xfrm>
            <a:off x="2053839" y="5245884"/>
            <a:ext cx="8614161" cy="1074765"/>
          </a:xfrm>
          <a:prstGeom prst="rect">
            <a:avLst/>
          </a:prstGeom>
        </p:spPr>
      </p:pic>
    </p:spTree>
    <p:extLst>
      <p:ext uri="{BB962C8B-B14F-4D97-AF65-F5344CB8AC3E}">
        <p14:creationId xmlns:p14="http://schemas.microsoft.com/office/powerpoint/2010/main" val="4202112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435832-A5DC-40DD-9804-BE1B8E2FFA6F}"/>
              </a:ext>
            </a:extLst>
          </p:cNvPr>
          <p:cNvSpPr txBox="1"/>
          <p:nvPr/>
        </p:nvSpPr>
        <p:spPr>
          <a:xfrm>
            <a:off x="614286" y="1508760"/>
            <a:ext cx="10963428" cy="4893647"/>
          </a:xfrm>
          <a:prstGeom prst="rect">
            <a:avLst/>
          </a:prstGeom>
          <a:noFill/>
        </p:spPr>
        <p:txBody>
          <a:bodyPr wrap="square" rtlCol="0">
            <a:spAutoFit/>
          </a:bodyPr>
          <a:lstStyle/>
          <a:p>
            <a:r>
              <a:rPr lang="en-US" sz="3200" i="1" dirty="0">
                <a:solidFill>
                  <a:schemeClr val="accent1">
                    <a:lumMod val="75000"/>
                  </a:schemeClr>
                </a:solidFill>
              </a:rPr>
              <a:t>Question 1 - </a:t>
            </a:r>
          </a:p>
          <a:p>
            <a:r>
              <a:rPr lang="en-US" sz="4000" b="1" dirty="0"/>
              <a:t>Has ATSDR (or insert name of state or local agency) helped you to better understand </a:t>
            </a:r>
          </a:p>
          <a:p>
            <a:r>
              <a:rPr lang="en-US" sz="4000" b="1" dirty="0"/>
              <a:t>the environmental risk(s) at this site?</a:t>
            </a:r>
          </a:p>
          <a:p>
            <a:pPr lvl="2"/>
            <a:r>
              <a:rPr lang="en-US" sz="4000" b="1" i="1" dirty="0">
                <a:solidFill>
                  <a:schemeClr val="accent1"/>
                </a:solidFill>
              </a:rPr>
              <a:t>1 – Yes</a:t>
            </a:r>
          </a:p>
          <a:p>
            <a:pPr lvl="2"/>
            <a:r>
              <a:rPr lang="en-US" sz="4000" b="1" i="1" dirty="0">
                <a:solidFill>
                  <a:schemeClr val="accent1"/>
                </a:solidFill>
              </a:rPr>
              <a:t>2 – No</a:t>
            </a:r>
          </a:p>
          <a:p>
            <a:pPr lvl="2"/>
            <a:r>
              <a:rPr lang="en-US" sz="4000" b="1" i="1" dirty="0">
                <a:solidFill>
                  <a:schemeClr val="accent1"/>
                </a:solidFill>
              </a:rPr>
              <a:t>3 – Some, but not all</a:t>
            </a:r>
          </a:p>
          <a:p>
            <a:pPr lvl="2"/>
            <a:r>
              <a:rPr lang="en-US" sz="4000" b="1" i="1" dirty="0">
                <a:solidFill>
                  <a:schemeClr val="accent1"/>
                </a:solidFill>
              </a:rPr>
              <a:t>4 – Don’t know</a:t>
            </a:r>
          </a:p>
        </p:txBody>
      </p:sp>
      <p:sp>
        <p:nvSpPr>
          <p:cNvPr id="6" name="TextBox 5">
            <a:extLst>
              <a:ext uri="{FF2B5EF4-FFF2-40B4-BE49-F238E27FC236}">
                <a16:creationId xmlns:a16="http://schemas.microsoft.com/office/drawing/2014/main" id="{EBD190B8-7ECF-4140-9904-785C6850D379}"/>
              </a:ext>
            </a:extLst>
          </p:cNvPr>
          <p:cNvSpPr txBox="1"/>
          <p:nvPr/>
        </p:nvSpPr>
        <p:spPr>
          <a:xfrm>
            <a:off x="1799303" y="418567"/>
            <a:ext cx="8819535" cy="769441"/>
          </a:xfrm>
          <a:prstGeom prst="rect">
            <a:avLst/>
          </a:prstGeom>
          <a:noFill/>
          <a:ln>
            <a:solidFill>
              <a:schemeClr val="accent1"/>
            </a:solidFill>
          </a:ln>
        </p:spPr>
        <p:txBody>
          <a:bodyPr wrap="square" rtlCol="0">
            <a:spAutoFit/>
          </a:bodyPr>
          <a:lstStyle/>
          <a:p>
            <a:pPr algn="ctr"/>
            <a:r>
              <a:rPr lang="en-US" sz="4400" b="1" dirty="0">
                <a:solidFill>
                  <a:schemeClr val="accent1"/>
                </a:solidFill>
              </a:rPr>
              <a:t>Text 1, 2, 3, or 4</a:t>
            </a:r>
            <a:endParaRPr lang="en-US" sz="4400" dirty="0">
              <a:solidFill>
                <a:schemeClr val="accent1"/>
              </a:solidFill>
            </a:endParaRPr>
          </a:p>
        </p:txBody>
      </p:sp>
    </p:spTree>
    <p:extLst>
      <p:ext uri="{BB962C8B-B14F-4D97-AF65-F5344CB8AC3E}">
        <p14:creationId xmlns:p14="http://schemas.microsoft.com/office/powerpoint/2010/main" val="830393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435832-A5DC-40DD-9804-BE1B8E2FFA6F}"/>
              </a:ext>
            </a:extLst>
          </p:cNvPr>
          <p:cNvSpPr txBox="1"/>
          <p:nvPr/>
        </p:nvSpPr>
        <p:spPr>
          <a:xfrm>
            <a:off x="614286" y="1507781"/>
            <a:ext cx="10963428" cy="4462760"/>
          </a:xfrm>
          <a:prstGeom prst="rect">
            <a:avLst/>
          </a:prstGeom>
          <a:noFill/>
        </p:spPr>
        <p:txBody>
          <a:bodyPr wrap="square" rtlCol="0">
            <a:spAutoFit/>
          </a:bodyPr>
          <a:lstStyle/>
          <a:p>
            <a:r>
              <a:rPr lang="en-US" sz="3200" i="1" dirty="0">
                <a:solidFill>
                  <a:schemeClr val="accent1">
                    <a:lumMod val="75000"/>
                  </a:schemeClr>
                </a:solidFill>
              </a:rPr>
              <a:t>Question 2 - </a:t>
            </a:r>
          </a:p>
          <a:p>
            <a:r>
              <a:rPr lang="en-US" sz="3600" b="1" dirty="0"/>
              <a:t>Since ATSDR (or insert name of state or local agency) came into your community, do you NOW  know more about what you and your family should do to avoid contact with the environmental risk(s) at the site?</a:t>
            </a:r>
          </a:p>
          <a:p>
            <a:pPr lvl="2"/>
            <a:r>
              <a:rPr lang="en-US" sz="3600" b="1" i="1" dirty="0">
                <a:solidFill>
                  <a:schemeClr val="accent1"/>
                </a:solidFill>
              </a:rPr>
              <a:t>1 – Yes</a:t>
            </a:r>
          </a:p>
          <a:p>
            <a:pPr lvl="2"/>
            <a:r>
              <a:rPr lang="en-US" sz="3600" b="1" i="1" dirty="0">
                <a:solidFill>
                  <a:schemeClr val="accent1"/>
                </a:solidFill>
              </a:rPr>
              <a:t>2 – No</a:t>
            </a:r>
          </a:p>
          <a:p>
            <a:pPr lvl="2"/>
            <a:r>
              <a:rPr lang="en-US" sz="3600" b="1" i="1" dirty="0">
                <a:solidFill>
                  <a:schemeClr val="accent1"/>
                </a:solidFill>
              </a:rPr>
              <a:t>3 – Don’t know</a:t>
            </a:r>
          </a:p>
        </p:txBody>
      </p:sp>
      <p:sp>
        <p:nvSpPr>
          <p:cNvPr id="6" name="TextBox 5">
            <a:extLst>
              <a:ext uri="{FF2B5EF4-FFF2-40B4-BE49-F238E27FC236}">
                <a16:creationId xmlns:a16="http://schemas.microsoft.com/office/drawing/2014/main" id="{10435ED5-4521-49E6-920E-9A51599B82B0}"/>
              </a:ext>
            </a:extLst>
          </p:cNvPr>
          <p:cNvSpPr txBox="1"/>
          <p:nvPr/>
        </p:nvSpPr>
        <p:spPr>
          <a:xfrm>
            <a:off x="1799303" y="418567"/>
            <a:ext cx="8819535" cy="769441"/>
          </a:xfrm>
          <a:prstGeom prst="rect">
            <a:avLst/>
          </a:prstGeom>
          <a:noFill/>
          <a:ln>
            <a:solidFill>
              <a:schemeClr val="accent1"/>
            </a:solidFill>
          </a:ln>
        </p:spPr>
        <p:txBody>
          <a:bodyPr wrap="square" rtlCol="0">
            <a:spAutoFit/>
          </a:bodyPr>
          <a:lstStyle/>
          <a:p>
            <a:pPr algn="ctr"/>
            <a:r>
              <a:rPr lang="en-US" sz="4400" b="1" dirty="0">
                <a:solidFill>
                  <a:schemeClr val="accent1"/>
                </a:solidFill>
              </a:rPr>
              <a:t>Text 1, 2, or 3</a:t>
            </a:r>
            <a:endParaRPr lang="en-US" sz="4400" dirty="0">
              <a:solidFill>
                <a:schemeClr val="accent1"/>
              </a:solidFill>
            </a:endParaRPr>
          </a:p>
        </p:txBody>
      </p:sp>
    </p:spTree>
    <p:extLst>
      <p:ext uri="{BB962C8B-B14F-4D97-AF65-F5344CB8AC3E}">
        <p14:creationId xmlns:p14="http://schemas.microsoft.com/office/powerpoint/2010/main" val="16309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435832-A5DC-40DD-9804-BE1B8E2FFA6F}"/>
              </a:ext>
            </a:extLst>
          </p:cNvPr>
          <p:cNvSpPr txBox="1"/>
          <p:nvPr/>
        </p:nvSpPr>
        <p:spPr>
          <a:xfrm>
            <a:off x="614286" y="1507781"/>
            <a:ext cx="10963428" cy="4031873"/>
          </a:xfrm>
          <a:prstGeom prst="rect">
            <a:avLst/>
          </a:prstGeom>
          <a:noFill/>
        </p:spPr>
        <p:txBody>
          <a:bodyPr wrap="square" rtlCol="0">
            <a:spAutoFit/>
          </a:bodyPr>
          <a:lstStyle/>
          <a:p>
            <a:r>
              <a:rPr lang="en-US" sz="3200" i="1" dirty="0">
                <a:solidFill>
                  <a:schemeClr val="accent1"/>
                </a:solidFill>
              </a:rPr>
              <a:t>Question 3-</a:t>
            </a:r>
          </a:p>
          <a:p>
            <a:r>
              <a:rPr lang="en-US" sz="3200" b="1" i="1" dirty="0"/>
              <a:t>Have you taken (or will you take)  any actions to avoid contact with environmental risks at the site based upon ATSDR’s (or insert name of state or local agency) recommendations?</a:t>
            </a:r>
          </a:p>
          <a:p>
            <a:r>
              <a:rPr lang="en-US" sz="3200" b="1" i="1" dirty="0">
                <a:solidFill>
                  <a:schemeClr val="accent1"/>
                </a:solidFill>
              </a:rPr>
              <a:t>1.	Yes</a:t>
            </a:r>
          </a:p>
          <a:p>
            <a:r>
              <a:rPr lang="en-US" sz="3200" b="1" i="1" dirty="0">
                <a:solidFill>
                  <a:schemeClr val="accent1"/>
                </a:solidFill>
              </a:rPr>
              <a:t>2.	No</a:t>
            </a:r>
          </a:p>
          <a:p>
            <a:r>
              <a:rPr lang="en-US" sz="3200" b="1" i="1" dirty="0">
                <a:solidFill>
                  <a:schemeClr val="accent1"/>
                </a:solidFill>
              </a:rPr>
              <a:t>3.	Some</a:t>
            </a:r>
          </a:p>
          <a:p>
            <a:r>
              <a:rPr lang="en-US" sz="3200" b="1" i="1" dirty="0">
                <a:solidFill>
                  <a:schemeClr val="accent1"/>
                </a:solidFill>
              </a:rPr>
              <a:t>4.	Don’t know</a:t>
            </a:r>
          </a:p>
        </p:txBody>
      </p:sp>
      <p:sp>
        <p:nvSpPr>
          <p:cNvPr id="6" name="TextBox 5">
            <a:extLst>
              <a:ext uri="{FF2B5EF4-FFF2-40B4-BE49-F238E27FC236}">
                <a16:creationId xmlns:a16="http://schemas.microsoft.com/office/drawing/2014/main" id="{10435ED5-4521-49E6-920E-9A51599B82B0}"/>
              </a:ext>
            </a:extLst>
          </p:cNvPr>
          <p:cNvSpPr txBox="1"/>
          <p:nvPr/>
        </p:nvSpPr>
        <p:spPr>
          <a:xfrm>
            <a:off x="1799303" y="418567"/>
            <a:ext cx="8819535" cy="769441"/>
          </a:xfrm>
          <a:prstGeom prst="rect">
            <a:avLst/>
          </a:prstGeom>
          <a:noFill/>
          <a:ln>
            <a:solidFill>
              <a:schemeClr val="accent1"/>
            </a:solidFill>
          </a:ln>
        </p:spPr>
        <p:txBody>
          <a:bodyPr wrap="square" rtlCol="0">
            <a:spAutoFit/>
          </a:bodyPr>
          <a:lstStyle/>
          <a:p>
            <a:pPr algn="ctr"/>
            <a:r>
              <a:rPr lang="en-US" sz="4400" b="1" dirty="0">
                <a:solidFill>
                  <a:schemeClr val="accent1"/>
                </a:solidFill>
              </a:rPr>
              <a:t>Text 1, 2, 3, or 4 </a:t>
            </a:r>
            <a:endParaRPr lang="en-US" sz="4400" dirty="0">
              <a:solidFill>
                <a:schemeClr val="accent1"/>
              </a:solidFill>
            </a:endParaRPr>
          </a:p>
        </p:txBody>
      </p:sp>
    </p:spTree>
    <p:extLst>
      <p:ext uri="{BB962C8B-B14F-4D97-AF65-F5344CB8AC3E}">
        <p14:creationId xmlns:p14="http://schemas.microsoft.com/office/powerpoint/2010/main" val="2893198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435832-A5DC-40DD-9804-BE1B8E2FFA6F}"/>
              </a:ext>
            </a:extLst>
          </p:cNvPr>
          <p:cNvSpPr txBox="1"/>
          <p:nvPr/>
        </p:nvSpPr>
        <p:spPr>
          <a:xfrm>
            <a:off x="614286" y="1507781"/>
            <a:ext cx="10963428" cy="3046988"/>
          </a:xfrm>
          <a:prstGeom prst="rect">
            <a:avLst/>
          </a:prstGeom>
          <a:noFill/>
        </p:spPr>
        <p:txBody>
          <a:bodyPr wrap="square" rtlCol="0">
            <a:spAutoFit/>
          </a:bodyPr>
          <a:lstStyle/>
          <a:p>
            <a:r>
              <a:rPr lang="en-US" sz="3200" i="1" dirty="0">
                <a:solidFill>
                  <a:schemeClr val="accent1"/>
                </a:solidFill>
              </a:rPr>
              <a:t>Question 4-</a:t>
            </a:r>
          </a:p>
          <a:p>
            <a:r>
              <a:rPr lang="en-US" sz="3200" b="1" i="1" dirty="0"/>
              <a:t>Have you experienced any positive outcomes from the work of ATSDR (or insert name of state or local agency) at this site?</a:t>
            </a:r>
          </a:p>
          <a:p>
            <a:r>
              <a:rPr lang="en-US" sz="3200" b="1" i="1" dirty="0">
                <a:solidFill>
                  <a:schemeClr val="accent1"/>
                </a:solidFill>
              </a:rPr>
              <a:t>1.	Yes</a:t>
            </a:r>
          </a:p>
          <a:p>
            <a:r>
              <a:rPr lang="en-US" sz="3200" b="1" i="1" dirty="0">
                <a:solidFill>
                  <a:schemeClr val="accent1"/>
                </a:solidFill>
              </a:rPr>
              <a:t>2.	No</a:t>
            </a:r>
          </a:p>
          <a:p>
            <a:r>
              <a:rPr lang="en-US" sz="3200" b="1" i="1" dirty="0">
                <a:solidFill>
                  <a:schemeClr val="accent1"/>
                </a:solidFill>
              </a:rPr>
              <a:t>3.	Don’t know</a:t>
            </a:r>
          </a:p>
        </p:txBody>
      </p:sp>
      <p:sp>
        <p:nvSpPr>
          <p:cNvPr id="6" name="TextBox 5">
            <a:extLst>
              <a:ext uri="{FF2B5EF4-FFF2-40B4-BE49-F238E27FC236}">
                <a16:creationId xmlns:a16="http://schemas.microsoft.com/office/drawing/2014/main" id="{10435ED5-4521-49E6-920E-9A51599B82B0}"/>
              </a:ext>
            </a:extLst>
          </p:cNvPr>
          <p:cNvSpPr txBox="1"/>
          <p:nvPr/>
        </p:nvSpPr>
        <p:spPr>
          <a:xfrm>
            <a:off x="1799303" y="418567"/>
            <a:ext cx="8819535" cy="769441"/>
          </a:xfrm>
          <a:prstGeom prst="rect">
            <a:avLst/>
          </a:prstGeom>
          <a:noFill/>
          <a:ln>
            <a:solidFill>
              <a:schemeClr val="accent1"/>
            </a:solidFill>
          </a:ln>
        </p:spPr>
        <p:txBody>
          <a:bodyPr wrap="square" rtlCol="0">
            <a:spAutoFit/>
          </a:bodyPr>
          <a:lstStyle/>
          <a:p>
            <a:pPr algn="ctr"/>
            <a:r>
              <a:rPr lang="en-US" sz="4400" b="1" dirty="0">
                <a:solidFill>
                  <a:schemeClr val="accent1"/>
                </a:solidFill>
              </a:rPr>
              <a:t>Text 1, 2, or 3</a:t>
            </a:r>
            <a:endParaRPr lang="en-US" sz="4400" dirty="0">
              <a:solidFill>
                <a:schemeClr val="accent1"/>
              </a:solidFill>
            </a:endParaRPr>
          </a:p>
        </p:txBody>
      </p:sp>
    </p:spTree>
    <p:extLst>
      <p:ext uri="{BB962C8B-B14F-4D97-AF65-F5344CB8AC3E}">
        <p14:creationId xmlns:p14="http://schemas.microsoft.com/office/powerpoint/2010/main" val="2123783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700</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Welcome to the ATSDR (or insert name of state or local agency) SMS Text Survey!  Get out your cell phones and get ready…</vt:lpstr>
      <vt:lpstr>Thank you for your interest in the SMS Text Survey.  This brief 3-minute survey is voluntary.  We will not keep your cell phone number. Your answers will be anonymous.  Here is some more information about this survey and how you can consent to take part.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Responses for  SMS Text Survey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for your interest in the ATSDR SMS Text Survey</dc:title>
  <dc:creator>NCEH/ATSDR OS</dc:creator>
  <cp:lastModifiedBy>Sones, Matthew C. (ATSDR/OAD/OCDAPS)</cp:lastModifiedBy>
  <cp:revision>31</cp:revision>
  <dcterms:created xsi:type="dcterms:W3CDTF">2020-06-30T15:39:49Z</dcterms:created>
  <dcterms:modified xsi:type="dcterms:W3CDTF">2020-11-30T15:31:32Z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2020-11-30T15:07:51Z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9758c97b-0514-4a69-b6ea-faebd21e9ba7</vt:lpwstr>
  </property>
  <property fmtid="{D5CDD505-2E9C-101B-9397-08002B2CF9AE}" pid="8" name="MSIP_Label_7b94a7b8-f06c-4dfe-bdcc-9b548fd58c31_ContentBits">
    <vt:lpwstr>0</vt:lpwstr>
  </property>
</Properties>
</file>