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unes, Charmaine" initials="RC" lastIdx="1" clrIdx="0"/>
  <p:cmAuthor id="1" name="Daly, Hannah" initials="DH" lastIdx="2" clrIdx="1">
    <p:extLst>
      <p:ext uri="{19B8F6BF-5375-455C-9EA6-DF929625EA0E}">
        <p15:presenceInfo xmlns:p15="http://schemas.microsoft.com/office/powerpoint/2012/main" userId="S-1-5-21-1053119219-327446729-612134452-16971" providerId="AD"/>
      </p:ext>
    </p:extLst>
  </p:cmAuthor>
  <p:cmAuthor id="2" name="Coffey, Amelia" initials="CA" lastIdx="7" clrIdx="2">
    <p:extLst>
      <p:ext uri="{19B8F6BF-5375-455C-9EA6-DF929625EA0E}">
        <p15:presenceInfo xmlns:p15="http://schemas.microsoft.com/office/powerpoint/2012/main" userId="S-1-5-21-1053119219-327446729-612134452-14961" providerId="AD"/>
      </p:ext>
    </p:extLst>
  </p:cmAuthor>
  <p:cmAuthor id="3" name="McDaniel, Marla" initials="MM" lastIdx="2" clrIdx="3">
    <p:extLst>
      <p:ext uri="{19B8F6BF-5375-455C-9EA6-DF929625EA0E}">
        <p15:presenceInfo xmlns:p15="http://schemas.microsoft.com/office/powerpoint/2012/main" userId="McDaniel, Marla" providerId="None"/>
      </p:ext>
    </p:extLst>
  </p:cmAuthor>
  <p:cmAuthor id="4" name="Loveless, Annelise" initials="LA" lastIdx="3" clrIdx="4">
    <p:extLst>
      <p:ext uri="{19B8F6BF-5375-455C-9EA6-DF929625EA0E}">
        <p15:presenceInfo xmlns:p15="http://schemas.microsoft.com/office/powerpoint/2012/main" userId="S::loveles3@seattleu.edu::667882e5-6036-4b06-9acc-957ceef0af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7" autoAdjust="0"/>
    <p:restoredTop sz="95046" autoAdjust="0"/>
  </p:normalViewPr>
  <p:slideViewPr>
    <p:cSldViewPr>
      <p:cViewPr varScale="1">
        <p:scale>
          <a:sx n="60" d="100"/>
          <a:sy n="60" d="100"/>
        </p:scale>
        <p:origin x="15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AE0B4-687F-496E-A649-CC6399CA4E13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1471-3799-4C7B-AE19-6EAFFD36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11471-3799-4C7B-AE19-6EAFFD3646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6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UI New Logo Complet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1"/>
            <a:ext cx="54102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solidFill>
                <a:schemeClr val="tx2">
                  <a:lumMod val="60000"/>
                  <a:lumOff val="40000"/>
                </a:schemeClr>
              </a:solidFill>
              <a:latin typeface="Lato Regular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1981200"/>
            <a:ext cx="9144000" cy="289560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105400"/>
            <a:ext cx="7696199" cy="1371600"/>
          </a:xfrm>
        </p:spPr>
        <p:txBody>
          <a:bodyPr/>
          <a:lstStyle>
            <a:lvl1pPr>
              <a:lnSpc>
                <a:spcPct val="100000"/>
              </a:lnSpc>
              <a:defRPr sz="225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966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onten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1"/>
            <a:ext cx="7772400" cy="1362075"/>
          </a:xfrm>
        </p:spPr>
        <p:txBody>
          <a:bodyPr/>
          <a:lstStyle>
            <a:lvl1pPr algn="l">
              <a:defRPr sz="1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38400"/>
            <a:ext cx="7772400" cy="32766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3474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grey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752600"/>
            <a:ext cx="9144000" cy="4114800"/>
          </a:xfrm>
          <a:prstGeom prst="rect">
            <a:avLst/>
          </a:prstGeom>
          <a:solidFill>
            <a:srgbClr val="E0E1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981201"/>
            <a:ext cx="7543800" cy="3816350"/>
          </a:xfrm>
        </p:spPr>
        <p:txBody>
          <a:bodyPr/>
          <a:lstStyle>
            <a:lvl1pPr>
              <a:defRPr sz="1125">
                <a:solidFill>
                  <a:srgbClr val="000000"/>
                </a:solidFill>
              </a:defRPr>
            </a:lvl1pPr>
            <a:lvl2pPr>
              <a:buClr>
                <a:schemeClr val="accent1"/>
              </a:buClr>
              <a:defRPr sz="1013">
                <a:solidFill>
                  <a:srgbClr val="000000"/>
                </a:solidFill>
              </a:defRPr>
            </a:lvl2pPr>
            <a:lvl3pPr>
              <a:buClr>
                <a:schemeClr val="accent1"/>
              </a:buClr>
              <a:defRPr sz="900">
                <a:solidFill>
                  <a:srgbClr val="000000"/>
                </a:solidFill>
              </a:defRPr>
            </a:lvl3pPr>
            <a:lvl4pPr>
              <a:buClr>
                <a:schemeClr val="accent1"/>
              </a:buClr>
              <a:defRPr sz="788">
                <a:solidFill>
                  <a:srgbClr val="000000"/>
                </a:solidFill>
              </a:defRPr>
            </a:lvl4pPr>
            <a:lvl5pPr>
              <a:buClr>
                <a:schemeClr val="accent1"/>
              </a:buClr>
              <a:defRPr sz="788">
                <a:solidFill>
                  <a:srgbClr val="000000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2289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4076" y="1676400"/>
            <a:ext cx="3571875" cy="3816350"/>
          </a:xfrm>
        </p:spPr>
        <p:txBody>
          <a:bodyPr/>
          <a:lstStyle>
            <a:lvl1pPr>
              <a:defRPr sz="1125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013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9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788">
                <a:solidFill>
                  <a:schemeClr val="tx1"/>
                </a:solidFill>
              </a:defRPr>
            </a:lvl4pPr>
            <a:lvl5pPr>
              <a:defRPr sz="788">
                <a:solidFill>
                  <a:schemeClr val="tx1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8877" y="1676400"/>
            <a:ext cx="3489324" cy="3816350"/>
          </a:xfrm>
        </p:spPr>
        <p:txBody>
          <a:bodyPr/>
          <a:lstStyle>
            <a:lvl1pPr>
              <a:defRPr sz="1125">
                <a:solidFill>
                  <a:srgbClr val="000000"/>
                </a:solidFill>
              </a:defRPr>
            </a:lvl1pPr>
            <a:lvl2pPr>
              <a:defRPr sz="1013">
                <a:solidFill>
                  <a:srgbClr val="000000"/>
                </a:solidFill>
              </a:defRPr>
            </a:lvl2pPr>
            <a:lvl3pPr>
              <a:defRPr sz="900">
                <a:solidFill>
                  <a:srgbClr val="000000"/>
                </a:solidFill>
              </a:defRPr>
            </a:lvl3pPr>
            <a:lvl4pPr>
              <a:defRPr sz="788">
                <a:solidFill>
                  <a:srgbClr val="000000"/>
                </a:solidFill>
              </a:defRPr>
            </a:lvl4pPr>
            <a:lvl5pPr>
              <a:defRPr sz="788">
                <a:solidFill>
                  <a:srgbClr val="000000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77831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981201"/>
            <a:ext cx="7543800" cy="3816350"/>
          </a:xfrm>
        </p:spPr>
        <p:txBody>
          <a:bodyPr/>
          <a:lstStyle>
            <a:lvl1pPr indent="0">
              <a:lnSpc>
                <a:spcPct val="100000"/>
              </a:lnSpc>
              <a:defRPr sz="1125">
                <a:solidFill>
                  <a:schemeClr val="bg1"/>
                </a:solidFill>
              </a:defRPr>
            </a:lvl1pPr>
            <a:lvl2pPr indent="0">
              <a:lnSpc>
                <a:spcPct val="100000"/>
              </a:lnSpc>
              <a:buClr>
                <a:schemeClr val="accent1"/>
              </a:buClr>
              <a:defRPr sz="1013">
                <a:solidFill>
                  <a:schemeClr val="bg1"/>
                </a:solidFill>
              </a:defRPr>
            </a:lvl2pPr>
            <a:lvl3pPr indent="0">
              <a:lnSpc>
                <a:spcPct val="100000"/>
              </a:lnSpc>
              <a:buClr>
                <a:schemeClr val="accent1"/>
              </a:buClr>
              <a:defRPr sz="900">
                <a:solidFill>
                  <a:schemeClr val="bg1"/>
                </a:solidFill>
              </a:defRPr>
            </a:lvl3pPr>
            <a:lvl4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4pPr>
            <a:lvl5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60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981201"/>
            <a:ext cx="7543800" cy="3816350"/>
          </a:xfrm>
        </p:spPr>
        <p:txBody>
          <a:bodyPr/>
          <a:lstStyle>
            <a:lvl1pPr indent="0">
              <a:lnSpc>
                <a:spcPct val="100000"/>
              </a:lnSpc>
              <a:defRPr sz="1125">
                <a:solidFill>
                  <a:schemeClr val="bg1"/>
                </a:solidFill>
              </a:defRPr>
            </a:lvl1pPr>
            <a:lvl2pPr indent="0">
              <a:lnSpc>
                <a:spcPct val="100000"/>
              </a:lnSpc>
              <a:buClr>
                <a:schemeClr val="accent1"/>
              </a:buClr>
              <a:defRPr sz="1013">
                <a:solidFill>
                  <a:schemeClr val="bg1"/>
                </a:solidFill>
              </a:defRPr>
            </a:lvl2pPr>
            <a:lvl3pPr indent="0">
              <a:lnSpc>
                <a:spcPct val="100000"/>
              </a:lnSpc>
              <a:buClr>
                <a:schemeClr val="accent1"/>
              </a:buClr>
              <a:defRPr sz="900">
                <a:solidFill>
                  <a:schemeClr val="bg1"/>
                </a:solidFill>
              </a:defRPr>
            </a:lvl3pPr>
            <a:lvl4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4pPr>
            <a:lvl5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1384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981201"/>
            <a:ext cx="7543800" cy="3816350"/>
          </a:xfrm>
        </p:spPr>
        <p:txBody>
          <a:bodyPr/>
          <a:lstStyle>
            <a:lvl1pPr indent="0">
              <a:lnSpc>
                <a:spcPct val="100000"/>
              </a:lnSpc>
              <a:defRPr sz="1125">
                <a:solidFill>
                  <a:schemeClr val="bg1"/>
                </a:solidFill>
              </a:defRPr>
            </a:lvl1pPr>
            <a:lvl2pPr indent="0">
              <a:lnSpc>
                <a:spcPct val="100000"/>
              </a:lnSpc>
              <a:buClr>
                <a:schemeClr val="accent1"/>
              </a:buClr>
              <a:defRPr sz="1013">
                <a:solidFill>
                  <a:schemeClr val="bg1"/>
                </a:solidFill>
              </a:defRPr>
            </a:lvl2pPr>
            <a:lvl3pPr indent="0">
              <a:lnSpc>
                <a:spcPct val="100000"/>
              </a:lnSpc>
              <a:buClr>
                <a:schemeClr val="accent1"/>
              </a:buClr>
              <a:defRPr sz="900">
                <a:solidFill>
                  <a:schemeClr val="bg1"/>
                </a:solidFill>
              </a:defRPr>
            </a:lvl3pPr>
            <a:lvl4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4pPr>
            <a:lvl5pPr indent="0">
              <a:lnSpc>
                <a:spcPct val="100000"/>
              </a:lnSpc>
              <a:buClr>
                <a:schemeClr val="accent1"/>
              </a:buClr>
              <a:defRPr sz="788">
                <a:solidFill>
                  <a:schemeClr val="bg1"/>
                </a:solidFill>
              </a:defRPr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75618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544199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01397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1162050"/>
          </a:xfrm>
        </p:spPr>
        <p:txBody>
          <a:bodyPr/>
          <a:lstStyle>
            <a:lvl1pPr algn="l">
              <a:defRPr sz="1688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1" cy="5853113"/>
          </a:xfrm>
        </p:spPr>
        <p:txBody>
          <a:bodyPr/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76401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260592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8305800" cy="49530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638800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1"/>
            <a:ext cx="6934200" cy="4529138"/>
          </a:xfrm>
        </p:spPr>
        <p:txBody>
          <a:bodyPr anchor="b"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5987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5715000"/>
            <a:ext cx="8580120" cy="883920"/>
            <a:chOff x="304800" y="5715000"/>
            <a:chExt cx="8580120" cy="883920"/>
          </a:xfrm>
          <a:solidFill>
            <a:schemeClr val="accent5">
              <a:lumMod val="40000"/>
              <a:lumOff val="60000"/>
            </a:schemeClr>
          </a:solidFill>
        </p:grpSpPr>
        <p:grpSp>
          <p:nvGrpSpPr>
            <p:cNvPr id="6" name="Group 5"/>
            <p:cNvGrpSpPr/>
            <p:nvPr/>
          </p:nvGrpSpPr>
          <p:grpSpPr>
            <a:xfrm>
              <a:off x="304800" y="6553200"/>
              <a:ext cx="8580120" cy="45720"/>
              <a:chOff x="304800" y="6553200"/>
              <a:chExt cx="8580120" cy="45720"/>
            </a:xfrm>
            <a:grpFill/>
          </p:grpSpPr>
          <p:sp>
            <p:nvSpPr>
              <p:cNvPr id="55" name="Rectangle 54"/>
              <p:cNvSpPr/>
              <p:nvPr/>
            </p:nvSpPr>
            <p:spPr>
              <a:xfrm>
                <a:off x="3048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9272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08065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46858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5650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24443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63236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02028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40821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79614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18407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7199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992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34785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3577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12370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51163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689955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28748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67541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06334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45126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8392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04800" y="6172200"/>
              <a:ext cx="8580120" cy="45720"/>
              <a:chOff x="304800" y="6553200"/>
              <a:chExt cx="8580120" cy="45720"/>
            </a:xfrm>
            <a:grpFill/>
          </p:grpSpPr>
          <p:sp>
            <p:nvSpPr>
              <p:cNvPr id="32" name="Rectangle 31"/>
              <p:cNvSpPr/>
              <p:nvPr/>
            </p:nvSpPr>
            <p:spPr>
              <a:xfrm>
                <a:off x="3048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9272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08065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6858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85650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24443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3236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02028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40821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79614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8407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57199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95992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4785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73577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12370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51163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89955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28748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67541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06334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126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8392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304800" y="5715000"/>
              <a:ext cx="8580120" cy="45720"/>
              <a:chOff x="304800" y="6553200"/>
              <a:chExt cx="8580120" cy="45720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3048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9272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8065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46858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85650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24443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3236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02028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40821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79614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18407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57199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59924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347851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735778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123705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511632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99559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287486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7675413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06334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451267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8839200" y="6553200"/>
                <a:ext cx="45720" cy="4572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</p:grpSp>
      <p:pic>
        <p:nvPicPr>
          <p:cNvPr id="78" name="Picture 79" descr="UI New Logo Complet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1"/>
            <a:ext cx="54102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lnSpc>
                <a:spcPct val="100000"/>
              </a:lnSpc>
              <a:defRPr sz="2475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32155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995112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6" y="533401"/>
            <a:ext cx="2055813" cy="5187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533401"/>
            <a:ext cx="6018212" cy="5187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31378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no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04801" y="5715000"/>
            <a:ext cx="8580439" cy="884238"/>
            <a:chOff x="304800" y="5715000"/>
            <a:chExt cx="8580120" cy="883920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304800" y="6553200"/>
              <a:ext cx="8580120" cy="45720"/>
              <a:chOff x="304800" y="6553200"/>
              <a:chExt cx="8580120" cy="4572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304800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9213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081059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46839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5573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244653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631989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020912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408248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79558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18450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71842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9177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34810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35437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124359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511695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6899031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28795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675290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06262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451548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838884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304800" y="6172200"/>
              <a:ext cx="8580120" cy="45720"/>
              <a:chOff x="304800" y="6553200"/>
              <a:chExt cx="8580120" cy="4572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04800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9213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081059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6839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85573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244653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31989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020912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408248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79558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8450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571842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959177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4810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735437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124359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511695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899031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28795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675290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06262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1548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838884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304800" y="5715000"/>
              <a:ext cx="8580120" cy="45720"/>
              <a:chOff x="304800" y="6553200"/>
              <a:chExt cx="8580120" cy="4572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4800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9213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81059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46839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85573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244653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31989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020912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408248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79558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18450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571842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59177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34810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735437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124359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511695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99031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28795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7675290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06262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451548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8838884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</p:grpSp>
      <p:pic>
        <p:nvPicPr>
          <p:cNvPr id="78" name="Picture 79" descr="UI New Logo Complet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1"/>
            <a:ext cx="54102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lnSpc>
                <a:spcPct val="100000"/>
              </a:lnSpc>
              <a:defRPr sz="24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5767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no image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04801" y="5715000"/>
            <a:ext cx="8580439" cy="884238"/>
            <a:chOff x="304800" y="5715000"/>
            <a:chExt cx="8580120" cy="883920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304800" y="6553200"/>
              <a:ext cx="8580120" cy="45720"/>
              <a:chOff x="304800" y="6553200"/>
              <a:chExt cx="8580120" cy="4572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304800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9213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081059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46839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5573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244653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631989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020912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408248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79558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18450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71842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9177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34810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35437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124359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511695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6899031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28795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675290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06262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451548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838884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304800" y="6172200"/>
              <a:ext cx="8580120" cy="45720"/>
              <a:chOff x="304800" y="6553200"/>
              <a:chExt cx="8580120" cy="4572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04800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9213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081059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6839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85573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244653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31989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020912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408248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79558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8450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571842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959177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4810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735437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124359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511695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899031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28795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675290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06262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1548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838884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304800" y="5715000"/>
              <a:ext cx="8580120" cy="45720"/>
              <a:chOff x="304800" y="6553200"/>
              <a:chExt cx="8580120" cy="4572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4800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9213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81059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46839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85573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244653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31989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020912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408248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79558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18450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571842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59177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34810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735437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124359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511695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99031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28795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7675290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06262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451548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8838884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</p:grpSp>
      <p:pic>
        <p:nvPicPr>
          <p:cNvPr id="80" name="Picture 79" descr="UI New Logo Complet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1"/>
            <a:ext cx="54102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lnSpc>
                <a:spcPct val="100000"/>
              </a:lnSpc>
              <a:defRPr sz="24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262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no imag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04801" y="5715000"/>
            <a:ext cx="8580439" cy="884238"/>
            <a:chOff x="304800" y="5715000"/>
            <a:chExt cx="8580120" cy="883920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304800" y="6553200"/>
              <a:ext cx="8580120" cy="45720"/>
              <a:chOff x="304800" y="6553200"/>
              <a:chExt cx="8580120" cy="4572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304800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9213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081059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46839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5573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244653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631989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020912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408248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79558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184506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71842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9177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348101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35437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124359" y="6552898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511695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6899031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287954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675290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062625" y="6552898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451548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838884" y="6552898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304800" y="6172200"/>
              <a:ext cx="8580120" cy="45720"/>
              <a:chOff x="304800" y="6553200"/>
              <a:chExt cx="8580120" cy="4572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04800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9213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081059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6839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85573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244653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31989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020912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408248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79558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84506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571842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959177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48101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735437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124359" y="6553036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511695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899031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287954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675290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062625" y="6553036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1548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838884" y="6553036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304800" y="5715000"/>
              <a:ext cx="8580120" cy="45720"/>
              <a:chOff x="304800" y="6553200"/>
              <a:chExt cx="8580120" cy="4572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4800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9213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81059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46839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85573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244653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31989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020912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408248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79558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184506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571842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59177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348101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735437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124359" y="6553200"/>
                <a:ext cx="44448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511695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99031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287954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7675290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062625" y="6553200"/>
                <a:ext cx="46035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451548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8838884" y="6553200"/>
                <a:ext cx="46036" cy="460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13" dirty="0">
                  <a:latin typeface="Lato Regular"/>
                </a:endParaRPr>
              </a:p>
            </p:txBody>
          </p:sp>
        </p:grpSp>
      </p:grpSp>
      <p:pic>
        <p:nvPicPr>
          <p:cNvPr id="80" name="Picture 79" descr="UI New Logo Complet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1"/>
            <a:ext cx="54102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>
            <a:noAutofit/>
          </a:bodyPr>
          <a:lstStyle>
            <a:lvl1pPr algn="ctr">
              <a:defRPr sz="24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5206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defRPr sz="24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21993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title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lnSpc>
                <a:spcPct val="100000"/>
              </a:lnSpc>
              <a:defRPr sz="2475" b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23046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latin typeface="Lato Regular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543800" cy="2133600"/>
          </a:xfrm>
        </p:spPr>
        <p:txBody>
          <a:bodyPr anchor="b"/>
          <a:lstStyle>
            <a:lvl1pPr algn="ctr">
              <a:lnSpc>
                <a:spcPct val="100000"/>
              </a:lnSpc>
              <a:defRPr sz="2475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1" y="3886200"/>
            <a:ext cx="76200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176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33401"/>
            <a:ext cx="8226425" cy="568325"/>
          </a:xfrm>
        </p:spPr>
        <p:txBody>
          <a:bodyPr/>
          <a:lstStyle>
            <a:lvl1pPr>
              <a:defRPr sz="15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19201"/>
            <a:ext cx="7910512" cy="4273550"/>
          </a:xfrm>
        </p:spPr>
        <p:txBody>
          <a:bodyPr/>
          <a:lstStyle>
            <a:lvl1pPr>
              <a:defRPr sz="1013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6834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838201"/>
            <a:ext cx="822642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784351"/>
            <a:ext cx="7910512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13" dirty="0">
              <a:solidFill>
                <a:schemeClr val="tx2">
                  <a:lumMod val="60000"/>
                  <a:lumOff val="40000"/>
                </a:schemeClr>
              </a:solidFill>
              <a:latin typeface="Lato Regular"/>
              <a:cs typeface="Lato Regular"/>
            </a:endParaRPr>
          </a:p>
        </p:txBody>
      </p:sp>
      <p:pic>
        <p:nvPicPr>
          <p:cNvPr id="1029" name="Picture 3" descr="UI New Logo String for PPT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629401"/>
            <a:ext cx="4114800" cy="12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kern="1200" spc="-23">
          <a:solidFill>
            <a:schemeClr val="tx1"/>
          </a:solidFill>
          <a:latin typeface="Lato Black"/>
          <a:ea typeface="MS PGothic" pitchFamily="34" charset="-128"/>
          <a:cs typeface="Lato Black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Lato Black" charset="0"/>
          <a:ea typeface="MS PGothic" pitchFamily="34" charset="-128"/>
          <a:cs typeface="Lato Black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Lato Black" charset="0"/>
          <a:ea typeface="MS PGothic" pitchFamily="34" charset="-128"/>
          <a:cs typeface="Lato Black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Lato Black" charset="0"/>
          <a:ea typeface="MS PGothic" pitchFamily="34" charset="-128"/>
          <a:cs typeface="Lato Black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Lato Black" charset="0"/>
          <a:ea typeface="MS PGothic" pitchFamily="34" charset="-128"/>
          <a:cs typeface="Lato Black" charset="0"/>
        </a:defRPr>
      </a:lvl5pPr>
      <a:lvl6pPr marL="257175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1800">
          <a:solidFill>
            <a:srgbClr val="FF0000"/>
          </a:solidFill>
          <a:latin typeface="Arial Black" pitchFamily="34" charset="0"/>
        </a:defRPr>
      </a:lvl6pPr>
      <a:lvl7pPr marL="51435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1800">
          <a:solidFill>
            <a:srgbClr val="FF0000"/>
          </a:solidFill>
          <a:latin typeface="Arial Black" pitchFamily="34" charset="0"/>
        </a:defRPr>
      </a:lvl7pPr>
      <a:lvl8pPr marL="771525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1800">
          <a:solidFill>
            <a:srgbClr val="FF0000"/>
          </a:solidFill>
          <a:latin typeface="Arial Black" pitchFamily="34" charset="0"/>
        </a:defRPr>
      </a:lvl8pPr>
      <a:lvl9pPr marL="10287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1800">
          <a:solidFill>
            <a:srgbClr val="FF0000"/>
          </a:solidFill>
          <a:latin typeface="Arial Black" pitchFamily="34" charset="0"/>
        </a:defRPr>
      </a:lvl9pPr>
    </p:titleStyle>
    <p:bodyStyle>
      <a:lvl1pPr indent="-192881" algn="l" rtl="0" eaLnBrk="1" fontAlgn="base" hangingPunct="1">
        <a:lnSpc>
          <a:spcPts val="1519"/>
        </a:lnSpc>
        <a:spcBef>
          <a:spcPct val="20000"/>
        </a:spcBef>
        <a:spcAft>
          <a:spcPct val="0"/>
        </a:spcAft>
        <a:defRPr sz="1125">
          <a:solidFill>
            <a:srgbClr val="000000"/>
          </a:solidFill>
          <a:latin typeface="Lato Regular"/>
          <a:ea typeface="MS PGothic" pitchFamily="34" charset="-128"/>
          <a:cs typeface="Lato Regular"/>
        </a:defRPr>
      </a:lvl1pPr>
      <a:lvl2pPr marL="261641" indent="-107156" algn="l" rtl="0" eaLnBrk="1" fontAlgn="base" hangingPunct="1">
        <a:lnSpc>
          <a:spcPts val="1196"/>
        </a:lnSpc>
        <a:spcBef>
          <a:spcPts val="556"/>
        </a:spcBef>
        <a:spcAft>
          <a:spcPts val="675"/>
        </a:spcAft>
        <a:buClr>
          <a:schemeClr val="tx2"/>
        </a:buClr>
        <a:buFont typeface="Wingdings" charset="0"/>
        <a:buChar char="§"/>
        <a:defRPr sz="900">
          <a:solidFill>
            <a:srgbClr val="8F8F8D"/>
          </a:solidFill>
          <a:latin typeface="Lato Regular"/>
          <a:ea typeface="MS PGothic" pitchFamily="34" charset="-128"/>
          <a:cs typeface="Lato Regular"/>
        </a:defRPr>
      </a:lvl2pPr>
      <a:lvl3pPr marL="498277" indent="-76796" algn="l" rtl="0" eaLnBrk="1" fontAlgn="base" hangingPunct="1">
        <a:lnSpc>
          <a:spcPct val="85000"/>
        </a:lnSpc>
        <a:spcBef>
          <a:spcPts val="338"/>
        </a:spcBef>
        <a:spcAft>
          <a:spcPct val="0"/>
        </a:spcAft>
        <a:buClr>
          <a:schemeClr val="tx2"/>
        </a:buClr>
        <a:buFont typeface="Wingdings" charset="0"/>
        <a:buChar char="§"/>
        <a:defRPr sz="900">
          <a:solidFill>
            <a:srgbClr val="8F8F8D"/>
          </a:solidFill>
          <a:latin typeface="Lato Regular"/>
          <a:ea typeface="MS PGothic" pitchFamily="34" charset="-128"/>
          <a:cs typeface="Lato Regular"/>
        </a:defRPr>
      </a:lvl3pPr>
      <a:lvl4pPr marL="642045" indent="-117872" algn="l" rtl="0" eaLnBrk="1" fontAlgn="base" hangingPunct="1">
        <a:lnSpc>
          <a:spcPct val="85000"/>
        </a:lnSpc>
        <a:spcBef>
          <a:spcPts val="338"/>
        </a:spcBef>
        <a:spcAft>
          <a:spcPct val="0"/>
        </a:spcAft>
        <a:buClr>
          <a:schemeClr val="tx2"/>
        </a:buClr>
        <a:buFont typeface="Wingdings" charset="0"/>
        <a:buChar char="§"/>
        <a:defRPr sz="788">
          <a:solidFill>
            <a:srgbClr val="8F8F8D"/>
          </a:solidFill>
          <a:latin typeface="Lato Regular"/>
          <a:ea typeface="MS PGothic" pitchFamily="34" charset="-128"/>
          <a:cs typeface="Lato Regular"/>
        </a:defRPr>
      </a:lvl4pPr>
      <a:lvl5pPr marL="770633" indent="-96441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lr>
          <a:schemeClr val="tx2"/>
        </a:buClr>
        <a:buFont typeface="Wingdings" charset="0"/>
        <a:buChar char="§"/>
        <a:defRPr sz="788">
          <a:solidFill>
            <a:srgbClr val="8F8F8D"/>
          </a:solidFill>
          <a:latin typeface="Lato Regular"/>
          <a:ea typeface="MS PGothic" pitchFamily="34" charset="-128"/>
          <a:cs typeface="Lato Regular"/>
        </a:defRPr>
      </a:lvl5pPr>
      <a:lvl6pPr marL="1414463" indent="-128588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  <a:ea typeface="+mn-ea"/>
        </a:defRPr>
      </a:lvl6pPr>
      <a:lvl7pPr marL="1671638" indent="-128588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  <a:ea typeface="+mn-ea"/>
        </a:defRPr>
      </a:lvl7pPr>
      <a:lvl8pPr marL="1928813" indent="-128588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  <a:ea typeface="+mn-ea"/>
        </a:defRPr>
      </a:lvl8pPr>
      <a:lvl9pPr marL="2185988" indent="-128588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/>
          <p:cNvSpPr/>
          <p:nvPr/>
        </p:nvSpPr>
        <p:spPr>
          <a:xfrm>
            <a:off x="4656741" y="5385741"/>
            <a:ext cx="4419050" cy="1089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4728784" y="-1274"/>
            <a:ext cx="4415215" cy="321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72878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724948" y="1"/>
            <a:ext cx="1599652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324600" y="0"/>
            <a:ext cx="2819398" cy="24512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02701" y="534282"/>
            <a:ext cx="398799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dirty="0">
                <a:solidFill>
                  <a:schemeClr val="bg1"/>
                </a:solidFill>
                <a:latin typeface="Lato Light" panose="020F0302020204030203" pitchFamily="34" charset="0"/>
              </a:rPr>
              <a:t>YOU ARE </a:t>
            </a:r>
            <a:r>
              <a:rPr lang="en-US" sz="7200" dirty="0">
                <a:solidFill>
                  <a:schemeClr val="bg1"/>
                </a:solidFill>
                <a:latin typeface="Lato Black" panose="020F0A02020204030203" pitchFamily="34" charset="0"/>
              </a:rPr>
              <a:t>INVITED</a:t>
            </a:r>
            <a:endParaRPr lang="en-US" sz="44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156596" y="918532"/>
            <a:ext cx="786600" cy="609600"/>
            <a:chOff x="-6793425" y="-264610"/>
            <a:chExt cx="7052814" cy="5465798"/>
          </a:xfrm>
          <a:noFill/>
        </p:grpSpPr>
        <p:sp>
          <p:nvSpPr>
            <p:cNvPr id="27" name="Oval Callout 1"/>
            <p:cNvSpPr/>
            <p:nvPr/>
          </p:nvSpPr>
          <p:spPr>
            <a:xfrm>
              <a:off x="-6793425" y="-264610"/>
              <a:ext cx="5538873" cy="5465798"/>
            </a:xfrm>
            <a:custGeom>
              <a:avLst/>
              <a:gdLst>
                <a:gd name="connsiteX0" fmla="*/ 615974 w 5538334"/>
                <a:gd name="connsiteY0" fmla="*/ 5893946 h 4965748"/>
                <a:gd name="connsiteX1" fmla="*/ 970413 w 5538334"/>
                <a:gd name="connsiteY1" fmla="*/ 4370618 h 4965748"/>
                <a:gd name="connsiteX2" fmla="*/ 675950 w 5538334"/>
                <a:gd name="connsiteY2" fmla="*/ 857372 h 4965748"/>
                <a:gd name="connsiteX3" fmla="*/ 4124504 w 5538334"/>
                <a:gd name="connsiteY3" fmla="*/ 317714 h 4965748"/>
                <a:gd name="connsiteX4" fmla="*/ 5195303 w 5538334"/>
                <a:gd name="connsiteY4" fmla="*/ 3679827 h 4965748"/>
                <a:gd name="connsiteX5" fmla="*/ 1890093 w 5538334"/>
                <a:gd name="connsiteY5" fmla="*/ 4837321 h 4965748"/>
                <a:gd name="connsiteX6" fmla="*/ 615974 w 5538334"/>
                <a:gd name="connsiteY6" fmla="*/ 5893946 h 4965748"/>
                <a:gd name="connsiteX0" fmla="*/ 616023 w 5538873"/>
                <a:gd name="connsiteY0" fmla="*/ 5894061 h 5894061"/>
                <a:gd name="connsiteX1" fmla="*/ 970462 w 5538873"/>
                <a:gd name="connsiteY1" fmla="*/ 4370733 h 5894061"/>
                <a:gd name="connsiteX2" fmla="*/ 675999 w 5538873"/>
                <a:gd name="connsiteY2" fmla="*/ 857487 h 5894061"/>
                <a:gd name="connsiteX3" fmla="*/ 4124553 w 5538873"/>
                <a:gd name="connsiteY3" fmla="*/ 317829 h 5894061"/>
                <a:gd name="connsiteX4" fmla="*/ 5195352 w 5538873"/>
                <a:gd name="connsiteY4" fmla="*/ 3679942 h 5894061"/>
                <a:gd name="connsiteX5" fmla="*/ 1890142 w 5538873"/>
                <a:gd name="connsiteY5" fmla="*/ 4837436 h 5894061"/>
                <a:gd name="connsiteX6" fmla="*/ 616023 w 5538873"/>
                <a:gd name="connsiteY6" fmla="*/ 5894061 h 5894061"/>
                <a:gd name="connsiteX0" fmla="*/ 511851 w 5538873"/>
                <a:gd name="connsiteY0" fmla="*/ 5905636 h 5905636"/>
                <a:gd name="connsiteX1" fmla="*/ 970462 w 5538873"/>
                <a:gd name="connsiteY1" fmla="*/ 4370733 h 5905636"/>
                <a:gd name="connsiteX2" fmla="*/ 675999 w 5538873"/>
                <a:gd name="connsiteY2" fmla="*/ 857487 h 5905636"/>
                <a:gd name="connsiteX3" fmla="*/ 4124553 w 5538873"/>
                <a:gd name="connsiteY3" fmla="*/ 317829 h 5905636"/>
                <a:gd name="connsiteX4" fmla="*/ 5195352 w 5538873"/>
                <a:gd name="connsiteY4" fmla="*/ 3679942 h 5905636"/>
                <a:gd name="connsiteX5" fmla="*/ 1890142 w 5538873"/>
                <a:gd name="connsiteY5" fmla="*/ 4837436 h 5905636"/>
                <a:gd name="connsiteX6" fmla="*/ 511851 w 5538873"/>
                <a:gd name="connsiteY6" fmla="*/ 5905636 h 5905636"/>
                <a:gd name="connsiteX0" fmla="*/ 210909 w 5538873"/>
                <a:gd name="connsiteY0" fmla="*/ 5824613 h 5824613"/>
                <a:gd name="connsiteX1" fmla="*/ 970462 w 5538873"/>
                <a:gd name="connsiteY1" fmla="*/ 4370733 h 5824613"/>
                <a:gd name="connsiteX2" fmla="*/ 675999 w 5538873"/>
                <a:gd name="connsiteY2" fmla="*/ 857487 h 5824613"/>
                <a:gd name="connsiteX3" fmla="*/ 4124553 w 5538873"/>
                <a:gd name="connsiteY3" fmla="*/ 317829 h 5824613"/>
                <a:gd name="connsiteX4" fmla="*/ 5195352 w 5538873"/>
                <a:gd name="connsiteY4" fmla="*/ 3679942 h 5824613"/>
                <a:gd name="connsiteX5" fmla="*/ 1890142 w 5538873"/>
                <a:gd name="connsiteY5" fmla="*/ 4837436 h 5824613"/>
                <a:gd name="connsiteX6" fmla="*/ 210909 w 5538873"/>
                <a:gd name="connsiteY6" fmla="*/ 5824613 h 5824613"/>
                <a:gd name="connsiteX0" fmla="*/ 210909 w 5538873"/>
                <a:gd name="connsiteY0" fmla="*/ 5824613 h 5824613"/>
                <a:gd name="connsiteX1" fmla="*/ 970462 w 5538873"/>
                <a:gd name="connsiteY1" fmla="*/ 4370733 h 5824613"/>
                <a:gd name="connsiteX2" fmla="*/ 675999 w 5538873"/>
                <a:gd name="connsiteY2" fmla="*/ 857487 h 5824613"/>
                <a:gd name="connsiteX3" fmla="*/ 4124553 w 5538873"/>
                <a:gd name="connsiteY3" fmla="*/ 317829 h 5824613"/>
                <a:gd name="connsiteX4" fmla="*/ 5195352 w 5538873"/>
                <a:gd name="connsiteY4" fmla="*/ 3679942 h 5824613"/>
                <a:gd name="connsiteX5" fmla="*/ 1890142 w 5538873"/>
                <a:gd name="connsiteY5" fmla="*/ 4837436 h 5824613"/>
                <a:gd name="connsiteX6" fmla="*/ 210909 w 5538873"/>
                <a:gd name="connsiteY6" fmla="*/ 5824613 h 5824613"/>
                <a:gd name="connsiteX0" fmla="*/ 210909 w 5538873"/>
                <a:gd name="connsiteY0" fmla="*/ 5824613 h 5824613"/>
                <a:gd name="connsiteX1" fmla="*/ 970462 w 5538873"/>
                <a:gd name="connsiteY1" fmla="*/ 4370733 h 5824613"/>
                <a:gd name="connsiteX2" fmla="*/ 675999 w 5538873"/>
                <a:gd name="connsiteY2" fmla="*/ 857487 h 5824613"/>
                <a:gd name="connsiteX3" fmla="*/ 4124553 w 5538873"/>
                <a:gd name="connsiteY3" fmla="*/ 317829 h 5824613"/>
                <a:gd name="connsiteX4" fmla="*/ 5195352 w 5538873"/>
                <a:gd name="connsiteY4" fmla="*/ 3679942 h 5824613"/>
                <a:gd name="connsiteX5" fmla="*/ 1890142 w 5538873"/>
                <a:gd name="connsiteY5" fmla="*/ 4837436 h 5824613"/>
                <a:gd name="connsiteX6" fmla="*/ 210909 w 5538873"/>
                <a:gd name="connsiteY6" fmla="*/ 5824613 h 5824613"/>
                <a:gd name="connsiteX0" fmla="*/ 222484 w 5538873"/>
                <a:gd name="connsiteY0" fmla="*/ 5465798 h 5465798"/>
                <a:gd name="connsiteX1" fmla="*/ 970462 w 5538873"/>
                <a:gd name="connsiteY1" fmla="*/ 4370733 h 5465798"/>
                <a:gd name="connsiteX2" fmla="*/ 675999 w 5538873"/>
                <a:gd name="connsiteY2" fmla="*/ 857487 h 5465798"/>
                <a:gd name="connsiteX3" fmla="*/ 4124553 w 5538873"/>
                <a:gd name="connsiteY3" fmla="*/ 317829 h 5465798"/>
                <a:gd name="connsiteX4" fmla="*/ 5195352 w 5538873"/>
                <a:gd name="connsiteY4" fmla="*/ 3679942 h 5465798"/>
                <a:gd name="connsiteX5" fmla="*/ 1890142 w 5538873"/>
                <a:gd name="connsiteY5" fmla="*/ 4837436 h 5465798"/>
                <a:gd name="connsiteX6" fmla="*/ 222484 w 5538873"/>
                <a:gd name="connsiteY6" fmla="*/ 5465798 h 5465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38873" h="5465798">
                  <a:moveTo>
                    <a:pt x="222484" y="5465798"/>
                  </a:moveTo>
                  <a:cubicBezTo>
                    <a:pt x="653146" y="5282113"/>
                    <a:pt x="1407900" y="4809061"/>
                    <a:pt x="970462" y="4370733"/>
                  </a:cubicBezTo>
                  <a:cubicBezTo>
                    <a:pt x="-197884" y="3475758"/>
                    <a:pt x="-330043" y="1898973"/>
                    <a:pt x="675999" y="857487"/>
                  </a:cubicBezTo>
                  <a:cubicBezTo>
                    <a:pt x="1536835" y="-33678"/>
                    <a:pt x="2977925" y="-259192"/>
                    <a:pt x="4124553" y="317829"/>
                  </a:cubicBezTo>
                  <a:cubicBezTo>
                    <a:pt x="5450291" y="984984"/>
                    <a:pt x="5928252" y="2485694"/>
                    <a:pt x="5195352" y="3679942"/>
                  </a:cubicBezTo>
                  <a:cubicBezTo>
                    <a:pt x="4550249" y="4731125"/>
                    <a:pt x="3159081" y="5218316"/>
                    <a:pt x="1890142" y="4837436"/>
                  </a:cubicBezTo>
                  <a:cubicBezTo>
                    <a:pt x="1330398" y="5166495"/>
                    <a:pt x="921124" y="5379807"/>
                    <a:pt x="222484" y="5465798"/>
                  </a:cubicBezTo>
                  <a:close/>
                </a:path>
              </a:pathLst>
            </a:custGeom>
            <a:grpFill/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Callout 45"/>
            <p:cNvSpPr/>
            <p:nvPr/>
          </p:nvSpPr>
          <p:spPr>
            <a:xfrm flipH="1">
              <a:off x="-3485500" y="1326945"/>
              <a:ext cx="3744889" cy="3486270"/>
            </a:xfrm>
            <a:custGeom>
              <a:avLst/>
              <a:gdLst>
                <a:gd name="connsiteX0" fmla="*/ 410649 w 3692223"/>
                <a:gd name="connsiteY0" fmla="*/ 3929297 h 3310499"/>
                <a:gd name="connsiteX1" fmla="*/ 646942 w 3692223"/>
                <a:gd name="connsiteY1" fmla="*/ 2913746 h 3310499"/>
                <a:gd name="connsiteX2" fmla="*/ 450633 w 3692223"/>
                <a:gd name="connsiteY2" fmla="*/ 571581 h 3310499"/>
                <a:gd name="connsiteX3" fmla="*/ 2749670 w 3692223"/>
                <a:gd name="connsiteY3" fmla="*/ 211809 h 3310499"/>
                <a:gd name="connsiteX4" fmla="*/ 3463536 w 3692223"/>
                <a:gd name="connsiteY4" fmla="*/ 2453218 h 3310499"/>
                <a:gd name="connsiteX5" fmla="*/ 1260062 w 3692223"/>
                <a:gd name="connsiteY5" fmla="*/ 3224881 h 3310499"/>
                <a:gd name="connsiteX6" fmla="*/ 410649 w 3692223"/>
                <a:gd name="connsiteY6" fmla="*/ 3929297 h 3310499"/>
                <a:gd name="connsiteX0" fmla="*/ 28717 w 3692583"/>
                <a:gd name="connsiteY0" fmla="*/ 3512685 h 3512685"/>
                <a:gd name="connsiteX1" fmla="*/ 646975 w 3692583"/>
                <a:gd name="connsiteY1" fmla="*/ 2913823 h 3512685"/>
                <a:gd name="connsiteX2" fmla="*/ 450666 w 3692583"/>
                <a:gd name="connsiteY2" fmla="*/ 571658 h 3512685"/>
                <a:gd name="connsiteX3" fmla="*/ 2749703 w 3692583"/>
                <a:gd name="connsiteY3" fmla="*/ 211886 h 3512685"/>
                <a:gd name="connsiteX4" fmla="*/ 3463569 w 3692583"/>
                <a:gd name="connsiteY4" fmla="*/ 2453295 h 3512685"/>
                <a:gd name="connsiteX5" fmla="*/ 1260095 w 3692583"/>
                <a:gd name="connsiteY5" fmla="*/ 3224958 h 3512685"/>
                <a:gd name="connsiteX6" fmla="*/ 28717 w 3692583"/>
                <a:gd name="connsiteY6" fmla="*/ 3512685 h 3512685"/>
                <a:gd name="connsiteX0" fmla="*/ 28717 w 3692583"/>
                <a:gd name="connsiteY0" fmla="*/ 3512685 h 3512685"/>
                <a:gd name="connsiteX1" fmla="*/ 646975 w 3692583"/>
                <a:gd name="connsiteY1" fmla="*/ 2913823 h 3512685"/>
                <a:gd name="connsiteX2" fmla="*/ 450666 w 3692583"/>
                <a:gd name="connsiteY2" fmla="*/ 571658 h 3512685"/>
                <a:gd name="connsiteX3" fmla="*/ 2749703 w 3692583"/>
                <a:gd name="connsiteY3" fmla="*/ 211886 h 3512685"/>
                <a:gd name="connsiteX4" fmla="*/ 3463569 w 3692583"/>
                <a:gd name="connsiteY4" fmla="*/ 2453295 h 3512685"/>
                <a:gd name="connsiteX5" fmla="*/ 1260095 w 3692583"/>
                <a:gd name="connsiteY5" fmla="*/ 3224958 h 3512685"/>
                <a:gd name="connsiteX6" fmla="*/ 28717 w 3692583"/>
                <a:gd name="connsiteY6" fmla="*/ 3512685 h 3512685"/>
                <a:gd name="connsiteX0" fmla="*/ 28717 w 3692583"/>
                <a:gd name="connsiteY0" fmla="*/ 3512685 h 3529962"/>
                <a:gd name="connsiteX1" fmla="*/ 646975 w 3692583"/>
                <a:gd name="connsiteY1" fmla="*/ 2913823 h 3529962"/>
                <a:gd name="connsiteX2" fmla="*/ 450666 w 3692583"/>
                <a:gd name="connsiteY2" fmla="*/ 571658 h 3529962"/>
                <a:gd name="connsiteX3" fmla="*/ 2749703 w 3692583"/>
                <a:gd name="connsiteY3" fmla="*/ 211886 h 3529962"/>
                <a:gd name="connsiteX4" fmla="*/ 3463569 w 3692583"/>
                <a:gd name="connsiteY4" fmla="*/ 2453295 h 3529962"/>
                <a:gd name="connsiteX5" fmla="*/ 1260095 w 3692583"/>
                <a:gd name="connsiteY5" fmla="*/ 3224958 h 3529962"/>
                <a:gd name="connsiteX6" fmla="*/ 28717 w 3692583"/>
                <a:gd name="connsiteY6" fmla="*/ 3512685 h 3529962"/>
                <a:gd name="connsiteX0" fmla="*/ 0 w 3744889"/>
                <a:gd name="connsiteY0" fmla="*/ 3466387 h 3486270"/>
                <a:gd name="connsiteX1" fmla="*/ 699281 w 3744889"/>
                <a:gd name="connsiteY1" fmla="*/ 2913823 h 3486270"/>
                <a:gd name="connsiteX2" fmla="*/ 502972 w 3744889"/>
                <a:gd name="connsiteY2" fmla="*/ 571658 h 3486270"/>
                <a:gd name="connsiteX3" fmla="*/ 2802009 w 3744889"/>
                <a:gd name="connsiteY3" fmla="*/ 211886 h 3486270"/>
                <a:gd name="connsiteX4" fmla="*/ 3515875 w 3744889"/>
                <a:gd name="connsiteY4" fmla="*/ 2453295 h 3486270"/>
                <a:gd name="connsiteX5" fmla="*/ 1312401 w 3744889"/>
                <a:gd name="connsiteY5" fmla="*/ 3224958 h 3486270"/>
                <a:gd name="connsiteX6" fmla="*/ 0 w 3744889"/>
                <a:gd name="connsiteY6" fmla="*/ 3466387 h 348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44889" h="3486270">
                  <a:moveTo>
                    <a:pt x="0" y="3466387"/>
                  </a:moveTo>
                  <a:cubicBezTo>
                    <a:pt x="541751" y="3243616"/>
                    <a:pt x="620517" y="3252340"/>
                    <a:pt x="699281" y="2913823"/>
                  </a:cubicBezTo>
                  <a:cubicBezTo>
                    <a:pt x="-79617" y="2317173"/>
                    <a:pt x="-167722" y="1265983"/>
                    <a:pt x="502972" y="571658"/>
                  </a:cubicBezTo>
                  <a:cubicBezTo>
                    <a:pt x="1076863" y="-22452"/>
                    <a:pt x="2037590" y="-172795"/>
                    <a:pt x="2802009" y="211886"/>
                  </a:cubicBezTo>
                  <a:cubicBezTo>
                    <a:pt x="3685835" y="656656"/>
                    <a:pt x="4004476" y="1657130"/>
                    <a:pt x="3515875" y="2453295"/>
                  </a:cubicBezTo>
                  <a:cubicBezTo>
                    <a:pt x="3085806" y="3154084"/>
                    <a:pt x="2158361" y="3478878"/>
                    <a:pt x="1312401" y="3224958"/>
                  </a:cubicBezTo>
                  <a:cubicBezTo>
                    <a:pt x="901942" y="3320867"/>
                    <a:pt x="422034" y="3555673"/>
                    <a:pt x="0" y="3466387"/>
                  </a:cubicBezTo>
                  <a:close/>
                </a:path>
              </a:pathLst>
            </a:custGeom>
            <a:solidFill>
              <a:schemeClr val="tx2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3431" y="3464450"/>
            <a:ext cx="43580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Lato" panose="020F0502020204030203" pitchFamily="34" charset="0"/>
              </a:rPr>
              <a:t>The Urban Institute, a non-profit research organization, would like to talk to young people who have received an Education and Training Voucher (ETV) [also called [local name of ETV program]] in a virtual group setting to better understand their experiences with ETVs.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24599" y="142748"/>
            <a:ext cx="26717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Lato" panose="020F0502020204030203" pitchFamily="34" charset="0"/>
              </a:rPr>
              <a:t>We are looking for people </a:t>
            </a:r>
            <a:r>
              <a:rPr lang="en-US" sz="1400" u="sng" dirty="0">
                <a:solidFill>
                  <a:schemeClr val="bg1"/>
                </a:solidFill>
                <a:latin typeface="Lato" panose="020F0502020204030203" pitchFamily="34" charset="0"/>
              </a:rPr>
              <a:t>18 and over</a:t>
            </a:r>
            <a:r>
              <a:rPr lang="en-US" sz="1400" dirty="0">
                <a:solidFill>
                  <a:schemeClr val="bg1"/>
                </a:solidFill>
                <a:latin typeface="Lato" panose="020F0502020204030203" pitchFamily="34" charset="0"/>
              </a:rPr>
              <a:t> who have received ETVs in the last two years to participate in a discussion with other people on their experience receiving an ETV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891033" y="5391761"/>
            <a:ext cx="32187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ato" panose="020F0502020204030203" pitchFamily="34" charset="0"/>
              </a:rPr>
              <a:t>To confirm your eligibility and sign up, or if you have questions, please call [NUMBER]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 rot="655926" flipH="1">
            <a:off x="3372672" y="5246155"/>
            <a:ext cx="1083576" cy="935977"/>
            <a:chOff x="1458991" y="1485911"/>
            <a:chExt cx="1050005" cy="876665"/>
          </a:xfrm>
        </p:grpSpPr>
        <p:grpSp>
          <p:nvGrpSpPr>
            <p:cNvPr id="75" name="Group 74"/>
            <p:cNvGrpSpPr/>
            <p:nvPr/>
          </p:nvGrpSpPr>
          <p:grpSpPr>
            <a:xfrm rot="337484">
              <a:off x="2211338" y="1956720"/>
              <a:ext cx="297658" cy="405856"/>
              <a:chOff x="2295525" y="2012228"/>
              <a:chExt cx="297658" cy="405856"/>
            </a:xfrm>
          </p:grpSpPr>
          <p:sp>
            <p:nvSpPr>
              <p:cNvPr id="86" name="Moon 85"/>
              <p:cNvSpPr/>
              <p:nvPr/>
            </p:nvSpPr>
            <p:spPr>
              <a:xfrm flipH="1">
                <a:off x="2295525" y="2119905"/>
                <a:ext cx="76200" cy="190502"/>
              </a:xfrm>
              <a:prstGeom prst="moon">
                <a:avLst>
                  <a:gd name="adj" fmla="val 3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Moon 86"/>
              <p:cNvSpPr/>
              <p:nvPr/>
            </p:nvSpPr>
            <p:spPr>
              <a:xfrm flipH="1">
                <a:off x="2333625" y="2068113"/>
                <a:ext cx="145256" cy="294087"/>
              </a:xfrm>
              <a:prstGeom prst="moon">
                <a:avLst>
                  <a:gd name="adj" fmla="val 35246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Moon 87"/>
              <p:cNvSpPr/>
              <p:nvPr/>
            </p:nvSpPr>
            <p:spPr>
              <a:xfrm flipH="1">
                <a:off x="2371725" y="2012228"/>
                <a:ext cx="221458" cy="405856"/>
              </a:xfrm>
              <a:prstGeom prst="moon">
                <a:avLst>
                  <a:gd name="adj" fmla="val 2479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1458991" y="1485911"/>
              <a:ext cx="735571" cy="838222"/>
              <a:chOff x="1458991" y="1485911"/>
              <a:chExt cx="735571" cy="838222"/>
            </a:xfrm>
          </p:grpSpPr>
          <p:sp>
            <p:nvSpPr>
              <p:cNvPr id="82" name="Oval 54"/>
              <p:cNvSpPr/>
              <p:nvPr/>
            </p:nvSpPr>
            <p:spPr>
              <a:xfrm>
                <a:off x="1458991" y="1485911"/>
                <a:ext cx="685800" cy="838222"/>
              </a:xfrm>
              <a:custGeom>
                <a:avLst/>
                <a:gdLst>
                  <a:gd name="connsiteX0" fmla="*/ 0 w 685800"/>
                  <a:gd name="connsiteY0" fmla="*/ 419100 h 838200"/>
                  <a:gd name="connsiteX1" fmla="*/ 342900 w 685800"/>
                  <a:gd name="connsiteY1" fmla="*/ 0 h 838200"/>
                  <a:gd name="connsiteX2" fmla="*/ 685800 w 685800"/>
                  <a:gd name="connsiteY2" fmla="*/ 419100 h 838200"/>
                  <a:gd name="connsiteX3" fmla="*/ 342900 w 685800"/>
                  <a:gd name="connsiteY3" fmla="*/ 838200 h 838200"/>
                  <a:gd name="connsiteX4" fmla="*/ 0 w 685800"/>
                  <a:gd name="connsiteY4" fmla="*/ 419100 h 838200"/>
                  <a:gd name="connsiteX0" fmla="*/ 0 w 685800"/>
                  <a:gd name="connsiteY0" fmla="*/ 419100 h 838222"/>
                  <a:gd name="connsiteX1" fmla="*/ 342900 w 685800"/>
                  <a:gd name="connsiteY1" fmla="*/ 0 h 838222"/>
                  <a:gd name="connsiteX2" fmla="*/ 685800 w 685800"/>
                  <a:gd name="connsiteY2" fmla="*/ 419100 h 838222"/>
                  <a:gd name="connsiteX3" fmla="*/ 342900 w 685800"/>
                  <a:gd name="connsiteY3" fmla="*/ 838200 h 838222"/>
                  <a:gd name="connsiteX4" fmla="*/ 0 w 685800"/>
                  <a:gd name="connsiteY4" fmla="*/ 419100 h 83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800" h="838222">
                    <a:moveTo>
                      <a:pt x="0" y="419100"/>
                    </a:moveTo>
                    <a:cubicBezTo>
                      <a:pt x="0" y="187637"/>
                      <a:pt x="153522" y="0"/>
                      <a:pt x="342900" y="0"/>
                    </a:cubicBezTo>
                    <a:cubicBezTo>
                      <a:pt x="532278" y="0"/>
                      <a:pt x="685800" y="187637"/>
                      <a:pt x="685800" y="419100"/>
                    </a:cubicBezTo>
                    <a:cubicBezTo>
                      <a:pt x="685800" y="650563"/>
                      <a:pt x="582285" y="835818"/>
                      <a:pt x="342900" y="838200"/>
                    </a:cubicBezTo>
                    <a:cubicBezTo>
                      <a:pt x="103515" y="840582"/>
                      <a:pt x="0" y="650563"/>
                      <a:pt x="0" y="41910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ight Triangle 55"/>
              <p:cNvSpPr/>
              <p:nvPr/>
            </p:nvSpPr>
            <p:spPr>
              <a:xfrm rot="21434233">
                <a:off x="2124559" y="1852117"/>
                <a:ext cx="70003" cy="163924"/>
              </a:xfrm>
              <a:custGeom>
                <a:avLst/>
                <a:gdLst>
                  <a:gd name="connsiteX0" fmla="*/ 0 w 76200"/>
                  <a:gd name="connsiteY0" fmla="*/ 152400 h 152400"/>
                  <a:gd name="connsiteX1" fmla="*/ 0 w 76200"/>
                  <a:gd name="connsiteY1" fmla="*/ 0 h 152400"/>
                  <a:gd name="connsiteX2" fmla="*/ 76200 w 76200"/>
                  <a:gd name="connsiteY2" fmla="*/ 152400 h 152400"/>
                  <a:gd name="connsiteX3" fmla="*/ 0 w 76200"/>
                  <a:gd name="connsiteY3" fmla="*/ 152400 h 152400"/>
                  <a:gd name="connsiteX0" fmla="*/ 0 w 88106"/>
                  <a:gd name="connsiteY0" fmla="*/ 154781 h 154781"/>
                  <a:gd name="connsiteX1" fmla="*/ 11906 w 88106"/>
                  <a:gd name="connsiteY1" fmla="*/ 0 h 154781"/>
                  <a:gd name="connsiteX2" fmla="*/ 88106 w 88106"/>
                  <a:gd name="connsiteY2" fmla="*/ 152400 h 154781"/>
                  <a:gd name="connsiteX3" fmla="*/ 0 w 88106"/>
                  <a:gd name="connsiteY3" fmla="*/ 154781 h 154781"/>
                  <a:gd name="connsiteX0" fmla="*/ 0 w 76200"/>
                  <a:gd name="connsiteY0" fmla="*/ 154781 h 154781"/>
                  <a:gd name="connsiteX1" fmla="*/ 11906 w 76200"/>
                  <a:gd name="connsiteY1" fmla="*/ 0 h 154781"/>
                  <a:gd name="connsiteX2" fmla="*/ 76200 w 76200"/>
                  <a:gd name="connsiteY2" fmla="*/ 147638 h 154781"/>
                  <a:gd name="connsiteX3" fmla="*/ 0 w 76200"/>
                  <a:gd name="connsiteY3" fmla="*/ 154781 h 154781"/>
                  <a:gd name="connsiteX0" fmla="*/ 0 w 76200"/>
                  <a:gd name="connsiteY0" fmla="*/ 154781 h 156697"/>
                  <a:gd name="connsiteX1" fmla="*/ 11906 w 76200"/>
                  <a:gd name="connsiteY1" fmla="*/ 0 h 156697"/>
                  <a:gd name="connsiteX2" fmla="*/ 76200 w 76200"/>
                  <a:gd name="connsiteY2" fmla="*/ 147638 h 156697"/>
                  <a:gd name="connsiteX3" fmla="*/ 0 w 76200"/>
                  <a:gd name="connsiteY3" fmla="*/ 154781 h 156697"/>
                  <a:gd name="connsiteX0" fmla="*/ 0 w 76200"/>
                  <a:gd name="connsiteY0" fmla="*/ 164306 h 164306"/>
                  <a:gd name="connsiteX1" fmla="*/ 11906 w 76200"/>
                  <a:gd name="connsiteY1" fmla="*/ 0 h 164306"/>
                  <a:gd name="connsiteX2" fmla="*/ 76200 w 76200"/>
                  <a:gd name="connsiteY2" fmla="*/ 147638 h 164306"/>
                  <a:gd name="connsiteX3" fmla="*/ 0 w 76200"/>
                  <a:gd name="connsiteY3" fmla="*/ 164306 h 164306"/>
                  <a:gd name="connsiteX0" fmla="*/ 0 w 69056"/>
                  <a:gd name="connsiteY0" fmla="*/ 164306 h 164306"/>
                  <a:gd name="connsiteX1" fmla="*/ 11906 w 69056"/>
                  <a:gd name="connsiteY1" fmla="*/ 0 h 164306"/>
                  <a:gd name="connsiteX2" fmla="*/ 69056 w 69056"/>
                  <a:gd name="connsiteY2" fmla="*/ 140494 h 164306"/>
                  <a:gd name="connsiteX3" fmla="*/ 0 w 69056"/>
                  <a:gd name="connsiteY3" fmla="*/ 164306 h 164306"/>
                  <a:gd name="connsiteX0" fmla="*/ 0 w 69056"/>
                  <a:gd name="connsiteY0" fmla="*/ 164306 h 164306"/>
                  <a:gd name="connsiteX1" fmla="*/ 11906 w 69056"/>
                  <a:gd name="connsiteY1" fmla="*/ 0 h 164306"/>
                  <a:gd name="connsiteX2" fmla="*/ 61912 w 69056"/>
                  <a:gd name="connsiteY2" fmla="*/ 119061 h 164306"/>
                  <a:gd name="connsiteX3" fmla="*/ 69056 w 69056"/>
                  <a:gd name="connsiteY3" fmla="*/ 140494 h 164306"/>
                  <a:gd name="connsiteX4" fmla="*/ 0 w 69056"/>
                  <a:gd name="connsiteY4" fmla="*/ 164306 h 164306"/>
                  <a:gd name="connsiteX0" fmla="*/ 0 w 69056"/>
                  <a:gd name="connsiteY0" fmla="*/ 164306 h 164306"/>
                  <a:gd name="connsiteX1" fmla="*/ 11906 w 69056"/>
                  <a:gd name="connsiteY1" fmla="*/ 0 h 164306"/>
                  <a:gd name="connsiteX2" fmla="*/ 61912 w 69056"/>
                  <a:gd name="connsiteY2" fmla="*/ 119061 h 164306"/>
                  <a:gd name="connsiteX3" fmla="*/ 69056 w 69056"/>
                  <a:gd name="connsiteY3" fmla="*/ 140494 h 164306"/>
                  <a:gd name="connsiteX4" fmla="*/ 0 w 69056"/>
                  <a:gd name="connsiteY4" fmla="*/ 164306 h 164306"/>
                  <a:gd name="connsiteX0" fmla="*/ 0 w 61912"/>
                  <a:gd name="connsiteY0" fmla="*/ 164306 h 164306"/>
                  <a:gd name="connsiteX1" fmla="*/ 11906 w 61912"/>
                  <a:gd name="connsiteY1" fmla="*/ 0 h 164306"/>
                  <a:gd name="connsiteX2" fmla="*/ 61912 w 61912"/>
                  <a:gd name="connsiteY2" fmla="*/ 119061 h 164306"/>
                  <a:gd name="connsiteX3" fmla="*/ 60642 w 61912"/>
                  <a:gd name="connsiteY3" fmla="*/ 140034 h 164306"/>
                  <a:gd name="connsiteX4" fmla="*/ 0 w 61912"/>
                  <a:gd name="connsiteY4" fmla="*/ 164306 h 164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912" h="164306">
                    <a:moveTo>
                      <a:pt x="0" y="164306"/>
                    </a:moveTo>
                    <a:lnTo>
                      <a:pt x="11906" y="0"/>
                    </a:lnTo>
                    <a:cubicBezTo>
                      <a:pt x="26194" y="39687"/>
                      <a:pt x="40480" y="86518"/>
                      <a:pt x="61912" y="119061"/>
                    </a:cubicBezTo>
                    <a:cubicBezTo>
                      <a:pt x="61489" y="126052"/>
                      <a:pt x="61065" y="133043"/>
                      <a:pt x="60642" y="140034"/>
                    </a:cubicBezTo>
                    <a:cubicBezTo>
                      <a:pt x="37624" y="156703"/>
                      <a:pt x="25400" y="161925"/>
                      <a:pt x="0" y="164306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 flipH="1">
            <a:off x="8360447" y="5030279"/>
            <a:ext cx="504651" cy="693455"/>
            <a:chOff x="621563" y="5016582"/>
            <a:chExt cx="504651" cy="693455"/>
          </a:xfrm>
        </p:grpSpPr>
        <p:grpSp>
          <p:nvGrpSpPr>
            <p:cNvPr id="53" name="Group 52"/>
            <p:cNvGrpSpPr/>
            <p:nvPr/>
          </p:nvGrpSpPr>
          <p:grpSpPr>
            <a:xfrm>
              <a:off x="621563" y="5016582"/>
              <a:ext cx="430345" cy="693455"/>
              <a:chOff x="4868541" y="4271193"/>
              <a:chExt cx="579933" cy="934499"/>
            </a:xfrm>
          </p:grpSpPr>
          <p:sp>
            <p:nvSpPr>
              <p:cNvPr id="50" name="Block Arc 49"/>
              <p:cNvSpPr/>
              <p:nvPr/>
            </p:nvSpPr>
            <p:spPr>
              <a:xfrm rot="14616447">
                <a:off x="4691258" y="4448476"/>
                <a:ext cx="934499" cy="579933"/>
              </a:xfrm>
              <a:prstGeom prst="blockArc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Chord 50"/>
              <p:cNvSpPr/>
              <p:nvPr/>
            </p:nvSpPr>
            <p:spPr>
              <a:xfrm rot="21149102">
                <a:off x="4891782" y="4285242"/>
                <a:ext cx="292216" cy="248319"/>
              </a:xfrm>
              <a:prstGeom prst="chord">
                <a:avLst>
                  <a:gd name="adj1" fmla="val 3518972"/>
                  <a:gd name="adj2" fmla="val 1620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hord 51"/>
              <p:cNvSpPr/>
              <p:nvPr/>
            </p:nvSpPr>
            <p:spPr>
              <a:xfrm rot="7800212" flipH="1">
                <a:off x="5166723" y="4921489"/>
                <a:ext cx="228600" cy="266701"/>
              </a:xfrm>
              <a:prstGeom prst="chord">
                <a:avLst>
                  <a:gd name="adj1" fmla="val 2700000"/>
                  <a:gd name="adj2" fmla="val 16778167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5" name="Moon 54"/>
            <p:cNvSpPr/>
            <p:nvPr/>
          </p:nvSpPr>
          <p:spPr>
            <a:xfrm rot="9955957" flipV="1">
              <a:off x="934925" y="5196114"/>
              <a:ext cx="93205" cy="241071"/>
            </a:xfrm>
            <a:prstGeom prst="moon">
              <a:avLst>
                <a:gd name="adj" fmla="val 375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Moon 55"/>
            <p:cNvSpPr/>
            <p:nvPr/>
          </p:nvSpPr>
          <p:spPr>
            <a:xfrm rot="9621121" flipV="1">
              <a:off x="948543" y="5077574"/>
              <a:ext cx="177671" cy="372153"/>
            </a:xfrm>
            <a:prstGeom prst="moon">
              <a:avLst>
                <a:gd name="adj" fmla="val 3524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4795709" y="3731606"/>
            <a:ext cx="40810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latin typeface="Lato" panose="020F0502020204030203" pitchFamily="34" charset="0"/>
              </a:rPr>
              <a:t>Staff from the Urban Institute plan to speak over video conference with those who are interested. </a:t>
            </a:r>
            <a:r>
              <a:rPr lang="en-US" sz="1400" b="1" dirty="0">
                <a:latin typeface="Lato" panose="020F0502020204030203" pitchFamily="34" charset="0"/>
              </a:rPr>
              <a:t>Space is first come, first served.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724948" y="2451217"/>
            <a:ext cx="4419050" cy="120638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872912" y="2583047"/>
            <a:ext cx="335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" panose="020F0502020204030203" pitchFamily="34" charset="0"/>
              </a:rPr>
              <a:t>Participation is voluntary. Each participant will receive a </a:t>
            </a:r>
            <a:r>
              <a:rPr lang="en-US" b="1" dirty="0">
                <a:latin typeface="Lato" panose="020F0502020204030203" pitchFamily="34" charset="0"/>
              </a:rPr>
              <a:t>$25 gift card</a:t>
            </a:r>
            <a:r>
              <a:rPr lang="en-US" dirty="0">
                <a:latin typeface="Lato" panose="020F0502020204030203" pitchFamily="34" charset="0"/>
              </a:rPr>
              <a:t>!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685" y="2680425"/>
            <a:ext cx="43580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Lato Black" panose="020F0A02020204030203" pitchFamily="34" charset="0"/>
              </a:rPr>
              <a:t>We want to hear about your experiences!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1033" y="4691017"/>
            <a:ext cx="386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 Black" panose="020F0A02020204030203" pitchFamily="34" charset="0"/>
              </a:rPr>
              <a:t>WHERE: </a:t>
            </a:r>
            <a:r>
              <a:rPr lang="en-US" dirty="0">
                <a:solidFill>
                  <a:schemeClr val="tx2"/>
                </a:solidFill>
                <a:latin typeface="Lato Black" panose="020F0A02020204030203" pitchFamily="34" charset="0"/>
              </a:rPr>
              <a:t>Zoom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892274" y="5088526"/>
            <a:ext cx="354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 Black" panose="020F0A02020204030203" pitchFamily="34" charset="0"/>
              </a:rPr>
              <a:t>WHEN:</a:t>
            </a:r>
            <a:endParaRPr lang="en-US" dirty="0">
              <a:solidFill>
                <a:schemeClr val="tx2"/>
              </a:solidFill>
              <a:latin typeface="Lato Black" panose="020F0A0202020403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8" y="5823828"/>
            <a:ext cx="1524548" cy="914729"/>
          </a:xfrm>
          <a:prstGeom prst="rect">
            <a:avLst/>
          </a:prstGeom>
        </p:spPr>
      </p:pic>
      <p:sp>
        <p:nvSpPr>
          <p:cNvPr id="36" name="Text Box 2">
            <a:extLst>
              <a:ext uri="{FF2B5EF4-FFF2-40B4-BE49-F238E27FC236}">
                <a16:creationId xmlns:a16="http://schemas.microsoft.com/office/drawing/2014/main" id="{6748A716-B1CE-46F7-BD24-08D1200D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71" y="6241493"/>
            <a:ext cx="4363065" cy="61952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900" dirty="0">
                <a:effectLst/>
                <a:latin typeface="Lato Regular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agency may not conduct or sponsor, and a person is not required to respond to, a collection of information unless it displays a currently valid OMB control number. The OMB number for the described information collection is </a:t>
            </a:r>
            <a:r>
              <a:rPr lang="en-US" sz="900" u="sng" dirty="0">
                <a:effectLst/>
                <a:latin typeface="Lato Regular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0970-0489</a:t>
            </a:r>
            <a:r>
              <a:rPr lang="en-US" sz="900" dirty="0">
                <a:effectLst/>
                <a:latin typeface="Lato Regular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the expiration date is </a:t>
            </a:r>
            <a:r>
              <a:rPr lang="en-US" sz="900" u="sng" dirty="0">
                <a:effectLst/>
                <a:latin typeface="Lato Regular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03/31/2021</a:t>
            </a:r>
            <a:r>
              <a:rPr lang="en-US" sz="900" u="sng" strike="sngStrike" dirty="0">
                <a:latin typeface="Lato Regular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900" dirty="0">
              <a:effectLst/>
              <a:latin typeface="Lato Regular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87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UrbanInstitute">
  <a:themeElements>
    <a:clrScheme name="Custom 6">
      <a:dk1>
        <a:sysClr val="windowText" lastClr="000000"/>
      </a:dk1>
      <a:lt1>
        <a:sysClr val="window" lastClr="FFFFFF"/>
      </a:lt1>
      <a:dk2>
        <a:srgbClr val="0096D2"/>
      </a:dk2>
      <a:lt2>
        <a:srgbClr val="CECFCE"/>
      </a:lt2>
      <a:accent1>
        <a:srgbClr val="0096D2"/>
      </a:accent1>
      <a:accent2>
        <a:srgbClr val="9FC7DE"/>
      </a:accent2>
      <a:accent3>
        <a:srgbClr val="153D66"/>
      </a:accent3>
      <a:accent4>
        <a:srgbClr val="828381"/>
      </a:accent4>
      <a:accent5>
        <a:srgbClr val="B1B3B1"/>
      </a:accent5>
      <a:accent6>
        <a:srgbClr val="F0BA1B"/>
      </a:accent6>
      <a:hlink>
        <a:srgbClr val="3091C4"/>
      </a:hlink>
      <a:folHlink>
        <a:srgbClr val="FAB15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UrbanInstitute</Template>
  <TotalTime>6584</TotalTime>
  <Words>205</Words>
  <Application>Microsoft Office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MS PGothic</vt:lpstr>
      <vt:lpstr>Arial Black</vt:lpstr>
      <vt:lpstr>Calibri</vt:lpstr>
      <vt:lpstr>Gill Sans MT</vt:lpstr>
      <vt:lpstr>Lato</vt:lpstr>
      <vt:lpstr>Lato Black</vt:lpstr>
      <vt:lpstr>Lato Light</vt:lpstr>
      <vt:lpstr>Lato Regular</vt:lpstr>
      <vt:lpstr>Times New Roman</vt:lpstr>
      <vt:lpstr>Wingdings</vt:lpstr>
      <vt:lpstr>UrbanInstitute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Runes, Charmaine</dc:creator>
  <cp:lastModifiedBy>Kelly Jedd McKenzie</cp:lastModifiedBy>
  <cp:revision>133</cp:revision>
  <dcterms:created xsi:type="dcterms:W3CDTF">2017-01-23T17:10:10Z</dcterms:created>
  <dcterms:modified xsi:type="dcterms:W3CDTF">2021-01-11T20:07:40Z</dcterms:modified>
</cp:coreProperties>
</file>