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54"/>
  </p:notesMasterIdLst>
  <p:sldIdLst>
    <p:sldId id="264" r:id="rId2"/>
    <p:sldId id="318" r:id="rId3"/>
    <p:sldId id="423" r:id="rId4"/>
    <p:sldId id="424" r:id="rId5"/>
    <p:sldId id="426" r:id="rId6"/>
    <p:sldId id="427" r:id="rId7"/>
    <p:sldId id="428" r:id="rId8"/>
    <p:sldId id="429" r:id="rId9"/>
    <p:sldId id="430" r:id="rId10"/>
    <p:sldId id="441" r:id="rId11"/>
    <p:sldId id="442" r:id="rId12"/>
    <p:sldId id="443" r:id="rId13"/>
    <p:sldId id="431" r:id="rId14"/>
    <p:sldId id="432" r:id="rId15"/>
    <p:sldId id="444" r:id="rId16"/>
    <p:sldId id="433" r:id="rId17"/>
    <p:sldId id="434" r:id="rId18"/>
    <p:sldId id="435" r:id="rId19"/>
    <p:sldId id="436" r:id="rId20"/>
    <p:sldId id="437" r:id="rId21"/>
    <p:sldId id="438" r:id="rId22"/>
    <p:sldId id="439" r:id="rId23"/>
    <p:sldId id="440" r:id="rId24"/>
    <p:sldId id="445" r:id="rId25"/>
    <p:sldId id="446" r:id="rId26"/>
    <p:sldId id="447" r:id="rId27"/>
    <p:sldId id="448" r:id="rId28"/>
    <p:sldId id="449" r:id="rId29"/>
    <p:sldId id="450" r:id="rId30"/>
    <p:sldId id="451" r:id="rId31"/>
    <p:sldId id="452" r:id="rId32"/>
    <p:sldId id="453" r:id="rId33"/>
    <p:sldId id="462" r:id="rId34"/>
    <p:sldId id="455" r:id="rId35"/>
    <p:sldId id="457" r:id="rId36"/>
    <p:sldId id="459" r:id="rId37"/>
    <p:sldId id="460" r:id="rId38"/>
    <p:sldId id="464" r:id="rId39"/>
    <p:sldId id="461" r:id="rId40"/>
    <p:sldId id="465" r:id="rId41"/>
    <p:sldId id="463" r:id="rId42"/>
    <p:sldId id="466" r:id="rId43"/>
    <p:sldId id="467" r:id="rId44"/>
    <p:sldId id="468" r:id="rId45"/>
    <p:sldId id="456" r:id="rId46"/>
    <p:sldId id="458" r:id="rId47"/>
    <p:sldId id="469" r:id="rId48"/>
    <p:sldId id="470" r:id="rId49"/>
    <p:sldId id="471" r:id="rId50"/>
    <p:sldId id="472" r:id="rId51"/>
    <p:sldId id="473" r:id="rId52"/>
    <p:sldId id="474"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re Accettullo" initials="CA" lastIdx="4" clrIdx="0">
    <p:extLst>
      <p:ext uri="{19B8F6BF-5375-455C-9EA6-DF929625EA0E}">
        <p15:presenceInfo xmlns:p15="http://schemas.microsoft.com/office/powerpoint/2012/main" userId="Clare Accettullo" providerId="None"/>
      </p:ext>
    </p:extLst>
  </p:cmAuthor>
  <p:cmAuthor id="2" name="James Consalvi" initials="JC" lastIdx="6" clrIdx="1">
    <p:extLst>
      <p:ext uri="{19B8F6BF-5375-455C-9EA6-DF929625EA0E}">
        <p15:presenceInfo xmlns:p15="http://schemas.microsoft.com/office/powerpoint/2012/main" userId="c60d5e3373f20df3" providerId="Windows Live"/>
      </p:ext>
    </p:extLst>
  </p:cmAuthor>
  <p:cmAuthor id="3" name="Creative Support 2" initials="CS2" lastIdx="2" clrIdx="2">
    <p:extLst>
      <p:ext uri="{19B8F6BF-5375-455C-9EA6-DF929625EA0E}">
        <p15:presenceInfo xmlns:p15="http://schemas.microsoft.com/office/powerpoint/2012/main" userId="Creative Support 2"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B94"/>
    <a:srgbClr val="1E384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33"/>
    <p:restoredTop sz="89424" autoAdjust="0"/>
  </p:normalViewPr>
  <p:slideViewPr>
    <p:cSldViewPr snapToGrid="0" snapToObjects="1">
      <p:cViewPr varScale="1">
        <p:scale>
          <a:sx n="102" d="100"/>
          <a:sy n="102" d="100"/>
        </p:scale>
        <p:origin x="288"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BA694F-2096-464A-AB64-20DB6650016D}" type="datetimeFigureOut">
              <a:rPr lang="en-US" smtClean="0"/>
              <a:t>3/4/2021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4DED8C-987E-A34B-A0C3-0D67BB792D64}" type="slidenum">
              <a:rPr lang="en-US" smtClean="0"/>
              <a:t>‹#›</a:t>
            </a:fld>
            <a:endParaRPr lang="en-US"/>
          </a:p>
        </p:txBody>
      </p:sp>
    </p:spTree>
    <p:extLst>
      <p:ext uri="{BB962C8B-B14F-4D97-AF65-F5344CB8AC3E}">
        <p14:creationId xmlns:p14="http://schemas.microsoft.com/office/powerpoint/2010/main" val="214520578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7265" y="2436872"/>
            <a:ext cx="6281237" cy="1470025"/>
          </a:xfrm>
        </p:spPr>
        <p:txBody>
          <a:bodyPr anchor="b" anchorCtr="0">
            <a:noAutofit/>
          </a:bodyPr>
          <a:lstStyle>
            <a:lvl1pPr algn="l">
              <a:defRPr sz="6000" b="0" i="0">
                <a:solidFill>
                  <a:srgbClr val="FFFFFF"/>
                </a:solidFill>
                <a:latin typeface="Calibri Light"/>
                <a:cs typeface="Calibri Light"/>
              </a:defRPr>
            </a:lvl1pPr>
          </a:lstStyle>
          <a:p>
            <a:r>
              <a:rPr lang="en-US" dirty="0"/>
              <a:t>Click to edit Master title style</a:t>
            </a:r>
          </a:p>
        </p:txBody>
      </p:sp>
      <p:sp>
        <p:nvSpPr>
          <p:cNvPr id="3"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TREASURY_SEAL_OUTLIN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832" y="394914"/>
            <a:ext cx="2895600" cy="1292886"/>
          </a:xfrm>
          <a:prstGeom prst="rect">
            <a:avLst/>
          </a:prstGeom>
        </p:spPr>
      </p:pic>
    </p:spTree>
    <p:extLst>
      <p:ext uri="{BB962C8B-B14F-4D97-AF65-F5344CB8AC3E}">
        <p14:creationId xmlns:p14="http://schemas.microsoft.com/office/powerpoint/2010/main" val="3397031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1927265" y="2436872"/>
            <a:ext cx="6281237" cy="1470025"/>
          </a:xfrm>
        </p:spPr>
        <p:txBody>
          <a:bodyPr anchor="b" anchorCtr="0">
            <a:noAutofit/>
          </a:bodyPr>
          <a:lstStyle>
            <a:lvl1pPr algn="l">
              <a:defRPr sz="6000" b="0" i="0">
                <a:solidFill>
                  <a:srgbClr val="FFFFFF"/>
                </a:solidFill>
                <a:latin typeface="Calibri Light"/>
                <a:cs typeface="Calibri Light"/>
              </a:defRPr>
            </a:lvl1pPr>
          </a:lstStyle>
          <a:p>
            <a:r>
              <a:rPr lang="en-US" dirty="0"/>
              <a:t>Click to edit Master title style</a:t>
            </a:r>
          </a:p>
        </p:txBody>
      </p:sp>
      <p:sp>
        <p:nvSpPr>
          <p:cNvPr id="3"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1" name="Picture 10" descr="TREASURY_SEAL_OUTLIN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832" y="394914"/>
            <a:ext cx="2895600" cy="1292886"/>
          </a:xfrm>
          <a:prstGeom prst="rect">
            <a:avLst/>
          </a:prstGeom>
        </p:spPr>
      </p:pic>
    </p:spTree>
    <p:extLst>
      <p:ext uri="{BB962C8B-B14F-4D97-AF65-F5344CB8AC3E}">
        <p14:creationId xmlns:p14="http://schemas.microsoft.com/office/powerpoint/2010/main" val="886821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1927265" y="2436872"/>
            <a:ext cx="6281237" cy="1470025"/>
          </a:xfrm>
        </p:spPr>
        <p:txBody>
          <a:bodyPr anchor="b" anchorCtr="0">
            <a:noAutofit/>
          </a:bodyPr>
          <a:lstStyle>
            <a:lvl1pPr algn="l">
              <a:defRPr sz="6000" b="0" i="0">
                <a:solidFill>
                  <a:srgbClr val="FFFFFF"/>
                </a:solidFill>
                <a:latin typeface="Calibri Light"/>
                <a:cs typeface="Calibri Light"/>
              </a:defRPr>
            </a:lvl1pPr>
          </a:lstStyle>
          <a:p>
            <a:r>
              <a:rPr lang="en-US" dirty="0"/>
              <a:t>Click to edit Master title style</a:t>
            </a:r>
          </a:p>
        </p:txBody>
      </p:sp>
      <p:sp>
        <p:nvSpPr>
          <p:cNvPr id="8"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TREASURY_SEAL_OUTLINE_WHITE.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4832" y="394914"/>
            <a:ext cx="2895600" cy="1292886"/>
          </a:xfrm>
          <a:prstGeom prst="rect">
            <a:avLst/>
          </a:prstGeom>
        </p:spPr>
      </p:pic>
    </p:spTree>
    <p:extLst>
      <p:ext uri="{BB962C8B-B14F-4D97-AF65-F5344CB8AC3E}">
        <p14:creationId xmlns:p14="http://schemas.microsoft.com/office/powerpoint/2010/main" val="1813061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1927265" y="2436872"/>
            <a:ext cx="6281237" cy="1470025"/>
          </a:xfrm>
        </p:spPr>
        <p:txBody>
          <a:bodyPr anchor="b" anchorCtr="0">
            <a:noAutofit/>
          </a:bodyPr>
          <a:lstStyle>
            <a:lvl1pPr algn="l">
              <a:defRPr sz="6000" b="0" i="0">
                <a:solidFill>
                  <a:srgbClr val="1E384B"/>
                </a:solidFill>
                <a:latin typeface="Calibri Light"/>
                <a:cs typeface="Calibri Light"/>
              </a:defRPr>
            </a:lvl1pPr>
          </a:lstStyle>
          <a:p>
            <a:r>
              <a:rPr lang="en-US" dirty="0"/>
              <a:t>Click to edit Master title style</a:t>
            </a:r>
          </a:p>
        </p:txBody>
      </p:sp>
      <p:sp>
        <p:nvSpPr>
          <p:cNvPr id="8"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1E38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184" y="400318"/>
            <a:ext cx="2883499" cy="1287482"/>
          </a:xfrm>
          <a:prstGeom prst="rect">
            <a:avLst/>
          </a:prstGeom>
        </p:spPr>
      </p:pic>
    </p:spTree>
    <p:extLst>
      <p:ext uri="{BB962C8B-B14F-4D97-AF65-F5344CB8AC3E}">
        <p14:creationId xmlns:p14="http://schemas.microsoft.com/office/powerpoint/2010/main" val="4054035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p:nvPr>
        </p:nvSpPr>
        <p:spPr>
          <a:xfrm>
            <a:off x="1927265" y="2436872"/>
            <a:ext cx="6281237" cy="1470025"/>
          </a:xfrm>
        </p:spPr>
        <p:txBody>
          <a:bodyPr anchor="b" anchorCtr="0">
            <a:noAutofit/>
          </a:bodyPr>
          <a:lstStyle>
            <a:lvl1pPr algn="l">
              <a:defRPr sz="6000" b="0" i="0">
                <a:solidFill>
                  <a:srgbClr val="1E384B"/>
                </a:solidFill>
                <a:latin typeface="Calibri Light"/>
                <a:cs typeface="Calibri Light"/>
              </a:defRPr>
            </a:lvl1pPr>
          </a:lstStyle>
          <a:p>
            <a:r>
              <a:rPr lang="en-US" dirty="0"/>
              <a:t>Click to edit Master title style</a:t>
            </a:r>
          </a:p>
        </p:txBody>
      </p:sp>
      <p:sp>
        <p:nvSpPr>
          <p:cNvPr id="8" name="Subtitle 2"/>
          <p:cNvSpPr>
            <a:spLocks noGrp="1"/>
          </p:cNvSpPr>
          <p:nvPr>
            <p:ph type="subTitle" idx="1"/>
          </p:nvPr>
        </p:nvSpPr>
        <p:spPr>
          <a:xfrm>
            <a:off x="1938778" y="4431678"/>
            <a:ext cx="6400800" cy="1752600"/>
          </a:xfrm>
        </p:spPr>
        <p:txBody>
          <a:bodyPr>
            <a:normAutofit/>
          </a:bodyPr>
          <a:lstStyle>
            <a:lvl1pPr marL="0" indent="0" algn="l">
              <a:buNone/>
              <a:defRPr sz="2400">
                <a:solidFill>
                  <a:srgbClr val="1E384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10546" y="517818"/>
            <a:ext cx="1195912" cy="1195912"/>
          </a:xfrm>
          <a:prstGeom prst="rect">
            <a:avLst/>
          </a:prstGeom>
        </p:spPr>
      </p:pic>
      <p:pic>
        <p:nvPicPr>
          <p:cNvPr id="9" name="Picture 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19184" y="400318"/>
            <a:ext cx="2883499" cy="1287482"/>
          </a:xfrm>
          <a:prstGeom prst="rect">
            <a:avLst/>
          </a:prstGeom>
        </p:spPr>
      </p:pic>
    </p:spTree>
    <p:extLst>
      <p:ext uri="{BB962C8B-B14F-4D97-AF65-F5344CB8AC3E}">
        <p14:creationId xmlns:p14="http://schemas.microsoft.com/office/powerpoint/2010/main" val="18208013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a:cs typeface="Calibri"/>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a:xfrm>
            <a:off x="5535045" y="6356350"/>
            <a:ext cx="2895600" cy="365125"/>
          </a:xfrm>
          <a:prstGeom prst="rect">
            <a:avLst/>
          </a:prstGeom>
        </p:spPr>
        <p:txBody>
          <a:bodyPr/>
          <a:lstStyle>
            <a:lvl1pPr algn="r">
              <a:defRPr/>
            </a:lvl1pPr>
          </a:lstStyle>
          <a:p>
            <a:endParaRPr lang="en-US" dirty="0"/>
          </a:p>
        </p:txBody>
      </p:sp>
      <p:sp>
        <p:nvSpPr>
          <p:cNvPr id="6" name="Slide Number Placeholder 5"/>
          <p:cNvSpPr>
            <a:spLocks noGrp="1"/>
          </p:cNvSpPr>
          <p:nvPr>
            <p:ph type="sldNum" sz="quarter" idx="12"/>
          </p:nvPr>
        </p:nvSpPr>
        <p:spPr>
          <a:xfrm>
            <a:off x="8447355" y="6356350"/>
            <a:ext cx="431610" cy="365125"/>
          </a:xfrm>
          <a:prstGeom prst="rect">
            <a:avLst/>
          </a:prstGeom>
        </p:spPr>
        <p:txBody>
          <a:bodyPr/>
          <a:lstStyle/>
          <a:p>
            <a:fld id="{4B6572F6-1134-2B4B-9C63-3BCFD9FFBB8A}" type="slidenum">
              <a:rPr lang="en-US" smtClean="0"/>
              <a:t>‹#›</a:t>
            </a:fld>
            <a:endParaRPr lang="en-US" dirty="0"/>
          </a:p>
        </p:txBody>
      </p:sp>
    </p:spTree>
    <p:extLst>
      <p:ext uri="{BB962C8B-B14F-4D97-AF65-F5344CB8AC3E}">
        <p14:creationId xmlns:p14="http://schemas.microsoft.com/office/powerpoint/2010/main" val="328417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i="0">
                <a:latin typeface="Calibri"/>
                <a:cs typeface="Calibri"/>
              </a:defRPr>
            </a:lvl1pPr>
          </a:lstStyle>
          <a:p>
            <a:r>
              <a:rPr lang="en-US" dirty="0"/>
              <a:t>Click to edit Master title style</a:t>
            </a:r>
          </a:p>
        </p:txBody>
      </p:sp>
      <p:sp>
        <p:nvSpPr>
          <p:cNvPr id="7" name="Text Placeholder 6"/>
          <p:cNvSpPr>
            <a:spLocks noGrp="1"/>
          </p:cNvSpPr>
          <p:nvPr>
            <p:ph type="body" sz="quarter" idx="12"/>
          </p:nvPr>
        </p:nvSpPr>
        <p:spPr>
          <a:xfrm>
            <a:off x="1278384" y="1871663"/>
            <a:ext cx="7408416" cy="4202983"/>
          </a:xfrm>
        </p:spPr>
        <p:txBody>
          <a:bodyPr/>
          <a:lstStyle>
            <a:lvl1pPr marL="0" indent="0">
              <a:buNone/>
              <a:defRPr b="0" i="0">
                <a:solidFill>
                  <a:srgbClr val="005B94"/>
                </a:solidFill>
                <a:latin typeface="Calibri Light"/>
                <a:cs typeface="Calibri Light"/>
              </a:defRPr>
            </a:lvl1pPr>
          </a:lstStyle>
          <a:p>
            <a:pPr lvl="0"/>
            <a:r>
              <a:rPr lang="en-US" dirty="0"/>
              <a:t>Click to edit Master text styles</a:t>
            </a:r>
          </a:p>
        </p:txBody>
      </p:sp>
      <p:sp>
        <p:nvSpPr>
          <p:cNvPr id="6" name="Footer Placeholder 4"/>
          <p:cNvSpPr>
            <a:spLocks noGrp="1"/>
          </p:cNvSpPr>
          <p:nvPr>
            <p:ph type="ftr" sz="quarter" idx="11"/>
          </p:nvPr>
        </p:nvSpPr>
        <p:spPr>
          <a:xfrm>
            <a:off x="5535045" y="6356350"/>
            <a:ext cx="2895600" cy="365125"/>
          </a:xfrm>
          <a:prstGeom prst="rect">
            <a:avLst/>
          </a:prstGeom>
        </p:spPr>
        <p:txBody>
          <a:bodyPr/>
          <a:lstStyle>
            <a:lvl1pPr algn="r">
              <a:defRPr/>
            </a:lvl1pPr>
          </a:lstStyle>
          <a:p>
            <a:endParaRPr lang="en-US" dirty="0"/>
          </a:p>
        </p:txBody>
      </p:sp>
      <p:sp>
        <p:nvSpPr>
          <p:cNvPr id="8" name="Slide Number Placeholder 5"/>
          <p:cNvSpPr>
            <a:spLocks noGrp="1"/>
          </p:cNvSpPr>
          <p:nvPr>
            <p:ph type="sldNum" sz="quarter" idx="13"/>
          </p:nvPr>
        </p:nvSpPr>
        <p:spPr>
          <a:xfrm>
            <a:off x="8447355" y="6356350"/>
            <a:ext cx="431610" cy="365125"/>
          </a:xfrm>
          <a:prstGeom prst="rect">
            <a:avLst/>
          </a:prstGeom>
        </p:spPr>
        <p:txBody>
          <a:bodyPr/>
          <a:lstStyle/>
          <a:p>
            <a:fld id="{4B6572F6-1134-2B4B-9C63-3BCFD9FFBB8A}" type="slidenum">
              <a:rPr lang="en-US" smtClean="0"/>
              <a:t>‹#›</a:t>
            </a:fld>
            <a:endParaRPr lang="en-US" dirty="0"/>
          </a:p>
        </p:txBody>
      </p:sp>
    </p:spTree>
    <p:extLst>
      <p:ext uri="{BB962C8B-B14F-4D97-AF65-F5344CB8AC3E}">
        <p14:creationId xmlns:p14="http://schemas.microsoft.com/office/powerpoint/2010/main" val="248516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EBS_PPT_INTERIOR_SIDEBAR.png"/>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0" y="0"/>
            <a:ext cx="1476103" cy="6858000"/>
          </a:xfrm>
          <a:prstGeom prst="rect">
            <a:avLst/>
          </a:prstGeom>
        </p:spPr>
      </p:pic>
      <p:pic>
        <p:nvPicPr>
          <p:cNvPr id="10" name="Picture 9" descr="EBS_SYMBOL.png"/>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21575" y="129515"/>
            <a:ext cx="605793" cy="605793"/>
          </a:xfrm>
          <a:prstGeom prst="rect">
            <a:avLst/>
          </a:prstGeom>
        </p:spPr>
      </p:pic>
      <p:sp>
        <p:nvSpPr>
          <p:cNvPr id="2" name="Title Placeholder 1"/>
          <p:cNvSpPr>
            <a:spLocks noGrp="1"/>
          </p:cNvSpPr>
          <p:nvPr>
            <p:ph type="title"/>
          </p:nvPr>
        </p:nvSpPr>
        <p:spPr>
          <a:xfrm>
            <a:off x="1278384" y="274638"/>
            <a:ext cx="7408416"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78384" y="1600200"/>
            <a:ext cx="7408416"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Footer Placeholder 4"/>
          <p:cNvSpPr>
            <a:spLocks noGrp="1"/>
          </p:cNvSpPr>
          <p:nvPr>
            <p:ph type="ftr" sz="quarter" idx="3"/>
          </p:nvPr>
        </p:nvSpPr>
        <p:spPr>
          <a:xfrm>
            <a:off x="5532182" y="6356350"/>
            <a:ext cx="2895600" cy="365125"/>
          </a:xfrm>
          <a:prstGeom prst="rect">
            <a:avLst/>
          </a:prstGeom>
        </p:spPr>
        <p:txBody>
          <a:bodyPr/>
          <a:lstStyle>
            <a:lvl1pPr algn="r">
              <a:defRPr sz="1400">
                <a:solidFill>
                  <a:srgbClr val="1E384B"/>
                </a:solidFill>
              </a:defRPr>
            </a:lvl1pPr>
          </a:lstStyle>
          <a:p>
            <a:endParaRPr lang="en-US" dirty="0"/>
          </a:p>
        </p:txBody>
      </p:sp>
      <p:sp>
        <p:nvSpPr>
          <p:cNvPr id="14" name="Slide Number Placeholder 5"/>
          <p:cNvSpPr>
            <a:spLocks noGrp="1"/>
          </p:cNvSpPr>
          <p:nvPr>
            <p:ph type="sldNum" sz="quarter" idx="4"/>
          </p:nvPr>
        </p:nvSpPr>
        <p:spPr>
          <a:xfrm>
            <a:off x="8444492" y="6356350"/>
            <a:ext cx="412289" cy="365125"/>
          </a:xfrm>
          <a:prstGeom prst="rect">
            <a:avLst/>
          </a:prstGeom>
        </p:spPr>
        <p:txBody>
          <a:bodyPr/>
          <a:lstStyle>
            <a:lvl1pPr>
              <a:defRPr sz="1400">
                <a:solidFill>
                  <a:srgbClr val="1E384B"/>
                </a:solidFill>
              </a:defRPr>
            </a:lvl1pPr>
          </a:lstStyle>
          <a:p>
            <a:fld id="{4B6572F6-1134-2B4B-9C63-3BCFD9FFBB8A}" type="slidenum">
              <a:rPr lang="en-US" smtClean="0"/>
              <a:pPr/>
              <a:t>‹#›</a:t>
            </a:fld>
            <a:endParaRPr lang="en-US" dirty="0"/>
          </a:p>
        </p:txBody>
      </p:sp>
    </p:spTree>
    <p:extLst>
      <p:ext uri="{BB962C8B-B14F-4D97-AF65-F5344CB8AC3E}">
        <p14:creationId xmlns:p14="http://schemas.microsoft.com/office/powerpoint/2010/main" val="118578889"/>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3" r:id="rId3"/>
    <p:sldLayoutId id="2147483654" r:id="rId4"/>
    <p:sldLayoutId id="2147483652" r:id="rId5"/>
    <p:sldLayoutId id="2147483657" r:id="rId6"/>
    <p:sldLayoutId id="2147483651" r:id="rId7"/>
  </p:sldLayoutIdLst>
  <p:hf hdr="0" ftr="0" dt="0"/>
  <p:txStyles>
    <p:titleStyle>
      <a:lvl1pPr algn="l" defTabSz="457200" rtl="0" eaLnBrk="1" latinLnBrk="0" hangingPunct="1">
        <a:spcBef>
          <a:spcPct val="0"/>
        </a:spcBef>
        <a:buNone/>
        <a:defRPr sz="3200" b="1" i="0" kern="1200">
          <a:solidFill>
            <a:srgbClr val="1E384B"/>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2800" kern="1200">
          <a:solidFill>
            <a:srgbClr val="1E384B"/>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rgbClr val="1E384B"/>
          </a:solidFill>
          <a:latin typeface="+mn-lt"/>
          <a:ea typeface="+mn-ea"/>
          <a:cs typeface="+mn-cs"/>
        </a:defRPr>
      </a:lvl2pPr>
      <a:lvl3pPr marL="1143000" indent="-228600" algn="l" defTabSz="457200" rtl="0" eaLnBrk="1" latinLnBrk="0" hangingPunct="1">
        <a:spcBef>
          <a:spcPct val="20000"/>
        </a:spcBef>
        <a:buFont typeface="Arial"/>
        <a:buChar char="•"/>
        <a:defRPr sz="2000" kern="1200">
          <a:solidFill>
            <a:srgbClr val="1E384B"/>
          </a:solidFill>
          <a:latin typeface="+mn-lt"/>
          <a:ea typeface="+mn-ea"/>
          <a:cs typeface="+mn-cs"/>
        </a:defRPr>
      </a:lvl3pPr>
      <a:lvl4pPr marL="1600200" indent="-228600" algn="l" defTabSz="457200" rtl="0" eaLnBrk="1" latinLnBrk="0" hangingPunct="1">
        <a:spcBef>
          <a:spcPct val="20000"/>
        </a:spcBef>
        <a:buFont typeface="Arial"/>
        <a:buChar char="–"/>
        <a:defRPr sz="1800" kern="1200">
          <a:solidFill>
            <a:srgbClr val="1E384B"/>
          </a:solidFill>
          <a:latin typeface="+mn-lt"/>
          <a:ea typeface="+mn-ea"/>
          <a:cs typeface="+mn-cs"/>
        </a:defRPr>
      </a:lvl4pPr>
      <a:lvl5pPr marL="2057400" indent="-228600" algn="l" defTabSz="457200" rtl="0" eaLnBrk="1" latinLnBrk="0" hangingPunct="1">
        <a:spcBef>
          <a:spcPct val="20000"/>
        </a:spcBef>
        <a:buFont typeface="Arial"/>
        <a:buChar char="»"/>
        <a:defRPr sz="1800" kern="1200">
          <a:solidFill>
            <a:srgbClr val="1E384B"/>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574388"/>
            <a:ext cx="9155516" cy="2560320"/>
          </a:xfrm>
        </p:spPr>
        <p:txBody>
          <a:bodyPr/>
          <a:lstStyle/>
          <a:p>
            <a:pPr algn="ctr"/>
            <a:br>
              <a:rPr lang="en-US" sz="5400"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r>
              <a:rPr lang="en-US" sz="4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Emergency Capital Investment Program (ECIP)</a:t>
            </a:r>
            <a:br>
              <a:rPr lang="en-US" sz="4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r>
              <a:rPr lang="en-US" sz="4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Loan Form</a:t>
            </a:r>
            <a:br>
              <a:rPr lang="en-US" sz="5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br>
            <a:endParaRPr lang="en-US" sz="5400" b="1" dirty="0">
              <a:solidFill>
                <a:schemeClr val="bg1"/>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endParaRPr>
          </a:p>
        </p:txBody>
      </p:sp>
      <p:sp>
        <p:nvSpPr>
          <p:cNvPr id="3" name="Subtitle 2"/>
          <p:cNvSpPr>
            <a:spLocks noGrp="1"/>
          </p:cNvSpPr>
          <p:nvPr>
            <p:ph type="subTitle" idx="1"/>
          </p:nvPr>
        </p:nvSpPr>
        <p:spPr>
          <a:xfrm>
            <a:off x="1371600" y="4684542"/>
            <a:ext cx="6400800" cy="1499736"/>
          </a:xfrm>
        </p:spPr>
        <p:txBody>
          <a:bodyPr/>
          <a:lstStyle/>
          <a:p>
            <a:pPr algn="ctr"/>
            <a:r>
              <a:rPr lang="en-US" dirty="0"/>
              <a:t>System Screenshots</a:t>
            </a:r>
          </a:p>
          <a:p>
            <a:pPr algn="ctr"/>
            <a:r>
              <a:rPr lang="en-US" dirty="0"/>
              <a:t>March 4, 2020</a:t>
            </a:r>
          </a:p>
        </p:txBody>
      </p:sp>
    </p:spTree>
    <p:extLst>
      <p:ext uri="{BB962C8B-B14F-4D97-AF65-F5344CB8AC3E}">
        <p14:creationId xmlns:p14="http://schemas.microsoft.com/office/powerpoint/2010/main" val="3661170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10</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(on landing page) - continued</a:t>
            </a:r>
          </a:p>
        </p:txBody>
      </p:sp>
      <p:pic>
        <p:nvPicPr>
          <p:cNvPr id="4" name="Picture 3">
            <a:extLst>
              <a:ext uri="{FF2B5EF4-FFF2-40B4-BE49-F238E27FC236}">
                <a16:creationId xmlns:a16="http://schemas.microsoft.com/office/drawing/2014/main" id="{ABED0D9A-A83B-4B07-B60B-DDC62227CC23}"/>
              </a:ext>
            </a:extLst>
          </p:cNvPr>
          <p:cNvPicPr>
            <a:picLocks noChangeAspect="1"/>
          </p:cNvPicPr>
          <p:nvPr/>
        </p:nvPicPr>
        <p:blipFill>
          <a:blip r:embed="rId2"/>
          <a:stretch>
            <a:fillRect/>
          </a:stretch>
        </p:blipFill>
        <p:spPr>
          <a:xfrm>
            <a:off x="1278384" y="1484577"/>
            <a:ext cx="7711126" cy="5001439"/>
          </a:xfrm>
          <a:prstGeom prst="rect">
            <a:avLst/>
          </a:prstGeom>
        </p:spPr>
      </p:pic>
    </p:spTree>
    <p:extLst>
      <p:ext uri="{BB962C8B-B14F-4D97-AF65-F5344CB8AC3E}">
        <p14:creationId xmlns:p14="http://schemas.microsoft.com/office/powerpoint/2010/main" val="282502515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11</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(on landing page) - continued</a:t>
            </a:r>
          </a:p>
        </p:txBody>
      </p:sp>
      <p:pic>
        <p:nvPicPr>
          <p:cNvPr id="6" name="Picture 5">
            <a:extLst>
              <a:ext uri="{FF2B5EF4-FFF2-40B4-BE49-F238E27FC236}">
                <a16:creationId xmlns:a16="http://schemas.microsoft.com/office/drawing/2014/main" id="{F4238A64-C6F1-44C7-8DCA-92B49D782495}"/>
              </a:ext>
            </a:extLst>
          </p:cNvPr>
          <p:cNvPicPr>
            <a:picLocks noChangeAspect="1"/>
          </p:cNvPicPr>
          <p:nvPr/>
        </p:nvPicPr>
        <p:blipFill>
          <a:blip r:embed="rId2"/>
          <a:stretch>
            <a:fillRect/>
          </a:stretch>
        </p:blipFill>
        <p:spPr>
          <a:xfrm>
            <a:off x="1365802" y="1489308"/>
            <a:ext cx="7513163" cy="4954918"/>
          </a:xfrm>
          <a:prstGeom prst="rect">
            <a:avLst/>
          </a:prstGeom>
        </p:spPr>
      </p:pic>
    </p:spTree>
    <p:extLst>
      <p:ext uri="{BB962C8B-B14F-4D97-AF65-F5344CB8AC3E}">
        <p14:creationId xmlns:p14="http://schemas.microsoft.com/office/powerpoint/2010/main" val="38273895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12</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(on landing page) - continued</a:t>
            </a:r>
          </a:p>
        </p:txBody>
      </p:sp>
      <p:pic>
        <p:nvPicPr>
          <p:cNvPr id="4" name="Picture 3">
            <a:extLst>
              <a:ext uri="{FF2B5EF4-FFF2-40B4-BE49-F238E27FC236}">
                <a16:creationId xmlns:a16="http://schemas.microsoft.com/office/drawing/2014/main" id="{8999FEDA-8A6E-4C92-976C-9F2BE37F9B4C}"/>
              </a:ext>
            </a:extLst>
          </p:cNvPr>
          <p:cNvPicPr>
            <a:picLocks noChangeAspect="1"/>
          </p:cNvPicPr>
          <p:nvPr/>
        </p:nvPicPr>
        <p:blipFill>
          <a:blip r:embed="rId2"/>
          <a:stretch>
            <a:fillRect/>
          </a:stretch>
        </p:blipFill>
        <p:spPr>
          <a:xfrm>
            <a:off x="1005700" y="1913641"/>
            <a:ext cx="8138299" cy="3458050"/>
          </a:xfrm>
          <a:prstGeom prst="rect">
            <a:avLst/>
          </a:prstGeom>
        </p:spPr>
      </p:pic>
    </p:spTree>
    <p:extLst>
      <p:ext uri="{BB962C8B-B14F-4D97-AF65-F5344CB8AC3E}">
        <p14:creationId xmlns:p14="http://schemas.microsoft.com/office/powerpoint/2010/main" val="314456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13</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Aggregate Amounts</a:t>
            </a:r>
          </a:p>
        </p:txBody>
      </p:sp>
      <p:pic>
        <p:nvPicPr>
          <p:cNvPr id="4" name="Picture 3">
            <a:extLst>
              <a:ext uri="{FF2B5EF4-FFF2-40B4-BE49-F238E27FC236}">
                <a16:creationId xmlns:a16="http://schemas.microsoft.com/office/drawing/2014/main" id="{7CB7FC74-7640-4F42-9D54-094F435F6C57}"/>
              </a:ext>
            </a:extLst>
          </p:cNvPr>
          <p:cNvPicPr>
            <a:picLocks noChangeAspect="1"/>
          </p:cNvPicPr>
          <p:nvPr/>
        </p:nvPicPr>
        <p:blipFill>
          <a:blip r:embed="rId2"/>
          <a:stretch>
            <a:fillRect/>
          </a:stretch>
        </p:blipFill>
        <p:spPr>
          <a:xfrm>
            <a:off x="966240" y="1901363"/>
            <a:ext cx="8177760" cy="2732425"/>
          </a:xfrm>
          <a:prstGeom prst="rect">
            <a:avLst/>
          </a:prstGeom>
        </p:spPr>
      </p:pic>
    </p:spTree>
    <p:extLst>
      <p:ext uri="{BB962C8B-B14F-4D97-AF65-F5344CB8AC3E}">
        <p14:creationId xmlns:p14="http://schemas.microsoft.com/office/powerpoint/2010/main" val="1770053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14</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Conflicts of Interest</a:t>
            </a:r>
          </a:p>
        </p:txBody>
      </p:sp>
      <p:pic>
        <p:nvPicPr>
          <p:cNvPr id="6" name="Picture 5">
            <a:extLst>
              <a:ext uri="{FF2B5EF4-FFF2-40B4-BE49-F238E27FC236}">
                <a16:creationId xmlns:a16="http://schemas.microsoft.com/office/drawing/2014/main" id="{2439D33A-8345-447C-A12E-C0BC36854564}"/>
              </a:ext>
            </a:extLst>
          </p:cNvPr>
          <p:cNvPicPr>
            <a:picLocks noChangeAspect="1"/>
          </p:cNvPicPr>
          <p:nvPr/>
        </p:nvPicPr>
        <p:blipFill>
          <a:blip r:embed="rId2"/>
          <a:stretch>
            <a:fillRect/>
          </a:stretch>
        </p:blipFill>
        <p:spPr>
          <a:xfrm>
            <a:off x="966240" y="1484577"/>
            <a:ext cx="8177760" cy="4599723"/>
          </a:xfrm>
          <a:prstGeom prst="rect">
            <a:avLst/>
          </a:prstGeom>
        </p:spPr>
      </p:pic>
    </p:spTree>
    <p:extLst>
      <p:ext uri="{BB962C8B-B14F-4D97-AF65-F5344CB8AC3E}">
        <p14:creationId xmlns:p14="http://schemas.microsoft.com/office/powerpoint/2010/main" val="3163094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15</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Conflicts of Interest - continued</a:t>
            </a:r>
          </a:p>
        </p:txBody>
      </p:sp>
      <p:pic>
        <p:nvPicPr>
          <p:cNvPr id="4" name="Picture 3">
            <a:extLst>
              <a:ext uri="{FF2B5EF4-FFF2-40B4-BE49-F238E27FC236}">
                <a16:creationId xmlns:a16="http://schemas.microsoft.com/office/drawing/2014/main" id="{066E14BE-7356-44CC-9C1D-8D75FBC35F83}"/>
              </a:ext>
            </a:extLst>
          </p:cNvPr>
          <p:cNvPicPr>
            <a:picLocks noChangeAspect="1"/>
          </p:cNvPicPr>
          <p:nvPr/>
        </p:nvPicPr>
        <p:blipFill>
          <a:blip r:embed="rId2"/>
          <a:stretch>
            <a:fillRect/>
          </a:stretch>
        </p:blipFill>
        <p:spPr>
          <a:xfrm>
            <a:off x="966240" y="1503258"/>
            <a:ext cx="7984503" cy="2018270"/>
          </a:xfrm>
          <a:prstGeom prst="rect">
            <a:avLst/>
          </a:prstGeom>
        </p:spPr>
      </p:pic>
    </p:spTree>
    <p:extLst>
      <p:ext uri="{BB962C8B-B14F-4D97-AF65-F5344CB8AC3E}">
        <p14:creationId xmlns:p14="http://schemas.microsoft.com/office/powerpoint/2010/main" val="953634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16</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Termination of Investment Authority</a:t>
            </a:r>
          </a:p>
        </p:txBody>
      </p:sp>
      <p:pic>
        <p:nvPicPr>
          <p:cNvPr id="7" name="Picture 6">
            <a:extLst>
              <a:ext uri="{FF2B5EF4-FFF2-40B4-BE49-F238E27FC236}">
                <a16:creationId xmlns:a16="http://schemas.microsoft.com/office/drawing/2014/main" id="{54F3EEE2-B1BB-405A-B227-71EEB2978235}"/>
              </a:ext>
            </a:extLst>
          </p:cNvPr>
          <p:cNvPicPr>
            <a:picLocks noChangeAspect="1"/>
          </p:cNvPicPr>
          <p:nvPr/>
        </p:nvPicPr>
        <p:blipFill>
          <a:blip r:embed="rId2"/>
          <a:stretch>
            <a:fillRect/>
          </a:stretch>
        </p:blipFill>
        <p:spPr>
          <a:xfrm>
            <a:off x="966240" y="2046852"/>
            <a:ext cx="8177760" cy="2472195"/>
          </a:xfrm>
          <a:prstGeom prst="rect">
            <a:avLst/>
          </a:prstGeom>
        </p:spPr>
      </p:pic>
    </p:spTree>
    <p:extLst>
      <p:ext uri="{BB962C8B-B14F-4D97-AF65-F5344CB8AC3E}">
        <p14:creationId xmlns:p14="http://schemas.microsoft.com/office/powerpoint/2010/main" val="928162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17</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Collection of Data</a:t>
            </a:r>
          </a:p>
        </p:txBody>
      </p:sp>
      <p:pic>
        <p:nvPicPr>
          <p:cNvPr id="4" name="Picture 3">
            <a:extLst>
              <a:ext uri="{FF2B5EF4-FFF2-40B4-BE49-F238E27FC236}">
                <a16:creationId xmlns:a16="http://schemas.microsoft.com/office/drawing/2014/main" id="{539F28B9-1618-49DF-B8DA-6ED67C68ED73}"/>
              </a:ext>
            </a:extLst>
          </p:cNvPr>
          <p:cNvPicPr>
            <a:picLocks noChangeAspect="1"/>
          </p:cNvPicPr>
          <p:nvPr/>
        </p:nvPicPr>
        <p:blipFill>
          <a:blip r:embed="rId2"/>
          <a:stretch>
            <a:fillRect/>
          </a:stretch>
        </p:blipFill>
        <p:spPr>
          <a:xfrm>
            <a:off x="931260" y="1898929"/>
            <a:ext cx="8212739" cy="2748486"/>
          </a:xfrm>
          <a:prstGeom prst="rect">
            <a:avLst/>
          </a:prstGeom>
        </p:spPr>
      </p:pic>
    </p:spTree>
    <p:extLst>
      <p:ext uri="{BB962C8B-B14F-4D97-AF65-F5344CB8AC3E}">
        <p14:creationId xmlns:p14="http://schemas.microsoft.com/office/powerpoint/2010/main" val="30695617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18</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Paperwork Reduction Act Notice</a:t>
            </a:r>
          </a:p>
        </p:txBody>
      </p:sp>
      <p:pic>
        <p:nvPicPr>
          <p:cNvPr id="6" name="Picture 5">
            <a:extLst>
              <a:ext uri="{FF2B5EF4-FFF2-40B4-BE49-F238E27FC236}">
                <a16:creationId xmlns:a16="http://schemas.microsoft.com/office/drawing/2014/main" id="{55E05C6C-D52D-488E-AF4D-7B0429CB6D2F}"/>
              </a:ext>
            </a:extLst>
          </p:cNvPr>
          <p:cNvPicPr>
            <a:picLocks noChangeAspect="1"/>
          </p:cNvPicPr>
          <p:nvPr/>
        </p:nvPicPr>
        <p:blipFill>
          <a:blip r:embed="rId2"/>
          <a:stretch>
            <a:fillRect/>
          </a:stretch>
        </p:blipFill>
        <p:spPr>
          <a:xfrm>
            <a:off x="969302" y="1679400"/>
            <a:ext cx="8174697" cy="3128270"/>
          </a:xfrm>
          <a:prstGeom prst="rect">
            <a:avLst/>
          </a:prstGeom>
        </p:spPr>
      </p:pic>
    </p:spTree>
    <p:extLst>
      <p:ext uri="{BB962C8B-B14F-4D97-AF65-F5344CB8AC3E}">
        <p14:creationId xmlns:p14="http://schemas.microsoft.com/office/powerpoint/2010/main" val="3886728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3: Create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19</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Click the button at the top of the ECIP Landing page to begin the application</a:t>
            </a:r>
          </a:p>
        </p:txBody>
      </p:sp>
      <p:pic>
        <p:nvPicPr>
          <p:cNvPr id="4" name="Picture 3">
            <a:extLst>
              <a:ext uri="{FF2B5EF4-FFF2-40B4-BE49-F238E27FC236}">
                <a16:creationId xmlns:a16="http://schemas.microsoft.com/office/drawing/2014/main" id="{9E5D8741-7C09-4156-9D47-2A58521670E8}"/>
              </a:ext>
            </a:extLst>
          </p:cNvPr>
          <p:cNvPicPr>
            <a:picLocks noChangeAspect="1"/>
          </p:cNvPicPr>
          <p:nvPr/>
        </p:nvPicPr>
        <p:blipFill>
          <a:blip r:embed="rId2"/>
          <a:stretch>
            <a:fillRect/>
          </a:stretch>
        </p:blipFill>
        <p:spPr>
          <a:xfrm>
            <a:off x="1102245" y="1907387"/>
            <a:ext cx="6939509" cy="2309547"/>
          </a:xfrm>
          <a:prstGeom prst="rect">
            <a:avLst/>
          </a:prstGeom>
        </p:spPr>
      </p:pic>
    </p:spTree>
    <p:extLst>
      <p:ext uri="{BB962C8B-B14F-4D97-AF65-F5344CB8AC3E}">
        <p14:creationId xmlns:p14="http://schemas.microsoft.com/office/powerpoint/2010/main" val="11479651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Overview: ECIP Loan Landing Page</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a:t>
            </a:fld>
            <a:endParaRPr lang="en-US" dirty="0"/>
          </a:p>
        </p:txBody>
      </p:sp>
      <p:sp>
        <p:nvSpPr>
          <p:cNvPr id="3" name="TextBox 2">
            <a:extLst>
              <a:ext uri="{FF2B5EF4-FFF2-40B4-BE49-F238E27FC236}">
                <a16:creationId xmlns:a16="http://schemas.microsoft.com/office/drawing/2014/main" id="{CBCED0BE-E790-40D5-872E-73303777B357}"/>
              </a:ext>
            </a:extLst>
          </p:cNvPr>
          <p:cNvSpPr txBox="1"/>
          <p:nvPr/>
        </p:nvSpPr>
        <p:spPr>
          <a:xfrm>
            <a:off x="1278384" y="1674674"/>
            <a:ext cx="6193410" cy="923330"/>
          </a:xfrm>
          <a:prstGeom prst="rect">
            <a:avLst/>
          </a:prstGeom>
          <a:solidFill>
            <a:schemeClr val="bg1">
              <a:lumMod val="85000"/>
            </a:schemeClr>
          </a:solidFill>
          <a:effectLst>
            <a:outerShdw blurRad="50800" dist="38100" dir="2700000" algn="tl" rotWithShape="0">
              <a:prstClr val="black">
                <a:alpha val="40000"/>
              </a:prstClr>
            </a:outerShdw>
          </a:effectLst>
        </p:spPr>
        <p:txBody>
          <a:bodyPr wrap="square" rtlCol="0">
            <a:spAutoFit/>
          </a:bodyPr>
          <a:lstStyle/>
          <a:p>
            <a:pPr marL="285750" marR="0" indent="-285750" algn="l" rtl="0">
              <a:buFont typeface="Wingdings" panose="05000000000000000000" pitchFamily="2" charset="2"/>
              <a:buChar char="v"/>
            </a:pPr>
            <a:r>
              <a:rPr lang="en-US" dirty="0">
                <a:latin typeface="Times New Roman" panose="02020603050405020304" pitchFamily="18" charset="0"/>
              </a:rPr>
              <a:t>Provide low- and moderate-income community financial institutions the opportunity to apply for capital investment from the government.</a:t>
            </a:r>
            <a:endParaRPr lang="en-US" sz="1800" b="0" i="0" u="none" strike="noStrike" baseline="0" dirty="0">
              <a:latin typeface="Times New Roman" panose="02020603050405020304" pitchFamily="18" charset="0"/>
            </a:endParaRPr>
          </a:p>
        </p:txBody>
      </p:sp>
    </p:spTree>
    <p:extLst>
      <p:ext uri="{BB962C8B-B14F-4D97-AF65-F5344CB8AC3E}">
        <p14:creationId xmlns:p14="http://schemas.microsoft.com/office/powerpoint/2010/main" val="286631131"/>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3: Create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20</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Record is created that can be navigate back to.</a:t>
            </a:r>
          </a:p>
        </p:txBody>
      </p:sp>
      <p:pic>
        <p:nvPicPr>
          <p:cNvPr id="6" name="Picture 5">
            <a:extLst>
              <a:ext uri="{FF2B5EF4-FFF2-40B4-BE49-F238E27FC236}">
                <a16:creationId xmlns:a16="http://schemas.microsoft.com/office/drawing/2014/main" id="{4A284539-5C42-48D5-B4F7-98E73E587BB3}"/>
              </a:ext>
            </a:extLst>
          </p:cNvPr>
          <p:cNvPicPr>
            <a:picLocks noChangeAspect="1"/>
          </p:cNvPicPr>
          <p:nvPr/>
        </p:nvPicPr>
        <p:blipFill>
          <a:blip r:embed="rId2"/>
          <a:stretch>
            <a:fillRect/>
          </a:stretch>
        </p:blipFill>
        <p:spPr>
          <a:xfrm>
            <a:off x="2078556" y="1855951"/>
            <a:ext cx="4714875" cy="676275"/>
          </a:xfrm>
          <a:prstGeom prst="rect">
            <a:avLst/>
          </a:prstGeom>
        </p:spPr>
      </p:pic>
    </p:spTree>
    <p:extLst>
      <p:ext uri="{BB962C8B-B14F-4D97-AF65-F5344CB8AC3E}">
        <p14:creationId xmlns:p14="http://schemas.microsoft.com/office/powerpoint/2010/main" val="1466210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21</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User Instructions</a:t>
            </a:r>
          </a:p>
        </p:txBody>
      </p:sp>
      <p:pic>
        <p:nvPicPr>
          <p:cNvPr id="4" name="Picture 3">
            <a:extLst>
              <a:ext uri="{FF2B5EF4-FFF2-40B4-BE49-F238E27FC236}">
                <a16:creationId xmlns:a16="http://schemas.microsoft.com/office/drawing/2014/main" id="{BE533A92-D9EF-4021-AB59-4369F2DDFE8B}"/>
              </a:ext>
            </a:extLst>
          </p:cNvPr>
          <p:cNvPicPr>
            <a:picLocks noChangeAspect="1"/>
          </p:cNvPicPr>
          <p:nvPr/>
        </p:nvPicPr>
        <p:blipFill>
          <a:blip r:embed="rId2"/>
          <a:stretch>
            <a:fillRect/>
          </a:stretch>
        </p:blipFill>
        <p:spPr>
          <a:xfrm>
            <a:off x="1066399" y="1484577"/>
            <a:ext cx="7455431" cy="4819969"/>
          </a:xfrm>
          <a:prstGeom prst="rect">
            <a:avLst/>
          </a:prstGeom>
        </p:spPr>
      </p:pic>
    </p:spTree>
    <p:extLst>
      <p:ext uri="{BB962C8B-B14F-4D97-AF65-F5344CB8AC3E}">
        <p14:creationId xmlns:p14="http://schemas.microsoft.com/office/powerpoint/2010/main" val="3023737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22</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Term Sheets (within the form)</a:t>
            </a:r>
          </a:p>
        </p:txBody>
      </p:sp>
      <p:pic>
        <p:nvPicPr>
          <p:cNvPr id="6" name="Picture 5">
            <a:extLst>
              <a:ext uri="{FF2B5EF4-FFF2-40B4-BE49-F238E27FC236}">
                <a16:creationId xmlns:a16="http://schemas.microsoft.com/office/drawing/2014/main" id="{FC20B1C9-40F9-4E8C-B184-85D760A61EB9}"/>
              </a:ext>
            </a:extLst>
          </p:cNvPr>
          <p:cNvPicPr>
            <a:picLocks noChangeAspect="1"/>
          </p:cNvPicPr>
          <p:nvPr/>
        </p:nvPicPr>
        <p:blipFill>
          <a:blip r:embed="rId2"/>
          <a:stretch>
            <a:fillRect/>
          </a:stretch>
        </p:blipFill>
        <p:spPr>
          <a:xfrm>
            <a:off x="966240" y="1551739"/>
            <a:ext cx="7865616" cy="2576454"/>
          </a:xfrm>
          <a:prstGeom prst="rect">
            <a:avLst/>
          </a:prstGeom>
        </p:spPr>
      </p:pic>
    </p:spTree>
    <p:extLst>
      <p:ext uri="{BB962C8B-B14F-4D97-AF65-F5344CB8AC3E}">
        <p14:creationId xmlns:p14="http://schemas.microsoft.com/office/powerpoint/2010/main" val="30293778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23</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(within the form)</a:t>
            </a:r>
          </a:p>
        </p:txBody>
      </p:sp>
      <p:pic>
        <p:nvPicPr>
          <p:cNvPr id="4" name="Picture 3">
            <a:extLst>
              <a:ext uri="{FF2B5EF4-FFF2-40B4-BE49-F238E27FC236}">
                <a16:creationId xmlns:a16="http://schemas.microsoft.com/office/drawing/2014/main" id="{0C1981DB-2C53-48E9-B7A3-083629AB1A98}"/>
              </a:ext>
            </a:extLst>
          </p:cNvPr>
          <p:cNvPicPr>
            <a:picLocks noChangeAspect="1"/>
          </p:cNvPicPr>
          <p:nvPr/>
        </p:nvPicPr>
        <p:blipFill>
          <a:blip r:embed="rId2"/>
          <a:stretch>
            <a:fillRect/>
          </a:stretch>
        </p:blipFill>
        <p:spPr>
          <a:xfrm>
            <a:off x="1174368" y="1555423"/>
            <a:ext cx="7969632" cy="4394742"/>
          </a:xfrm>
          <a:prstGeom prst="rect">
            <a:avLst/>
          </a:prstGeom>
        </p:spPr>
      </p:pic>
    </p:spTree>
    <p:extLst>
      <p:ext uri="{BB962C8B-B14F-4D97-AF65-F5344CB8AC3E}">
        <p14:creationId xmlns:p14="http://schemas.microsoft.com/office/powerpoint/2010/main" val="155705668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24</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(within the form) - continued</a:t>
            </a:r>
          </a:p>
        </p:txBody>
      </p:sp>
      <p:pic>
        <p:nvPicPr>
          <p:cNvPr id="6" name="Picture 5">
            <a:extLst>
              <a:ext uri="{FF2B5EF4-FFF2-40B4-BE49-F238E27FC236}">
                <a16:creationId xmlns:a16="http://schemas.microsoft.com/office/drawing/2014/main" id="{BDBBEAC0-9218-4181-A7DB-F1F8EC4BF2B3}"/>
              </a:ext>
            </a:extLst>
          </p:cNvPr>
          <p:cNvPicPr>
            <a:picLocks noChangeAspect="1"/>
          </p:cNvPicPr>
          <p:nvPr/>
        </p:nvPicPr>
        <p:blipFill>
          <a:blip r:embed="rId2"/>
          <a:stretch>
            <a:fillRect/>
          </a:stretch>
        </p:blipFill>
        <p:spPr>
          <a:xfrm>
            <a:off x="1032235" y="1444981"/>
            <a:ext cx="7654565" cy="5093931"/>
          </a:xfrm>
          <a:prstGeom prst="rect">
            <a:avLst/>
          </a:prstGeom>
        </p:spPr>
      </p:pic>
    </p:spTree>
    <p:extLst>
      <p:ext uri="{BB962C8B-B14F-4D97-AF65-F5344CB8AC3E}">
        <p14:creationId xmlns:p14="http://schemas.microsoft.com/office/powerpoint/2010/main" val="7563310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25</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(within the form) - continued</a:t>
            </a:r>
          </a:p>
        </p:txBody>
      </p:sp>
      <p:pic>
        <p:nvPicPr>
          <p:cNvPr id="4" name="Picture 3">
            <a:extLst>
              <a:ext uri="{FF2B5EF4-FFF2-40B4-BE49-F238E27FC236}">
                <a16:creationId xmlns:a16="http://schemas.microsoft.com/office/drawing/2014/main" id="{BD40795B-DDC1-4E6A-ACB9-8562D241CD45}"/>
              </a:ext>
            </a:extLst>
          </p:cNvPr>
          <p:cNvPicPr>
            <a:picLocks noChangeAspect="1"/>
          </p:cNvPicPr>
          <p:nvPr/>
        </p:nvPicPr>
        <p:blipFill>
          <a:blip r:embed="rId2"/>
          <a:stretch>
            <a:fillRect/>
          </a:stretch>
        </p:blipFill>
        <p:spPr>
          <a:xfrm>
            <a:off x="1193016" y="1441580"/>
            <a:ext cx="7579151" cy="4981237"/>
          </a:xfrm>
          <a:prstGeom prst="rect">
            <a:avLst/>
          </a:prstGeom>
        </p:spPr>
      </p:pic>
    </p:spTree>
    <p:extLst>
      <p:ext uri="{BB962C8B-B14F-4D97-AF65-F5344CB8AC3E}">
        <p14:creationId xmlns:p14="http://schemas.microsoft.com/office/powerpoint/2010/main" val="3896613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26</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(within the form) - continued</a:t>
            </a:r>
          </a:p>
        </p:txBody>
      </p:sp>
      <p:pic>
        <p:nvPicPr>
          <p:cNvPr id="6" name="Picture 5">
            <a:extLst>
              <a:ext uri="{FF2B5EF4-FFF2-40B4-BE49-F238E27FC236}">
                <a16:creationId xmlns:a16="http://schemas.microsoft.com/office/drawing/2014/main" id="{9117DA7F-4CC1-40FC-8A78-481172336B44}"/>
              </a:ext>
            </a:extLst>
          </p:cNvPr>
          <p:cNvPicPr>
            <a:picLocks noChangeAspect="1"/>
          </p:cNvPicPr>
          <p:nvPr/>
        </p:nvPicPr>
        <p:blipFill>
          <a:blip r:embed="rId2"/>
          <a:stretch>
            <a:fillRect/>
          </a:stretch>
        </p:blipFill>
        <p:spPr>
          <a:xfrm>
            <a:off x="1187704" y="1500882"/>
            <a:ext cx="7475456" cy="4964275"/>
          </a:xfrm>
          <a:prstGeom prst="rect">
            <a:avLst/>
          </a:prstGeom>
        </p:spPr>
      </p:pic>
    </p:spTree>
    <p:extLst>
      <p:ext uri="{BB962C8B-B14F-4D97-AF65-F5344CB8AC3E}">
        <p14:creationId xmlns:p14="http://schemas.microsoft.com/office/powerpoint/2010/main" val="35947809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4: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27</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(within the form) - continued</a:t>
            </a:r>
          </a:p>
        </p:txBody>
      </p:sp>
      <p:pic>
        <p:nvPicPr>
          <p:cNvPr id="4" name="Picture 3">
            <a:extLst>
              <a:ext uri="{FF2B5EF4-FFF2-40B4-BE49-F238E27FC236}">
                <a16:creationId xmlns:a16="http://schemas.microsoft.com/office/drawing/2014/main" id="{ED8460D1-188F-4F87-B717-CDAFD0D58639}"/>
              </a:ext>
            </a:extLst>
          </p:cNvPr>
          <p:cNvPicPr>
            <a:picLocks noChangeAspect="1"/>
          </p:cNvPicPr>
          <p:nvPr/>
        </p:nvPicPr>
        <p:blipFill>
          <a:blip r:embed="rId2"/>
          <a:stretch>
            <a:fillRect/>
          </a:stretch>
        </p:blipFill>
        <p:spPr>
          <a:xfrm>
            <a:off x="979006" y="1484577"/>
            <a:ext cx="8107052" cy="1292786"/>
          </a:xfrm>
          <a:prstGeom prst="rect">
            <a:avLst/>
          </a:prstGeom>
        </p:spPr>
      </p:pic>
    </p:spTree>
    <p:extLst>
      <p:ext uri="{BB962C8B-B14F-4D97-AF65-F5344CB8AC3E}">
        <p14:creationId xmlns:p14="http://schemas.microsoft.com/office/powerpoint/2010/main" val="40785452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28</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 Information</a:t>
            </a:r>
          </a:p>
        </p:txBody>
      </p:sp>
      <p:pic>
        <p:nvPicPr>
          <p:cNvPr id="6" name="Picture 5">
            <a:extLst>
              <a:ext uri="{FF2B5EF4-FFF2-40B4-BE49-F238E27FC236}">
                <a16:creationId xmlns:a16="http://schemas.microsoft.com/office/drawing/2014/main" id="{06847594-2DC4-4C3C-A013-A76E351D0C15}"/>
              </a:ext>
            </a:extLst>
          </p:cNvPr>
          <p:cNvPicPr>
            <a:picLocks noChangeAspect="1"/>
          </p:cNvPicPr>
          <p:nvPr/>
        </p:nvPicPr>
        <p:blipFill>
          <a:blip r:embed="rId2"/>
          <a:stretch>
            <a:fillRect/>
          </a:stretch>
        </p:blipFill>
        <p:spPr>
          <a:xfrm>
            <a:off x="1055802" y="1484577"/>
            <a:ext cx="7550870" cy="3934628"/>
          </a:xfrm>
          <a:prstGeom prst="rect">
            <a:avLst/>
          </a:prstGeom>
        </p:spPr>
      </p:pic>
    </p:spTree>
    <p:extLst>
      <p:ext uri="{BB962C8B-B14F-4D97-AF65-F5344CB8AC3E}">
        <p14:creationId xmlns:p14="http://schemas.microsoft.com/office/powerpoint/2010/main" val="29426778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29</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 Organization</a:t>
            </a:r>
          </a:p>
        </p:txBody>
      </p:sp>
      <p:pic>
        <p:nvPicPr>
          <p:cNvPr id="4" name="Picture 3">
            <a:extLst>
              <a:ext uri="{FF2B5EF4-FFF2-40B4-BE49-F238E27FC236}">
                <a16:creationId xmlns:a16="http://schemas.microsoft.com/office/drawing/2014/main" id="{2C0271F2-EC8F-4431-89B9-CB1504672B1D}"/>
              </a:ext>
            </a:extLst>
          </p:cNvPr>
          <p:cNvPicPr>
            <a:picLocks noChangeAspect="1"/>
          </p:cNvPicPr>
          <p:nvPr/>
        </p:nvPicPr>
        <p:blipFill>
          <a:blip r:embed="rId2"/>
          <a:stretch>
            <a:fillRect/>
          </a:stretch>
        </p:blipFill>
        <p:spPr>
          <a:xfrm>
            <a:off x="1278384" y="1484577"/>
            <a:ext cx="6718742" cy="5037710"/>
          </a:xfrm>
          <a:prstGeom prst="rect">
            <a:avLst/>
          </a:prstGeom>
        </p:spPr>
      </p:pic>
    </p:spTree>
    <p:extLst>
      <p:ext uri="{BB962C8B-B14F-4D97-AF65-F5344CB8AC3E}">
        <p14:creationId xmlns:p14="http://schemas.microsoft.com/office/powerpoint/2010/main" val="10609576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1: Applicant logs in to Homepage</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Applicants assigned this form will see the below layout.</a:t>
            </a:r>
          </a:p>
        </p:txBody>
      </p:sp>
      <p:pic>
        <p:nvPicPr>
          <p:cNvPr id="6" name="Picture 5">
            <a:extLst>
              <a:ext uri="{FF2B5EF4-FFF2-40B4-BE49-F238E27FC236}">
                <a16:creationId xmlns:a16="http://schemas.microsoft.com/office/drawing/2014/main" id="{05CB788A-10F3-4B2E-96C2-9906BCAFF909}"/>
              </a:ext>
            </a:extLst>
          </p:cNvPr>
          <p:cNvPicPr>
            <a:picLocks noChangeAspect="1"/>
          </p:cNvPicPr>
          <p:nvPr/>
        </p:nvPicPr>
        <p:blipFill>
          <a:blip r:embed="rId2"/>
          <a:stretch>
            <a:fillRect/>
          </a:stretch>
        </p:blipFill>
        <p:spPr>
          <a:xfrm>
            <a:off x="1278384" y="1484577"/>
            <a:ext cx="6375219" cy="5291029"/>
          </a:xfrm>
          <a:prstGeom prst="rect">
            <a:avLst/>
          </a:prstGeom>
        </p:spPr>
      </p:pic>
    </p:spTree>
    <p:extLst>
      <p:ext uri="{BB962C8B-B14F-4D97-AF65-F5344CB8AC3E}">
        <p14:creationId xmlns:p14="http://schemas.microsoft.com/office/powerpoint/2010/main" val="3294440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30</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 Organization – conditional</a:t>
            </a:r>
            <a:br>
              <a:rPr lang="en-US" dirty="0"/>
            </a:br>
            <a:r>
              <a:rPr lang="en-US" dirty="0"/>
              <a:t>If “Select the option that describes the Applicant” is “Insured Depository Institution that is controlled by a BHC or SLHC</a:t>
            </a:r>
            <a:br>
              <a:rPr lang="en-US" dirty="0"/>
            </a:br>
            <a:r>
              <a:rPr lang="en-US" dirty="0"/>
              <a:t>AND “Please explain below” is “Other”</a:t>
            </a:r>
            <a:br>
              <a:rPr lang="en-US" dirty="0"/>
            </a:br>
            <a:r>
              <a:rPr lang="en-US" dirty="0"/>
              <a:t>THEN “Other (explain why) (2,000 character maximum)” will be visible</a:t>
            </a:r>
          </a:p>
        </p:txBody>
      </p:sp>
      <p:pic>
        <p:nvPicPr>
          <p:cNvPr id="6" name="Picture 5">
            <a:extLst>
              <a:ext uri="{FF2B5EF4-FFF2-40B4-BE49-F238E27FC236}">
                <a16:creationId xmlns:a16="http://schemas.microsoft.com/office/drawing/2014/main" id="{FA021083-0DFD-441A-B3AD-BFBEA63DF587}"/>
              </a:ext>
            </a:extLst>
          </p:cNvPr>
          <p:cNvPicPr>
            <a:picLocks noChangeAspect="1"/>
          </p:cNvPicPr>
          <p:nvPr/>
        </p:nvPicPr>
        <p:blipFill>
          <a:blip r:embed="rId2"/>
          <a:stretch>
            <a:fillRect/>
          </a:stretch>
        </p:blipFill>
        <p:spPr>
          <a:xfrm>
            <a:off x="2033587" y="2386012"/>
            <a:ext cx="5076825" cy="2085975"/>
          </a:xfrm>
          <a:prstGeom prst="rect">
            <a:avLst/>
          </a:prstGeom>
        </p:spPr>
      </p:pic>
    </p:spTree>
    <p:extLst>
      <p:ext uri="{BB962C8B-B14F-4D97-AF65-F5344CB8AC3E}">
        <p14:creationId xmlns:p14="http://schemas.microsoft.com/office/powerpoint/2010/main" val="31383664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31</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461665"/>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 Organization – conditional</a:t>
            </a:r>
            <a:br>
              <a:rPr lang="en-US" dirty="0"/>
            </a:br>
            <a:r>
              <a:rPr lang="en-US" dirty="0"/>
              <a:t>If “Is Applicant a Holding Company?” is “Yes”, upon saving the form page, a Subsidiaries tab will appear.</a:t>
            </a:r>
          </a:p>
        </p:txBody>
      </p:sp>
      <p:pic>
        <p:nvPicPr>
          <p:cNvPr id="4" name="Picture 3">
            <a:extLst>
              <a:ext uri="{FF2B5EF4-FFF2-40B4-BE49-F238E27FC236}">
                <a16:creationId xmlns:a16="http://schemas.microsoft.com/office/drawing/2014/main" id="{B5AA4EB6-4CAB-400B-AC38-EF22F4819A7C}"/>
              </a:ext>
            </a:extLst>
          </p:cNvPr>
          <p:cNvPicPr>
            <a:picLocks noChangeAspect="1"/>
          </p:cNvPicPr>
          <p:nvPr/>
        </p:nvPicPr>
        <p:blipFill>
          <a:blip r:embed="rId2"/>
          <a:stretch>
            <a:fillRect/>
          </a:stretch>
        </p:blipFill>
        <p:spPr>
          <a:xfrm>
            <a:off x="1143000" y="2257425"/>
            <a:ext cx="6858000" cy="2343150"/>
          </a:xfrm>
          <a:prstGeom prst="rect">
            <a:avLst/>
          </a:prstGeom>
        </p:spPr>
      </p:pic>
    </p:spTree>
    <p:extLst>
      <p:ext uri="{BB962C8B-B14F-4D97-AF65-F5344CB8AC3E}">
        <p14:creationId xmlns:p14="http://schemas.microsoft.com/office/powerpoint/2010/main" val="22605106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32</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 Organization – conditional</a:t>
            </a:r>
            <a:br>
              <a:rPr lang="en-US" dirty="0"/>
            </a:br>
            <a:r>
              <a:rPr lang="en-US" dirty="0"/>
              <a:t>If “Is Applicant a Holding Company?” is “No” then “Is the Applicant controlled by a holding Company” will appear.</a:t>
            </a:r>
            <a:br>
              <a:rPr lang="en-US" dirty="0"/>
            </a:br>
            <a:r>
              <a:rPr lang="en-US" dirty="0"/>
              <a:t>If “Is Applicant a Holding Company?” is “No” and “Is the Applicant controlled by a holding Company” is “Yes” then the Holding Company section will appear.</a:t>
            </a:r>
          </a:p>
        </p:txBody>
      </p:sp>
      <p:pic>
        <p:nvPicPr>
          <p:cNvPr id="8" name="Picture 7">
            <a:extLst>
              <a:ext uri="{FF2B5EF4-FFF2-40B4-BE49-F238E27FC236}">
                <a16:creationId xmlns:a16="http://schemas.microsoft.com/office/drawing/2014/main" id="{725B3FBF-175F-4A58-A924-A2284C8939DA}"/>
              </a:ext>
            </a:extLst>
          </p:cNvPr>
          <p:cNvPicPr>
            <a:picLocks noChangeAspect="1"/>
          </p:cNvPicPr>
          <p:nvPr/>
        </p:nvPicPr>
        <p:blipFill>
          <a:blip r:embed="rId2"/>
          <a:stretch>
            <a:fillRect/>
          </a:stretch>
        </p:blipFill>
        <p:spPr>
          <a:xfrm>
            <a:off x="1303259" y="2320669"/>
            <a:ext cx="6537481" cy="3686471"/>
          </a:xfrm>
          <a:prstGeom prst="rect">
            <a:avLst/>
          </a:prstGeom>
        </p:spPr>
      </p:pic>
    </p:spTree>
    <p:extLst>
      <p:ext uri="{BB962C8B-B14F-4D97-AF65-F5344CB8AC3E}">
        <p14:creationId xmlns:p14="http://schemas.microsoft.com/office/powerpoint/2010/main" val="105668819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33</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461665"/>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Subsidiaries (If “Is Applicant a Holding Company?” is “Yes”, upon saving the form page, a Subsidiaries tab will appear.)</a:t>
            </a:r>
          </a:p>
        </p:txBody>
      </p:sp>
      <p:pic>
        <p:nvPicPr>
          <p:cNvPr id="6" name="Picture 5">
            <a:extLst>
              <a:ext uri="{FF2B5EF4-FFF2-40B4-BE49-F238E27FC236}">
                <a16:creationId xmlns:a16="http://schemas.microsoft.com/office/drawing/2014/main" id="{E927745A-DD34-4799-992C-0991BFA423A7}"/>
              </a:ext>
            </a:extLst>
          </p:cNvPr>
          <p:cNvPicPr>
            <a:picLocks noChangeAspect="1"/>
          </p:cNvPicPr>
          <p:nvPr/>
        </p:nvPicPr>
        <p:blipFill>
          <a:blip r:embed="rId2"/>
          <a:stretch>
            <a:fillRect/>
          </a:stretch>
        </p:blipFill>
        <p:spPr>
          <a:xfrm>
            <a:off x="1112362" y="1765504"/>
            <a:ext cx="7956223" cy="3326991"/>
          </a:xfrm>
          <a:prstGeom prst="rect">
            <a:avLst/>
          </a:prstGeom>
        </p:spPr>
      </p:pic>
    </p:spTree>
    <p:extLst>
      <p:ext uri="{BB962C8B-B14F-4D97-AF65-F5344CB8AC3E}">
        <p14:creationId xmlns:p14="http://schemas.microsoft.com/office/powerpoint/2010/main" val="15634833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34</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Affiliates</a:t>
            </a:r>
          </a:p>
        </p:txBody>
      </p:sp>
      <p:pic>
        <p:nvPicPr>
          <p:cNvPr id="4" name="Picture 3">
            <a:extLst>
              <a:ext uri="{FF2B5EF4-FFF2-40B4-BE49-F238E27FC236}">
                <a16:creationId xmlns:a16="http://schemas.microsoft.com/office/drawing/2014/main" id="{F3BEEACC-79A3-4CF3-AE3B-C11D442A77D5}"/>
              </a:ext>
            </a:extLst>
          </p:cNvPr>
          <p:cNvPicPr>
            <a:picLocks noChangeAspect="1"/>
          </p:cNvPicPr>
          <p:nvPr/>
        </p:nvPicPr>
        <p:blipFill>
          <a:blip r:embed="rId2"/>
          <a:stretch>
            <a:fillRect/>
          </a:stretch>
        </p:blipFill>
        <p:spPr>
          <a:xfrm>
            <a:off x="966240" y="1484577"/>
            <a:ext cx="7961488" cy="3587044"/>
          </a:xfrm>
          <a:prstGeom prst="rect">
            <a:avLst/>
          </a:prstGeom>
        </p:spPr>
      </p:pic>
    </p:spTree>
    <p:extLst>
      <p:ext uri="{BB962C8B-B14F-4D97-AF65-F5344CB8AC3E}">
        <p14:creationId xmlns:p14="http://schemas.microsoft.com/office/powerpoint/2010/main" val="11292555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35</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Affiliates – conditional</a:t>
            </a:r>
            <a:br>
              <a:rPr lang="en-US" dirty="0"/>
            </a:br>
            <a:r>
              <a:rPr lang="en-US" dirty="0"/>
              <a:t>If a document is uploaded to the “If the Applicant is a BHC, a SLHC, or the Affiliate of a BHC/SLHC, then the Applicant may skip this question if it uploads its most recent FR Y-6 and checks here to certify that there have been no material changes since the last submission.”, then “Has The Applicant had any material changes since the last submission” field will appear</a:t>
            </a:r>
          </a:p>
        </p:txBody>
      </p:sp>
      <p:pic>
        <p:nvPicPr>
          <p:cNvPr id="8" name="Picture 7">
            <a:extLst>
              <a:ext uri="{FF2B5EF4-FFF2-40B4-BE49-F238E27FC236}">
                <a16:creationId xmlns:a16="http://schemas.microsoft.com/office/drawing/2014/main" id="{8DD554A3-B094-42B7-AAB5-400522A27466}"/>
              </a:ext>
            </a:extLst>
          </p:cNvPr>
          <p:cNvPicPr>
            <a:picLocks noChangeAspect="1"/>
          </p:cNvPicPr>
          <p:nvPr/>
        </p:nvPicPr>
        <p:blipFill>
          <a:blip r:embed="rId2"/>
          <a:stretch>
            <a:fillRect/>
          </a:stretch>
        </p:blipFill>
        <p:spPr>
          <a:xfrm>
            <a:off x="974590" y="2276428"/>
            <a:ext cx="7904375" cy="2089327"/>
          </a:xfrm>
          <a:prstGeom prst="rect">
            <a:avLst/>
          </a:prstGeom>
        </p:spPr>
      </p:pic>
    </p:spTree>
    <p:extLst>
      <p:ext uri="{BB962C8B-B14F-4D97-AF65-F5344CB8AC3E}">
        <p14:creationId xmlns:p14="http://schemas.microsoft.com/office/powerpoint/2010/main" val="15159197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36</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830997"/>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Affiliates – conditional</a:t>
            </a:r>
            <a:br>
              <a:rPr lang="en-US" dirty="0"/>
            </a:br>
            <a:r>
              <a:rPr lang="en-US" dirty="0"/>
              <a:t>If “Do you have any affiliates?” is “Yes” then “Affiliate Name” and “Has Affiliate applied to participate in the program?” appear.</a:t>
            </a:r>
            <a:br>
              <a:rPr lang="en-US" dirty="0"/>
            </a:br>
            <a:r>
              <a:rPr lang="en-US" dirty="0"/>
              <a:t>If “Has Affiliate applied to participate in the program?”  is “Yes” then everything in the box appears.</a:t>
            </a:r>
          </a:p>
        </p:txBody>
      </p:sp>
      <p:pic>
        <p:nvPicPr>
          <p:cNvPr id="7" name="Picture 6">
            <a:extLst>
              <a:ext uri="{FF2B5EF4-FFF2-40B4-BE49-F238E27FC236}">
                <a16:creationId xmlns:a16="http://schemas.microsoft.com/office/drawing/2014/main" id="{8245FD74-9E01-4E59-965F-BB2B6A626649}"/>
              </a:ext>
            </a:extLst>
          </p:cNvPr>
          <p:cNvPicPr>
            <a:picLocks noChangeAspect="1"/>
          </p:cNvPicPr>
          <p:nvPr/>
        </p:nvPicPr>
        <p:blipFill>
          <a:blip r:embed="rId2"/>
          <a:stretch>
            <a:fillRect/>
          </a:stretch>
        </p:blipFill>
        <p:spPr>
          <a:xfrm>
            <a:off x="1060515" y="2109284"/>
            <a:ext cx="7626285" cy="3607704"/>
          </a:xfrm>
          <a:prstGeom prst="rect">
            <a:avLst/>
          </a:prstGeom>
        </p:spPr>
      </p:pic>
    </p:spTree>
    <p:extLst>
      <p:ext uri="{BB962C8B-B14F-4D97-AF65-F5344CB8AC3E}">
        <p14:creationId xmlns:p14="http://schemas.microsoft.com/office/powerpoint/2010/main" val="2590715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37</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646331"/>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Affiliates – conditional</a:t>
            </a:r>
            <a:br>
              <a:rPr lang="en-US" dirty="0"/>
            </a:br>
            <a:r>
              <a:rPr lang="en-US" dirty="0"/>
              <a:t>Upon clicking the create affiliate button, the table will populate. Additional affiliates can be created as necessary.</a:t>
            </a:r>
          </a:p>
        </p:txBody>
      </p:sp>
      <p:pic>
        <p:nvPicPr>
          <p:cNvPr id="4" name="Picture 3">
            <a:extLst>
              <a:ext uri="{FF2B5EF4-FFF2-40B4-BE49-F238E27FC236}">
                <a16:creationId xmlns:a16="http://schemas.microsoft.com/office/drawing/2014/main" id="{970D78EC-FD6F-4F4C-80C4-83132DB080AE}"/>
              </a:ext>
            </a:extLst>
          </p:cNvPr>
          <p:cNvPicPr>
            <a:picLocks noChangeAspect="1"/>
          </p:cNvPicPr>
          <p:nvPr/>
        </p:nvPicPr>
        <p:blipFill>
          <a:blip r:embed="rId2"/>
          <a:stretch>
            <a:fillRect/>
          </a:stretch>
        </p:blipFill>
        <p:spPr>
          <a:xfrm>
            <a:off x="1202969" y="1937352"/>
            <a:ext cx="7865616" cy="2523810"/>
          </a:xfrm>
          <a:prstGeom prst="rect">
            <a:avLst/>
          </a:prstGeom>
        </p:spPr>
      </p:pic>
      <p:pic>
        <p:nvPicPr>
          <p:cNvPr id="8" name="Picture 7">
            <a:extLst>
              <a:ext uri="{FF2B5EF4-FFF2-40B4-BE49-F238E27FC236}">
                <a16:creationId xmlns:a16="http://schemas.microsoft.com/office/drawing/2014/main" id="{DF876046-838E-41AB-81BF-3D15D3047B14}"/>
              </a:ext>
            </a:extLst>
          </p:cNvPr>
          <p:cNvPicPr>
            <a:picLocks noChangeAspect="1"/>
          </p:cNvPicPr>
          <p:nvPr/>
        </p:nvPicPr>
        <p:blipFill>
          <a:blip r:embed="rId3"/>
          <a:stretch>
            <a:fillRect/>
          </a:stretch>
        </p:blipFill>
        <p:spPr>
          <a:xfrm>
            <a:off x="907283" y="5286883"/>
            <a:ext cx="8236717" cy="646331"/>
          </a:xfrm>
          <a:prstGeom prst="rect">
            <a:avLst/>
          </a:prstGeom>
        </p:spPr>
      </p:pic>
    </p:spTree>
    <p:extLst>
      <p:ext uri="{BB962C8B-B14F-4D97-AF65-F5344CB8AC3E}">
        <p14:creationId xmlns:p14="http://schemas.microsoft.com/office/powerpoint/2010/main" val="33919503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38</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Financial Positions</a:t>
            </a:r>
          </a:p>
        </p:txBody>
      </p:sp>
      <p:pic>
        <p:nvPicPr>
          <p:cNvPr id="4" name="Picture 3">
            <a:extLst>
              <a:ext uri="{FF2B5EF4-FFF2-40B4-BE49-F238E27FC236}">
                <a16:creationId xmlns:a16="http://schemas.microsoft.com/office/drawing/2014/main" id="{DFECF6F4-1D8C-47F5-9213-E5438AF01C08}"/>
              </a:ext>
            </a:extLst>
          </p:cNvPr>
          <p:cNvPicPr>
            <a:picLocks noChangeAspect="1"/>
          </p:cNvPicPr>
          <p:nvPr/>
        </p:nvPicPr>
        <p:blipFill>
          <a:blip r:embed="rId2"/>
          <a:stretch>
            <a:fillRect/>
          </a:stretch>
        </p:blipFill>
        <p:spPr>
          <a:xfrm>
            <a:off x="1140642" y="1522097"/>
            <a:ext cx="8003357" cy="1906903"/>
          </a:xfrm>
          <a:prstGeom prst="rect">
            <a:avLst/>
          </a:prstGeom>
        </p:spPr>
      </p:pic>
    </p:spTree>
    <p:extLst>
      <p:ext uri="{BB962C8B-B14F-4D97-AF65-F5344CB8AC3E}">
        <p14:creationId xmlns:p14="http://schemas.microsoft.com/office/powerpoint/2010/main" val="28395517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39</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Financial Positions – conditional</a:t>
            </a:r>
            <a:br>
              <a:rPr lang="en-US" dirty="0"/>
            </a:br>
            <a:r>
              <a:rPr lang="en-US" dirty="0"/>
              <a:t>If “Is the Applicant able to issue preferred stock to Treasury in connection with its participation in the Program?” is “Yes”</a:t>
            </a:r>
            <a:br>
              <a:rPr lang="en-US" dirty="0"/>
            </a:br>
            <a:r>
              <a:rPr lang="en-US" dirty="0"/>
              <a:t>AND “Is the Applicant (or its Parent Company) a publicly traded company?” is “No” then no additional fields appear.</a:t>
            </a:r>
          </a:p>
        </p:txBody>
      </p:sp>
      <p:pic>
        <p:nvPicPr>
          <p:cNvPr id="11" name="Picture 10" descr="Graphical user interface, text, application, email&#10;&#10;Description automatically generated">
            <a:extLst>
              <a:ext uri="{FF2B5EF4-FFF2-40B4-BE49-F238E27FC236}">
                <a16:creationId xmlns:a16="http://schemas.microsoft.com/office/drawing/2014/main" id="{CE56AF09-3FE6-4F1F-958C-F13C2A1BEEA2}"/>
              </a:ext>
            </a:extLst>
          </p:cNvPr>
          <p:cNvPicPr>
            <a:picLocks noChangeAspect="1"/>
          </p:cNvPicPr>
          <p:nvPr/>
        </p:nvPicPr>
        <p:blipFill>
          <a:blip r:embed="rId2"/>
          <a:stretch>
            <a:fillRect/>
          </a:stretch>
        </p:blipFill>
        <p:spPr>
          <a:xfrm>
            <a:off x="1187777" y="2971386"/>
            <a:ext cx="6768445" cy="1970033"/>
          </a:xfrm>
          <a:prstGeom prst="rect">
            <a:avLst/>
          </a:prstGeom>
        </p:spPr>
      </p:pic>
    </p:spTree>
    <p:extLst>
      <p:ext uri="{BB962C8B-B14F-4D97-AF65-F5344CB8AC3E}">
        <p14:creationId xmlns:p14="http://schemas.microsoft.com/office/powerpoint/2010/main" val="116363763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1: Applicant logs in to Homepage</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461665"/>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Applicants who have made an application already will have “Required Action Items” populated with a previously made application.</a:t>
            </a:r>
          </a:p>
        </p:txBody>
      </p:sp>
      <p:pic>
        <p:nvPicPr>
          <p:cNvPr id="4" name="Picture 3">
            <a:extLst>
              <a:ext uri="{FF2B5EF4-FFF2-40B4-BE49-F238E27FC236}">
                <a16:creationId xmlns:a16="http://schemas.microsoft.com/office/drawing/2014/main" id="{14F83F92-2326-4A59-BCC0-E424DE3B17BE}"/>
              </a:ext>
            </a:extLst>
          </p:cNvPr>
          <p:cNvPicPr>
            <a:picLocks noChangeAspect="1"/>
          </p:cNvPicPr>
          <p:nvPr/>
        </p:nvPicPr>
        <p:blipFill rotWithShape="1">
          <a:blip r:embed="rId2"/>
          <a:srcRect r="994"/>
          <a:stretch/>
        </p:blipFill>
        <p:spPr>
          <a:xfrm>
            <a:off x="1433400" y="2128121"/>
            <a:ext cx="7098383" cy="3063699"/>
          </a:xfrm>
          <a:prstGeom prst="rect">
            <a:avLst/>
          </a:prstGeom>
        </p:spPr>
      </p:pic>
    </p:spTree>
    <p:extLst>
      <p:ext uri="{BB962C8B-B14F-4D97-AF65-F5344CB8AC3E}">
        <p14:creationId xmlns:p14="http://schemas.microsoft.com/office/powerpoint/2010/main" val="37604600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40</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Financial Positions – conditional</a:t>
            </a:r>
            <a:br>
              <a:rPr lang="en-US" dirty="0"/>
            </a:br>
            <a:r>
              <a:rPr lang="en-US" dirty="0"/>
              <a:t>If “Is the Applicant able to issue preferred stock to Treasury in connection with its participation in the Program?” is “Yes”</a:t>
            </a:r>
            <a:br>
              <a:rPr lang="en-US" dirty="0"/>
            </a:br>
            <a:r>
              <a:rPr lang="en-US" dirty="0"/>
              <a:t>AND “Is the Applicant (or its Parent Company) a publicly traded company?” is “Yes”</a:t>
            </a:r>
            <a:br>
              <a:rPr lang="en-US" dirty="0"/>
            </a:br>
            <a:r>
              <a:rPr lang="en-US" dirty="0"/>
              <a:t>THEN “If yes, provide ticker symbol of listed common shares.” field appears</a:t>
            </a:r>
          </a:p>
        </p:txBody>
      </p:sp>
      <p:pic>
        <p:nvPicPr>
          <p:cNvPr id="4" name="Picture 3" descr="Graphical user interface, application, Word&#10;&#10;Description automatically generated">
            <a:extLst>
              <a:ext uri="{FF2B5EF4-FFF2-40B4-BE49-F238E27FC236}">
                <a16:creationId xmlns:a16="http://schemas.microsoft.com/office/drawing/2014/main" id="{C9940F79-19CF-446F-B29D-4ABC3197BBAB}"/>
              </a:ext>
            </a:extLst>
          </p:cNvPr>
          <p:cNvPicPr>
            <a:picLocks noChangeAspect="1"/>
          </p:cNvPicPr>
          <p:nvPr/>
        </p:nvPicPr>
        <p:blipFill>
          <a:blip r:embed="rId2"/>
          <a:stretch>
            <a:fillRect/>
          </a:stretch>
        </p:blipFill>
        <p:spPr>
          <a:xfrm>
            <a:off x="1132597" y="2172402"/>
            <a:ext cx="7475456" cy="2158643"/>
          </a:xfrm>
          <a:prstGeom prst="rect">
            <a:avLst/>
          </a:prstGeom>
        </p:spPr>
      </p:pic>
    </p:spTree>
    <p:extLst>
      <p:ext uri="{BB962C8B-B14F-4D97-AF65-F5344CB8AC3E}">
        <p14:creationId xmlns:p14="http://schemas.microsoft.com/office/powerpoint/2010/main" val="19664307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41</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1015663"/>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Financial Positions – conditional</a:t>
            </a:r>
            <a:br>
              <a:rPr lang="en-US" dirty="0"/>
            </a:br>
            <a:r>
              <a:rPr lang="en-US" dirty="0"/>
              <a:t>If “Is the Applicant able to issue preferred stock to Treasury in connection with its participation in the Program?” is “No”</a:t>
            </a:r>
            <a:br>
              <a:rPr lang="en-US" dirty="0"/>
            </a:br>
            <a:r>
              <a:rPr lang="en-US" dirty="0"/>
              <a:t>AND “If No, provide the reason” is “No”</a:t>
            </a:r>
            <a:br>
              <a:rPr lang="en-US" dirty="0"/>
            </a:br>
            <a:r>
              <a:rPr lang="en-US" dirty="0"/>
              <a:t>THEN “If other reason, provide explanation.” appears.</a:t>
            </a:r>
          </a:p>
        </p:txBody>
      </p:sp>
      <p:pic>
        <p:nvPicPr>
          <p:cNvPr id="7" name="Picture 6" descr="Graphical user interface, application&#10;&#10;Description automatically generated">
            <a:extLst>
              <a:ext uri="{FF2B5EF4-FFF2-40B4-BE49-F238E27FC236}">
                <a16:creationId xmlns:a16="http://schemas.microsoft.com/office/drawing/2014/main" id="{3447FEB7-A517-40E4-BC95-855D5CEB245B}"/>
              </a:ext>
            </a:extLst>
          </p:cNvPr>
          <p:cNvPicPr>
            <a:picLocks noChangeAspect="1"/>
          </p:cNvPicPr>
          <p:nvPr/>
        </p:nvPicPr>
        <p:blipFill>
          <a:blip r:embed="rId2"/>
          <a:stretch>
            <a:fillRect/>
          </a:stretch>
        </p:blipFill>
        <p:spPr>
          <a:xfrm>
            <a:off x="966240" y="2468333"/>
            <a:ext cx="7865616" cy="2288420"/>
          </a:xfrm>
          <a:prstGeom prst="rect">
            <a:avLst/>
          </a:prstGeom>
        </p:spPr>
      </p:pic>
    </p:spTree>
    <p:extLst>
      <p:ext uri="{BB962C8B-B14F-4D97-AF65-F5344CB8AC3E}">
        <p14:creationId xmlns:p14="http://schemas.microsoft.com/office/powerpoint/2010/main" val="18443339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42</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Emergency Lending Plan</a:t>
            </a:r>
          </a:p>
        </p:txBody>
      </p:sp>
      <p:pic>
        <p:nvPicPr>
          <p:cNvPr id="4" name="Picture 3" descr="Graphical user interface, application&#10;&#10;Description automatically generated with medium confidence">
            <a:extLst>
              <a:ext uri="{FF2B5EF4-FFF2-40B4-BE49-F238E27FC236}">
                <a16:creationId xmlns:a16="http://schemas.microsoft.com/office/drawing/2014/main" id="{C423023B-CCE1-4443-8B49-0AB193EA3723}"/>
              </a:ext>
            </a:extLst>
          </p:cNvPr>
          <p:cNvPicPr>
            <a:picLocks noChangeAspect="1"/>
          </p:cNvPicPr>
          <p:nvPr/>
        </p:nvPicPr>
        <p:blipFill>
          <a:blip r:embed="rId2"/>
          <a:stretch>
            <a:fillRect/>
          </a:stretch>
        </p:blipFill>
        <p:spPr>
          <a:xfrm>
            <a:off x="1278384" y="1501925"/>
            <a:ext cx="7475456" cy="5219550"/>
          </a:xfrm>
          <a:prstGeom prst="rect">
            <a:avLst/>
          </a:prstGeom>
        </p:spPr>
      </p:pic>
    </p:spTree>
    <p:extLst>
      <p:ext uri="{BB962C8B-B14F-4D97-AF65-F5344CB8AC3E}">
        <p14:creationId xmlns:p14="http://schemas.microsoft.com/office/powerpoint/2010/main" val="363934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43</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Emergency Lending Plan - continued</a:t>
            </a:r>
          </a:p>
        </p:txBody>
      </p:sp>
      <p:pic>
        <p:nvPicPr>
          <p:cNvPr id="4" name="Picture 3" descr="Graphical user interface, application, table&#10;&#10;Description automatically generated">
            <a:extLst>
              <a:ext uri="{FF2B5EF4-FFF2-40B4-BE49-F238E27FC236}">
                <a16:creationId xmlns:a16="http://schemas.microsoft.com/office/drawing/2014/main" id="{69452A4D-F31F-47F1-A13C-B617C8B5139C}"/>
              </a:ext>
            </a:extLst>
          </p:cNvPr>
          <p:cNvPicPr>
            <a:picLocks noChangeAspect="1"/>
          </p:cNvPicPr>
          <p:nvPr/>
        </p:nvPicPr>
        <p:blipFill>
          <a:blip r:embed="rId2"/>
          <a:stretch>
            <a:fillRect/>
          </a:stretch>
        </p:blipFill>
        <p:spPr>
          <a:xfrm>
            <a:off x="884976" y="1609391"/>
            <a:ext cx="8195232" cy="4929521"/>
          </a:xfrm>
          <a:prstGeom prst="rect">
            <a:avLst/>
          </a:prstGeom>
        </p:spPr>
      </p:pic>
    </p:spTree>
    <p:extLst>
      <p:ext uri="{BB962C8B-B14F-4D97-AF65-F5344CB8AC3E}">
        <p14:creationId xmlns:p14="http://schemas.microsoft.com/office/powerpoint/2010/main" val="21873482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5: Populate the Form</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44</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Emergency Lending Plan - continued</a:t>
            </a:r>
          </a:p>
        </p:txBody>
      </p:sp>
      <p:pic>
        <p:nvPicPr>
          <p:cNvPr id="4" name="Picture 3" descr="Graphical user interface, text, application, email&#10;&#10;Description automatically generated">
            <a:extLst>
              <a:ext uri="{FF2B5EF4-FFF2-40B4-BE49-F238E27FC236}">
                <a16:creationId xmlns:a16="http://schemas.microsoft.com/office/drawing/2014/main" id="{53482D1E-264D-4F9E-8ED0-A6001D10D340}"/>
              </a:ext>
            </a:extLst>
          </p:cNvPr>
          <p:cNvPicPr>
            <a:picLocks noChangeAspect="1"/>
          </p:cNvPicPr>
          <p:nvPr/>
        </p:nvPicPr>
        <p:blipFill>
          <a:blip r:embed="rId2"/>
          <a:stretch>
            <a:fillRect/>
          </a:stretch>
        </p:blipFill>
        <p:spPr>
          <a:xfrm>
            <a:off x="1278384" y="1475728"/>
            <a:ext cx="6627365" cy="5241286"/>
          </a:xfrm>
          <a:prstGeom prst="rect">
            <a:avLst/>
          </a:prstGeom>
        </p:spPr>
      </p:pic>
    </p:spTree>
    <p:extLst>
      <p:ext uri="{BB962C8B-B14F-4D97-AF65-F5344CB8AC3E}">
        <p14:creationId xmlns:p14="http://schemas.microsoft.com/office/powerpoint/2010/main" val="987098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6: Certify the Application</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45</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Certification - CEO Signature</a:t>
            </a:r>
          </a:p>
        </p:txBody>
      </p:sp>
      <p:pic>
        <p:nvPicPr>
          <p:cNvPr id="6" name="Picture 5" descr="Graphical user interface, text, application&#10;&#10;Description automatically generated">
            <a:extLst>
              <a:ext uri="{FF2B5EF4-FFF2-40B4-BE49-F238E27FC236}">
                <a16:creationId xmlns:a16="http://schemas.microsoft.com/office/drawing/2014/main" id="{599457CC-E3AA-489A-9F1F-EB21D03AF990}"/>
              </a:ext>
            </a:extLst>
          </p:cNvPr>
          <p:cNvPicPr>
            <a:picLocks noChangeAspect="1"/>
          </p:cNvPicPr>
          <p:nvPr/>
        </p:nvPicPr>
        <p:blipFill>
          <a:blip r:embed="rId2"/>
          <a:stretch>
            <a:fillRect/>
          </a:stretch>
        </p:blipFill>
        <p:spPr>
          <a:xfrm>
            <a:off x="1152526" y="1419241"/>
            <a:ext cx="6568028" cy="5438759"/>
          </a:xfrm>
          <a:prstGeom prst="rect">
            <a:avLst/>
          </a:prstGeom>
        </p:spPr>
      </p:pic>
    </p:spTree>
    <p:extLst>
      <p:ext uri="{BB962C8B-B14F-4D97-AF65-F5344CB8AC3E}">
        <p14:creationId xmlns:p14="http://schemas.microsoft.com/office/powerpoint/2010/main" val="33979082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6: Certify the Application</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46</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Certification - CFO Signature</a:t>
            </a:r>
          </a:p>
        </p:txBody>
      </p:sp>
      <p:pic>
        <p:nvPicPr>
          <p:cNvPr id="8" name="Picture 7" descr="Graphical user interface, text, application&#10;&#10;Description automatically generated">
            <a:extLst>
              <a:ext uri="{FF2B5EF4-FFF2-40B4-BE49-F238E27FC236}">
                <a16:creationId xmlns:a16="http://schemas.microsoft.com/office/drawing/2014/main" id="{7CA9AFBD-51D0-492C-BD0C-65BE91500185}"/>
              </a:ext>
            </a:extLst>
          </p:cNvPr>
          <p:cNvPicPr>
            <a:picLocks noChangeAspect="1"/>
          </p:cNvPicPr>
          <p:nvPr/>
        </p:nvPicPr>
        <p:blipFill>
          <a:blip r:embed="rId2"/>
          <a:stretch>
            <a:fillRect/>
          </a:stretch>
        </p:blipFill>
        <p:spPr>
          <a:xfrm>
            <a:off x="1417692" y="1484577"/>
            <a:ext cx="6308615" cy="5261177"/>
          </a:xfrm>
          <a:prstGeom prst="rect">
            <a:avLst/>
          </a:prstGeom>
        </p:spPr>
      </p:pic>
    </p:spTree>
    <p:extLst>
      <p:ext uri="{BB962C8B-B14F-4D97-AF65-F5344CB8AC3E}">
        <p14:creationId xmlns:p14="http://schemas.microsoft.com/office/powerpoint/2010/main" val="2422914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47</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System</a:t>
            </a:r>
          </a:p>
        </p:txBody>
      </p:sp>
      <p:pic>
        <p:nvPicPr>
          <p:cNvPr id="7" name="Picture 6" descr="Graphical user interface, text, application&#10;&#10;Description automatically generated">
            <a:extLst>
              <a:ext uri="{FF2B5EF4-FFF2-40B4-BE49-F238E27FC236}">
                <a16:creationId xmlns:a16="http://schemas.microsoft.com/office/drawing/2014/main" id="{F3398F99-28EF-4CC7-91CB-9B79455DF5D7}"/>
              </a:ext>
            </a:extLst>
          </p:cNvPr>
          <p:cNvPicPr>
            <a:picLocks noChangeAspect="1"/>
          </p:cNvPicPr>
          <p:nvPr/>
        </p:nvPicPr>
        <p:blipFill>
          <a:blip r:embed="rId2"/>
          <a:stretch>
            <a:fillRect/>
          </a:stretch>
        </p:blipFill>
        <p:spPr>
          <a:xfrm>
            <a:off x="966240" y="1484577"/>
            <a:ext cx="7807281" cy="3803860"/>
          </a:xfrm>
          <a:prstGeom prst="rect">
            <a:avLst/>
          </a:prstGeom>
        </p:spPr>
      </p:pic>
    </p:spTree>
    <p:extLst>
      <p:ext uri="{BB962C8B-B14F-4D97-AF65-F5344CB8AC3E}">
        <p14:creationId xmlns:p14="http://schemas.microsoft.com/office/powerpoint/2010/main" val="3603712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48</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Email</a:t>
            </a:r>
          </a:p>
        </p:txBody>
      </p:sp>
      <p:pic>
        <p:nvPicPr>
          <p:cNvPr id="4" name="Picture 3">
            <a:extLst>
              <a:ext uri="{FF2B5EF4-FFF2-40B4-BE49-F238E27FC236}">
                <a16:creationId xmlns:a16="http://schemas.microsoft.com/office/drawing/2014/main" id="{BA3EBFE4-83DD-44C8-84B9-9E83356EE01D}"/>
              </a:ext>
            </a:extLst>
          </p:cNvPr>
          <p:cNvPicPr>
            <a:picLocks noChangeAspect="1"/>
          </p:cNvPicPr>
          <p:nvPr/>
        </p:nvPicPr>
        <p:blipFill>
          <a:blip r:embed="rId2"/>
          <a:stretch>
            <a:fillRect/>
          </a:stretch>
        </p:blipFill>
        <p:spPr>
          <a:xfrm>
            <a:off x="966240" y="1804029"/>
            <a:ext cx="7975156" cy="2855303"/>
          </a:xfrm>
          <a:prstGeom prst="rect">
            <a:avLst/>
          </a:prstGeom>
        </p:spPr>
      </p:pic>
    </p:spTree>
    <p:extLst>
      <p:ext uri="{BB962C8B-B14F-4D97-AF65-F5344CB8AC3E}">
        <p14:creationId xmlns:p14="http://schemas.microsoft.com/office/powerpoint/2010/main" val="2684923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49</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39" y="1085585"/>
            <a:ext cx="7055970"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Email – PDF – data conditional to what you input in Emergency Lending Plan tab</a:t>
            </a:r>
          </a:p>
        </p:txBody>
      </p:sp>
      <p:pic>
        <p:nvPicPr>
          <p:cNvPr id="4" name="Picture 3" descr="Text, letter&#10;&#10;Description automatically generated">
            <a:extLst>
              <a:ext uri="{FF2B5EF4-FFF2-40B4-BE49-F238E27FC236}">
                <a16:creationId xmlns:a16="http://schemas.microsoft.com/office/drawing/2014/main" id="{DA15B4E5-6D3F-4FE6-8F50-F32D4BC9AE0B}"/>
              </a:ext>
            </a:extLst>
          </p:cNvPr>
          <p:cNvPicPr>
            <a:picLocks noChangeAspect="1"/>
          </p:cNvPicPr>
          <p:nvPr/>
        </p:nvPicPr>
        <p:blipFill>
          <a:blip r:embed="rId2"/>
          <a:stretch>
            <a:fillRect/>
          </a:stretch>
        </p:blipFill>
        <p:spPr>
          <a:xfrm>
            <a:off x="2730158" y="1484576"/>
            <a:ext cx="2886263" cy="5373423"/>
          </a:xfrm>
          <a:prstGeom prst="rect">
            <a:avLst/>
          </a:prstGeom>
        </p:spPr>
      </p:pic>
    </p:spTree>
    <p:extLst>
      <p:ext uri="{BB962C8B-B14F-4D97-AF65-F5344CB8AC3E}">
        <p14:creationId xmlns:p14="http://schemas.microsoft.com/office/powerpoint/2010/main" val="13557379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5</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Introduction</a:t>
            </a:r>
          </a:p>
        </p:txBody>
      </p:sp>
      <p:pic>
        <p:nvPicPr>
          <p:cNvPr id="8" name="Picture 7">
            <a:extLst>
              <a:ext uri="{FF2B5EF4-FFF2-40B4-BE49-F238E27FC236}">
                <a16:creationId xmlns:a16="http://schemas.microsoft.com/office/drawing/2014/main" id="{80F7D885-F1F7-4E33-88FF-947243162F20}"/>
              </a:ext>
            </a:extLst>
          </p:cNvPr>
          <p:cNvPicPr>
            <a:picLocks noChangeAspect="1"/>
          </p:cNvPicPr>
          <p:nvPr/>
        </p:nvPicPr>
        <p:blipFill>
          <a:blip r:embed="rId2"/>
          <a:stretch>
            <a:fillRect/>
          </a:stretch>
        </p:blipFill>
        <p:spPr>
          <a:xfrm>
            <a:off x="975674" y="1649558"/>
            <a:ext cx="7847498" cy="2083456"/>
          </a:xfrm>
          <a:prstGeom prst="rect">
            <a:avLst/>
          </a:prstGeom>
        </p:spPr>
      </p:pic>
    </p:spTree>
    <p:extLst>
      <p:ext uri="{BB962C8B-B14F-4D97-AF65-F5344CB8AC3E}">
        <p14:creationId xmlns:p14="http://schemas.microsoft.com/office/powerpoint/2010/main" val="37957998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50</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Email – PDF – continued</a:t>
            </a:r>
          </a:p>
        </p:txBody>
      </p:sp>
      <p:pic>
        <p:nvPicPr>
          <p:cNvPr id="4" name="Picture 3" descr="Table&#10;&#10;Description automatically generated">
            <a:extLst>
              <a:ext uri="{FF2B5EF4-FFF2-40B4-BE49-F238E27FC236}">
                <a16:creationId xmlns:a16="http://schemas.microsoft.com/office/drawing/2014/main" id="{7E114EEA-1B4E-4D4C-90B8-7E542ADACE9E}"/>
              </a:ext>
            </a:extLst>
          </p:cNvPr>
          <p:cNvPicPr>
            <a:picLocks noChangeAspect="1"/>
          </p:cNvPicPr>
          <p:nvPr/>
        </p:nvPicPr>
        <p:blipFill>
          <a:blip r:embed="rId2"/>
          <a:stretch>
            <a:fillRect/>
          </a:stretch>
        </p:blipFill>
        <p:spPr>
          <a:xfrm>
            <a:off x="3004171" y="1484577"/>
            <a:ext cx="3135658" cy="5217736"/>
          </a:xfrm>
          <a:prstGeom prst="rect">
            <a:avLst/>
          </a:prstGeom>
        </p:spPr>
      </p:pic>
    </p:spTree>
    <p:extLst>
      <p:ext uri="{BB962C8B-B14F-4D97-AF65-F5344CB8AC3E}">
        <p14:creationId xmlns:p14="http://schemas.microsoft.com/office/powerpoint/2010/main" val="34731428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51</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Email – PDF – continued</a:t>
            </a:r>
          </a:p>
        </p:txBody>
      </p:sp>
      <p:pic>
        <p:nvPicPr>
          <p:cNvPr id="4" name="Picture 3" descr="Text, application&#10;&#10;Description automatically generated">
            <a:extLst>
              <a:ext uri="{FF2B5EF4-FFF2-40B4-BE49-F238E27FC236}">
                <a16:creationId xmlns:a16="http://schemas.microsoft.com/office/drawing/2014/main" id="{8D55401F-6334-433D-A799-3933BE3F4AB7}"/>
              </a:ext>
            </a:extLst>
          </p:cNvPr>
          <p:cNvPicPr>
            <a:picLocks noChangeAspect="1"/>
          </p:cNvPicPr>
          <p:nvPr/>
        </p:nvPicPr>
        <p:blipFill>
          <a:blip r:embed="rId2"/>
          <a:stretch>
            <a:fillRect/>
          </a:stretch>
        </p:blipFill>
        <p:spPr>
          <a:xfrm>
            <a:off x="2317500" y="1484576"/>
            <a:ext cx="3532920" cy="5373423"/>
          </a:xfrm>
          <a:prstGeom prst="rect">
            <a:avLst/>
          </a:prstGeom>
        </p:spPr>
      </p:pic>
    </p:spTree>
    <p:extLst>
      <p:ext uri="{BB962C8B-B14F-4D97-AF65-F5344CB8AC3E}">
        <p14:creationId xmlns:p14="http://schemas.microsoft.com/office/powerpoint/2010/main" val="165938817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7: Submission Confirmed</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52</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Submission Confirmed by Email – PDF – continued</a:t>
            </a:r>
          </a:p>
        </p:txBody>
      </p:sp>
      <p:pic>
        <p:nvPicPr>
          <p:cNvPr id="4" name="Picture 3" descr="Graphical user interface, text, application&#10;&#10;Description automatically generated">
            <a:extLst>
              <a:ext uri="{FF2B5EF4-FFF2-40B4-BE49-F238E27FC236}">
                <a16:creationId xmlns:a16="http://schemas.microsoft.com/office/drawing/2014/main" id="{6E2727AA-9D64-41FC-9941-D573C76E8343}"/>
              </a:ext>
            </a:extLst>
          </p:cNvPr>
          <p:cNvPicPr>
            <a:picLocks noChangeAspect="1"/>
          </p:cNvPicPr>
          <p:nvPr/>
        </p:nvPicPr>
        <p:blipFill>
          <a:blip r:embed="rId2"/>
          <a:stretch>
            <a:fillRect/>
          </a:stretch>
        </p:blipFill>
        <p:spPr>
          <a:xfrm>
            <a:off x="2171700" y="1452562"/>
            <a:ext cx="4800600" cy="3952875"/>
          </a:xfrm>
          <a:prstGeom prst="rect">
            <a:avLst/>
          </a:prstGeom>
        </p:spPr>
      </p:pic>
    </p:spTree>
    <p:extLst>
      <p:ext uri="{BB962C8B-B14F-4D97-AF65-F5344CB8AC3E}">
        <p14:creationId xmlns:p14="http://schemas.microsoft.com/office/powerpoint/2010/main" val="23955406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6</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Application Process</a:t>
            </a:r>
          </a:p>
        </p:txBody>
      </p:sp>
      <p:pic>
        <p:nvPicPr>
          <p:cNvPr id="4" name="Picture 3">
            <a:extLst>
              <a:ext uri="{FF2B5EF4-FFF2-40B4-BE49-F238E27FC236}">
                <a16:creationId xmlns:a16="http://schemas.microsoft.com/office/drawing/2014/main" id="{01943CF8-7038-4C44-B5F7-26BC1FA321F5}"/>
              </a:ext>
            </a:extLst>
          </p:cNvPr>
          <p:cNvPicPr>
            <a:picLocks noChangeAspect="1"/>
          </p:cNvPicPr>
          <p:nvPr/>
        </p:nvPicPr>
        <p:blipFill>
          <a:blip r:embed="rId2"/>
          <a:stretch>
            <a:fillRect/>
          </a:stretch>
        </p:blipFill>
        <p:spPr>
          <a:xfrm>
            <a:off x="966240" y="1642786"/>
            <a:ext cx="7894423" cy="1559943"/>
          </a:xfrm>
          <a:prstGeom prst="rect">
            <a:avLst/>
          </a:prstGeom>
        </p:spPr>
      </p:pic>
    </p:spTree>
    <p:extLst>
      <p:ext uri="{BB962C8B-B14F-4D97-AF65-F5344CB8AC3E}">
        <p14:creationId xmlns:p14="http://schemas.microsoft.com/office/powerpoint/2010/main" val="8737787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7</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Eligibility</a:t>
            </a:r>
          </a:p>
        </p:txBody>
      </p:sp>
      <p:pic>
        <p:nvPicPr>
          <p:cNvPr id="6" name="Picture 5">
            <a:extLst>
              <a:ext uri="{FF2B5EF4-FFF2-40B4-BE49-F238E27FC236}">
                <a16:creationId xmlns:a16="http://schemas.microsoft.com/office/drawing/2014/main" id="{BC20AE38-667E-4F8B-B42B-E05BF61614D7}"/>
              </a:ext>
            </a:extLst>
          </p:cNvPr>
          <p:cNvPicPr>
            <a:picLocks noChangeAspect="1"/>
          </p:cNvPicPr>
          <p:nvPr/>
        </p:nvPicPr>
        <p:blipFill>
          <a:blip r:embed="rId2"/>
          <a:stretch>
            <a:fillRect/>
          </a:stretch>
        </p:blipFill>
        <p:spPr>
          <a:xfrm>
            <a:off x="1049784" y="1484577"/>
            <a:ext cx="7865616" cy="3613486"/>
          </a:xfrm>
          <a:prstGeom prst="rect">
            <a:avLst/>
          </a:prstGeom>
        </p:spPr>
      </p:pic>
    </p:spTree>
    <p:extLst>
      <p:ext uri="{BB962C8B-B14F-4D97-AF65-F5344CB8AC3E}">
        <p14:creationId xmlns:p14="http://schemas.microsoft.com/office/powerpoint/2010/main" val="23024202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8</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Term Sheets (on landing page)</a:t>
            </a:r>
          </a:p>
        </p:txBody>
      </p:sp>
      <p:pic>
        <p:nvPicPr>
          <p:cNvPr id="4" name="Picture 3">
            <a:extLst>
              <a:ext uri="{FF2B5EF4-FFF2-40B4-BE49-F238E27FC236}">
                <a16:creationId xmlns:a16="http://schemas.microsoft.com/office/drawing/2014/main" id="{5AB13CF6-6AA5-4656-843B-AFF97174DB16}"/>
              </a:ext>
            </a:extLst>
          </p:cNvPr>
          <p:cNvPicPr>
            <a:picLocks noChangeAspect="1"/>
          </p:cNvPicPr>
          <p:nvPr/>
        </p:nvPicPr>
        <p:blipFill>
          <a:blip r:embed="rId2"/>
          <a:stretch>
            <a:fillRect/>
          </a:stretch>
        </p:blipFill>
        <p:spPr>
          <a:xfrm>
            <a:off x="1038939" y="1484577"/>
            <a:ext cx="7408416" cy="1706968"/>
          </a:xfrm>
          <a:prstGeom prst="rect">
            <a:avLst/>
          </a:prstGeom>
        </p:spPr>
      </p:pic>
    </p:spTree>
    <p:extLst>
      <p:ext uri="{BB962C8B-B14F-4D97-AF65-F5344CB8AC3E}">
        <p14:creationId xmlns:p14="http://schemas.microsoft.com/office/powerpoint/2010/main" val="27316462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3BEC5F35-538F-4583-A0E4-956A4EF108A3}"/>
              </a:ext>
            </a:extLst>
          </p:cNvPr>
          <p:cNvSpPr>
            <a:spLocks noGrp="1"/>
          </p:cNvSpPr>
          <p:nvPr>
            <p:ph type="title"/>
          </p:nvPr>
        </p:nvSpPr>
        <p:spPr>
          <a:xfrm>
            <a:off x="1278384" y="136525"/>
            <a:ext cx="7408416" cy="827067"/>
          </a:xfrm>
        </p:spPr>
        <p:txBody>
          <a:bodyPr>
            <a:normAutofit/>
          </a:bodyPr>
          <a:lstStyle/>
          <a:p>
            <a:r>
              <a:rPr lang="en-US" dirty="0">
                <a:solidFill>
                  <a:srgbClr val="009BC8"/>
                </a:solidFill>
                <a:latin typeface="Trebuchet MS" panose="020B0603020202020204" pitchFamily="34" charset="0"/>
                <a:cs typeface="Segoe UI Semibold" panose="020B0702040204020203" pitchFamily="34" charset="0"/>
              </a:rPr>
              <a:t>Step 2: Review Form Instructions</a:t>
            </a:r>
          </a:p>
        </p:txBody>
      </p:sp>
      <p:sp>
        <p:nvSpPr>
          <p:cNvPr id="2" name="Slide Number Placeholder 1">
            <a:extLst>
              <a:ext uri="{FF2B5EF4-FFF2-40B4-BE49-F238E27FC236}">
                <a16:creationId xmlns:a16="http://schemas.microsoft.com/office/drawing/2014/main" id="{A70BC8E9-787E-43CA-9F06-48540E1EBAC1}"/>
              </a:ext>
            </a:extLst>
          </p:cNvPr>
          <p:cNvSpPr>
            <a:spLocks noGrp="1"/>
          </p:cNvSpPr>
          <p:nvPr>
            <p:ph type="sldNum" sz="quarter" idx="12"/>
          </p:nvPr>
        </p:nvSpPr>
        <p:spPr/>
        <p:txBody>
          <a:bodyPr/>
          <a:lstStyle/>
          <a:p>
            <a:fld id="{4B6572F6-1134-2B4B-9C63-3BCFD9FFBB8A}" type="slidenum">
              <a:rPr lang="en-US" smtClean="0"/>
              <a:t>9</a:t>
            </a:fld>
            <a:endParaRPr lang="en-US" dirty="0"/>
          </a:p>
        </p:txBody>
      </p:sp>
      <p:sp>
        <p:nvSpPr>
          <p:cNvPr id="5" name="TextBox 4">
            <a:extLst>
              <a:ext uri="{FF2B5EF4-FFF2-40B4-BE49-F238E27FC236}">
                <a16:creationId xmlns:a16="http://schemas.microsoft.com/office/drawing/2014/main" id="{D40F9866-9EB7-45A0-8781-9CCB784FF2FE}"/>
              </a:ext>
            </a:extLst>
          </p:cNvPr>
          <p:cNvSpPr txBox="1"/>
          <p:nvPr/>
        </p:nvSpPr>
        <p:spPr>
          <a:xfrm flipH="1">
            <a:off x="966240" y="1085585"/>
            <a:ext cx="6939509" cy="276999"/>
          </a:xfrm>
          <a:prstGeom prst="rect">
            <a:avLst/>
          </a:prstGeom>
          <a:solidFill>
            <a:schemeClr val="bg1">
              <a:lumMod val="75000"/>
            </a:schemeClr>
          </a:solidFill>
          <a:ln>
            <a:solidFill>
              <a:schemeClr val="tx1"/>
            </a:solidFill>
          </a:ln>
          <a:effectLst>
            <a:outerShdw blurRad="50800" dist="38100" dir="2700000" algn="tl" rotWithShape="0">
              <a:prstClr val="black">
                <a:alpha val="40000"/>
              </a:prstClr>
            </a:outerShdw>
          </a:effectLst>
        </p:spPr>
        <p:txBody>
          <a:bodyPr wrap="square" rtlCol="0">
            <a:spAutoFit/>
          </a:bodyPr>
          <a:lstStyle>
            <a:defPPr>
              <a:defRPr lang="en-US"/>
            </a:defPPr>
            <a:lvl1pPr marL="285750" indent="-285750">
              <a:buFont typeface="Wingdings" panose="05000000000000000000" pitchFamily="2" charset="2"/>
              <a:buChar char="v"/>
              <a:defRPr sz="1200"/>
            </a:lvl1pPr>
          </a:lstStyle>
          <a:p>
            <a:r>
              <a:rPr lang="en-US" dirty="0"/>
              <a:t>Definitions (on landing page)</a:t>
            </a:r>
          </a:p>
        </p:txBody>
      </p:sp>
      <p:pic>
        <p:nvPicPr>
          <p:cNvPr id="6" name="Picture 5">
            <a:extLst>
              <a:ext uri="{FF2B5EF4-FFF2-40B4-BE49-F238E27FC236}">
                <a16:creationId xmlns:a16="http://schemas.microsoft.com/office/drawing/2014/main" id="{48C0A15C-6257-4F9B-893A-0BB89E8A6545}"/>
              </a:ext>
            </a:extLst>
          </p:cNvPr>
          <p:cNvPicPr>
            <a:picLocks noChangeAspect="1"/>
          </p:cNvPicPr>
          <p:nvPr/>
        </p:nvPicPr>
        <p:blipFill>
          <a:blip r:embed="rId2"/>
          <a:stretch>
            <a:fillRect/>
          </a:stretch>
        </p:blipFill>
        <p:spPr>
          <a:xfrm>
            <a:off x="1040988" y="1484576"/>
            <a:ext cx="7905049" cy="4611621"/>
          </a:xfrm>
          <a:prstGeom prst="rect">
            <a:avLst/>
          </a:prstGeom>
        </p:spPr>
      </p:pic>
    </p:spTree>
    <p:extLst>
      <p:ext uri="{BB962C8B-B14F-4D97-AF65-F5344CB8AC3E}">
        <p14:creationId xmlns:p14="http://schemas.microsoft.com/office/powerpoint/2010/main" val="12487782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8308</TotalTime>
  <Words>1152</Words>
  <Application>Microsoft Office PowerPoint</Application>
  <PresentationFormat>On-screen Show (4:3)</PresentationFormat>
  <Paragraphs>156</Paragraphs>
  <Slides>52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52</vt:i4>
      </vt:variant>
    </vt:vector>
  </HeadingPairs>
  <TitlesOfParts>
    <vt:vector size="60" baseType="lpstr">
      <vt:lpstr>Arial</vt:lpstr>
      <vt:lpstr>Calibri</vt:lpstr>
      <vt:lpstr>Calibri Light</vt:lpstr>
      <vt:lpstr>Segoe UI Light</vt:lpstr>
      <vt:lpstr>Times New Roman</vt:lpstr>
      <vt:lpstr>Trebuchet MS</vt:lpstr>
      <vt:lpstr>Wingdings</vt:lpstr>
      <vt:lpstr>Office Theme</vt:lpstr>
      <vt:lpstr> Emergency Capital Investment Program (ECIP) Loan Form </vt:lpstr>
      <vt:lpstr>Overview: ECIP Loan Landing Page</vt:lpstr>
      <vt:lpstr>Step 1: Applicant logs in to Homepage</vt:lpstr>
      <vt:lpstr>Step 1: Applicant logs in to Homepage</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2: Review Form Instructions</vt:lpstr>
      <vt:lpstr>Step 3: Create the Form</vt:lpstr>
      <vt:lpstr>Step 3: Create the Form</vt:lpstr>
      <vt:lpstr>Step 4: Review Form Instructions</vt:lpstr>
      <vt:lpstr>Step 4: Review Form Instructions</vt:lpstr>
      <vt:lpstr>Step 4: Review Form Instructions</vt:lpstr>
      <vt:lpstr>Step 4: Review Form Instructions</vt:lpstr>
      <vt:lpstr>Step 4: Review Form Instructions</vt:lpstr>
      <vt:lpstr>Step 4: Review Form Instructions</vt:lpstr>
      <vt:lpstr>Step 4: Review Form Instructions</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5: Populate the Form</vt:lpstr>
      <vt:lpstr>Step 6: Certify the Application</vt:lpstr>
      <vt:lpstr>Step 6: Certify the Application</vt:lpstr>
      <vt:lpstr>Step 7: Submission Confirmed</vt:lpstr>
      <vt:lpstr>Step 7: Submission Confirmed</vt:lpstr>
      <vt:lpstr>Step 7: Submission Confirmed</vt:lpstr>
      <vt:lpstr>Step 7: Submission Confirmed</vt:lpstr>
      <vt:lpstr>Step 7: Submission Confirmed</vt:lpstr>
      <vt:lpstr>Step 7: Submission Confirmed</vt:lpstr>
    </vt:vector>
  </TitlesOfParts>
  <Company>RCSM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Treasury.gov Design Concepts</dc:title>
  <dc:creator>Andrea Miller</dc:creator>
  <cp:lastModifiedBy>Pam Schwarting</cp:lastModifiedBy>
  <cp:revision>340</cp:revision>
  <dcterms:created xsi:type="dcterms:W3CDTF">2015-12-22T20:20:18Z</dcterms:created>
  <dcterms:modified xsi:type="dcterms:W3CDTF">2021-03-04T18:42:04Z</dcterms:modified>
</cp:coreProperties>
</file>