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8" r:id="rId6"/>
    <p:sldId id="259" r:id="rId7"/>
    <p:sldId id="260" r:id="rId8"/>
    <p:sldId id="261" r:id="rId9"/>
    <p:sldId id="262" r:id="rId10"/>
    <p:sldId id="263" r:id="rId11"/>
    <p:sldId id="264" r:id="rId12"/>
    <p:sldId id="265" r:id="rId13"/>
    <p:sldId id="269"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kert, Philip J (Phil HBG)" initials="MPJ(H" lastIdx="1" clrIdx="0">
    <p:extLst>
      <p:ext uri="{19B8F6BF-5375-455C-9EA6-DF929625EA0E}">
        <p15:presenceInfo xmlns:p15="http://schemas.microsoft.com/office/powerpoint/2012/main" userId="S::Philip.Markert@uscis.dhs.gov::28d5311c-e1bd-452b-a2a9-bea7a7a7e23d" providerId="AD"/>
      </p:ext>
    </p:extLst>
  </p:cmAuthor>
  <p:cmAuthor id="2" name="Abiose, Adijatu C" initials="AAC" lastIdx="47" clrIdx="1"/>
  <p:cmAuthor id="3" name="Jager, Kerstin A" initials="JKA" lastIdx="3" clrIdx="2">
    <p:extLst>
      <p:ext uri="{19B8F6BF-5375-455C-9EA6-DF929625EA0E}">
        <p15:presenceInfo xmlns:p15="http://schemas.microsoft.com/office/powerpoint/2012/main" userId="S::Kerstin.A.Jager@uscis.dhs.gov::7ebdc631-39a1-4543-9676-a39bb36aa3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70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FCB20-075A-4091-A4FC-C319425688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EB9044B-31C5-4FD7-860B-E6118BF791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FE1A092-18C1-4B61-A615-81197D49E4C8}"/>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5" name="Footer Placeholder 4">
            <a:extLst>
              <a:ext uri="{FF2B5EF4-FFF2-40B4-BE49-F238E27FC236}">
                <a16:creationId xmlns:a16="http://schemas.microsoft.com/office/drawing/2014/main" id="{44744752-AE14-49B8-98A9-0F27D9FCDE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13C3BF-8464-4946-ACFF-573FB79EBCE6}"/>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301984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6FDD3E-EAF3-46E5-8A19-FF2D6F2A0AE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7F448D-EF99-4D78-B8EE-2CC27D83EF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8B9C1D-BEFC-4707-9CF2-7963A36BB128}"/>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5" name="Footer Placeholder 4">
            <a:extLst>
              <a:ext uri="{FF2B5EF4-FFF2-40B4-BE49-F238E27FC236}">
                <a16:creationId xmlns:a16="http://schemas.microsoft.com/office/drawing/2014/main" id="{20E73DD6-6CCA-457A-A809-4498D52176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AF00AE-8715-4714-B556-E947030A0100}"/>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30252687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A6E450-B0AA-4DBE-97BD-0F0582A910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8A871D7-D6FD-4E73-9FED-A34EFE3358B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BA00A9-51BF-4950-8648-73F6944759D1}"/>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5" name="Footer Placeholder 4">
            <a:extLst>
              <a:ext uri="{FF2B5EF4-FFF2-40B4-BE49-F238E27FC236}">
                <a16:creationId xmlns:a16="http://schemas.microsoft.com/office/drawing/2014/main" id="{559D4E35-542E-4295-9611-4CBDEFEAA6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60725D-09AF-442D-9CEA-1F686988F696}"/>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4084136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DDE27-BAAF-4C6A-A260-65C31B32BE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1E1B82-0489-4798-AAFC-4DF5A9FF74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C9B685-F476-41F7-AD7D-FACFDC3E4DF7}"/>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5" name="Footer Placeholder 4">
            <a:extLst>
              <a:ext uri="{FF2B5EF4-FFF2-40B4-BE49-F238E27FC236}">
                <a16:creationId xmlns:a16="http://schemas.microsoft.com/office/drawing/2014/main" id="{F311BA4C-EE93-4910-9707-753EC4BDF5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910DF0-D8B2-4C70-B76A-BCB46782398B}"/>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2758090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3283F2-EDF7-4D87-A776-6CD039A1C2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C8B70F-EFF0-4F5B-97A9-1C7A5C3563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7A6A46-B8A8-45C6-9628-E98067C57ECE}"/>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5" name="Footer Placeholder 4">
            <a:extLst>
              <a:ext uri="{FF2B5EF4-FFF2-40B4-BE49-F238E27FC236}">
                <a16:creationId xmlns:a16="http://schemas.microsoft.com/office/drawing/2014/main" id="{A45B6107-19FB-4D1B-B0D1-579B6D2AEA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C0D194-6091-47C8-9461-64D584805A5F}"/>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3198262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E79BA-9FF0-4B69-A45E-E91EE37DC9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09541C-AE38-4E6D-B90D-9B191C3A75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C504756-DE77-4520-9B16-4A82C46CE5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19B05A-ED1D-4F73-B872-C39EF004EE08}"/>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6" name="Footer Placeholder 5">
            <a:extLst>
              <a:ext uri="{FF2B5EF4-FFF2-40B4-BE49-F238E27FC236}">
                <a16:creationId xmlns:a16="http://schemas.microsoft.com/office/drawing/2014/main" id="{F6D85C74-B61F-4397-B2D2-3A3BFE391D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1220C7-BDAA-44FD-AFAA-378BDB228E9B}"/>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1301309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5241F-17CF-461F-A87A-933CC34059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2926F38-5E89-4DCF-98CF-C78ADF2B415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F9ACAA-2ACD-4F75-A4AF-9D88A37738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063EC20-8DA9-4D9C-B4CC-2CDCF9731C8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D8DA256-3FA5-4D93-A159-8B1C51789C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00C828B-0510-4861-A23B-B2FCABC8C534}"/>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8" name="Footer Placeholder 7">
            <a:extLst>
              <a:ext uri="{FF2B5EF4-FFF2-40B4-BE49-F238E27FC236}">
                <a16:creationId xmlns:a16="http://schemas.microsoft.com/office/drawing/2014/main" id="{E8135751-724F-40E3-9904-ED8438B203E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E21415-C900-4D8B-BF61-8A21BFFBC23F}"/>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3977929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840931-4AFD-40FE-B469-EDEC323B22B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4E6CDEB-0F1B-4F79-9CF6-07ED4F457ECA}"/>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4" name="Footer Placeholder 3">
            <a:extLst>
              <a:ext uri="{FF2B5EF4-FFF2-40B4-BE49-F238E27FC236}">
                <a16:creationId xmlns:a16="http://schemas.microsoft.com/office/drawing/2014/main" id="{8B7B4546-1AB2-4DB0-8C16-185354C6A9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CCFC57D-3D82-4656-8E4F-D755516EDAF4}"/>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2523560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5C455F-9CF3-48CF-B7C0-BBC728895F14}"/>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3" name="Footer Placeholder 2">
            <a:extLst>
              <a:ext uri="{FF2B5EF4-FFF2-40B4-BE49-F238E27FC236}">
                <a16:creationId xmlns:a16="http://schemas.microsoft.com/office/drawing/2014/main" id="{DE3F3D47-E215-4C4A-A825-01C1E55BA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27D142-A28E-4318-BB84-D090B3083AED}"/>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29193684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F93A74-3DB7-4DB0-A2C3-DBD4501C34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AA0A0FE-CE08-4216-A50E-859CCC8C6E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48E834-A46C-4934-83D3-A937A4F787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835BDE-53FC-4F0B-B594-80C4F9804663}"/>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6" name="Footer Placeholder 5">
            <a:extLst>
              <a:ext uri="{FF2B5EF4-FFF2-40B4-BE49-F238E27FC236}">
                <a16:creationId xmlns:a16="http://schemas.microsoft.com/office/drawing/2014/main" id="{8B22A60E-1218-41DD-B2B2-CA559412907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4945F9-1FB3-4F45-A69C-01B4AF1268DD}"/>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710747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6A5E4-B591-4293-86D4-64BCA8EF2B1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3B47AA-B3DB-45F1-959C-E17CC1909AB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8F64307-74E4-45E5-8941-95D1F81B57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663D7E-D6C2-43C9-9AA9-8353299A03C3}"/>
              </a:ext>
            </a:extLst>
          </p:cNvPr>
          <p:cNvSpPr>
            <a:spLocks noGrp="1"/>
          </p:cNvSpPr>
          <p:nvPr>
            <p:ph type="dt" sz="half" idx="10"/>
          </p:nvPr>
        </p:nvSpPr>
        <p:spPr/>
        <p:txBody>
          <a:bodyPr/>
          <a:lstStyle/>
          <a:p>
            <a:fld id="{440802CF-F5B5-4079-947A-953F1153B0C7}" type="datetimeFigureOut">
              <a:rPr lang="en-US" smtClean="0"/>
              <a:t>8/11/2020</a:t>
            </a:fld>
            <a:endParaRPr lang="en-US"/>
          </a:p>
        </p:txBody>
      </p:sp>
      <p:sp>
        <p:nvSpPr>
          <p:cNvPr id="6" name="Footer Placeholder 5">
            <a:extLst>
              <a:ext uri="{FF2B5EF4-FFF2-40B4-BE49-F238E27FC236}">
                <a16:creationId xmlns:a16="http://schemas.microsoft.com/office/drawing/2014/main" id="{638C8857-FA31-45D2-8DF6-B24647D1C2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55EA2-930C-46C7-9D5D-E30623CC4823}"/>
              </a:ext>
            </a:extLst>
          </p:cNvPr>
          <p:cNvSpPr>
            <a:spLocks noGrp="1"/>
          </p:cNvSpPr>
          <p:nvPr>
            <p:ph type="sldNum" sz="quarter" idx="12"/>
          </p:nvPr>
        </p:nvSpPr>
        <p:spPr/>
        <p:txBody>
          <a:bodyPr/>
          <a:lstStyle/>
          <a:p>
            <a:fld id="{F0A77BC7-6C6E-48E6-9783-40BAB8572183}" type="slidenum">
              <a:rPr lang="en-US" smtClean="0"/>
              <a:t>‹#›</a:t>
            </a:fld>
            <a:endParaRPr lang="en-US"/>
          </a:p>
        </p:txBody>
      </p:sp>
    </p:spTree>
    <p:extLst>
      <p:ext uri="{BB962C8B-B14F-4D97-AF65-F5344CB8AC3E}">
        <p14:creationId xmlns:p14="http://schemas.microsoft.com/office/powerpoint/2010/main" val="1103954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82DAE2-BBB0-4579-906E-A92EE1ACF80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C103BB4-D0CF-4708-8E29-663A9E5554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D10A3-909F-4EE1-A3E6-69293A058E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0802CF-F5B5-4079-947A-953F1153B0C7}" type="datetimeFigureOut">
              <a:rPr lang="en-US" smtClean="0"/>
              <a:t>8/11/2020</a:t>
            </a:fld>
            <a:endParaRPr lang="en-US"/>
          </a:p>
        </p:txBody>
      </p:sp>
      <p:sp>
        <p:nvSpPr>
          <p:cNvPr id="5" name="Footer Placeholder 4">
            <a:extLst>
              <a:ext uri="{FF2B5EF4-FFF2-40B4-BE49-F238E27FC236}">
                <a16:creationId xmlns:a16="http://schemas.microsoft.com/office/drawing/2014/main" id="{B62A702A-E1D5-41AB-B180-5CFCE40BB3D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BA0AA6-D960-45C4-B413-5D5B9797B8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A77BC7-6C6E-48E6-9783-40BAB8572183}" type="slidenum">
              <a:rPr lang="en-US" smtClean="0"/>
              <a:t>‹#›</a:t>
            </a:fld>
            <a:endParaRPr lang="en-US"/>
          </a:p>
        </p:txBody>
      </p:sp>
    </p:spTree>
    <p:extLst>
      <p:ext uri="{BB962C8B-B14F-4D97-AF65-F5344CB8AC3E}">
        <p14:creationId xmlns:p14="http://schemas.microsoft.com/office/powerpoint/2010/main" val="17519598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DFD20FF-7DA4-4681-849F-C664D3EE2F1B}"/>
              </a:ext>
            </a:extLst>
          </p:cNvPr>
          <p:cNvPicPr>
            <a:picLocks noChangeAspect="1"/>
          </p:cNvPicPr>
          <p:nvPr/>
        </p:nvPicPr>
        <p:blipFill>
          <a:blip r:embed="rId2"/>
          <a:stretch>
            <a:fillRect/>
          </a:stretch>
        </p:blipFill>
        <p:spPr>
          <a:xfrm>
            <a:off x="2028546" y="0"/>
            <a:ext cx="8134908" cy="6858000"/>
          </a:xfrm>
          <a:prstGeom prst="rect">
            <a:avLst/>
          </a:prstGeom>
        </p:spPr>
      </p:pic>
    </p:spTree>
    <p:extLst>
      <p:ext uri="{BB962C8B-B14F-4D97-AF65-F5344CB8AC3E}">
        <p14:creationId xmlns:p14="http://schemas.microsoft.com/office/powerpoint/2010/main" val="2564817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nagit_SNG823">
            <a:extLst>
              <a:ext uri="{FF2B5EF4-FFF2-40B4-BE49-F238E27FC236}">
                <a16:creationId xmlns:a16="http://schemas.microsoft.com/office/drawing/2014/main" id="{0B8F6450-2193-4A21-A1FF-8E0A217190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9707" y="317112"/>
            <a:ext cx="4590476" cy="3009524"/>
          </a:xfrm>
          <a:prstGeom prst="rect">
            <a:avLst/>
          </a:prstGeom>
          <a:ln>
            <a:solidFill>
              <a:schemeClr val="tx1"/>
            </a:solidFill>
          </a:ln>
        </p:spPr>
      </p:pic>
      <p:pic>
        <p:nvPicPr>
          <p:cNvPr id="5" name="Snagit_SNG829">
            <a:extLst>
              <a:ext uri="{FF2B5EF4-FFF2-40B4-BE49-F238E27FC236}">
                <a16:creationId xmlns:a16="http://schemas.microsoft.com/office/drawing/2014/main" id="{DEE7DFCC-B586-47A4-8511-0835414C771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43619" y="3664698"/>
            <a:ext cx="4504762" cy="2876190"/>
          </a:xfrm>
          <a:prstGeom prst="rect">
            <a:avLst/>
          </a:prstGeom>
          <a:ln>
            <a:solidFill>
              <a:schemeClr val="tx1"/>
            </a:solidFill>
          </a:ln>
        </p:spPr>
      </p:pic>
      <p:pic>
        <p:nvPicPr>
          <p:cNvPr id="7" name="Snagit_SNG83A">
            <a:extLst>
              <a:ext uri="{FF2B5EF4-FFF2-40B4-BE49-F238E27FC236}">
                <a16:creationId xmlns:a16="http://schemas.microsoft.com/office/drawing/2014/main" id="{AA9FD53F-ED1E-4153-9C7D-472615FDDB1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650182" y="317112"/>
            <a:ext cx="4657143" cy="2961905"/>
          </a:xfrm>
          <a:prstGeom prst="rect">
            <a:avLst/>
          </a:prstGeom>
          <a:ln>
            <a:solidFill>
              <a:schemeClr val="tx1"/>
            </a:solidFill>
          </a:ln>
        </p:spPr>
      </p:pic>
    </p:spTree>
    <p:extLst>
      <p:ext uri="{BB962C8B-B14F-4D97-AF65-F5344CB8AC3E}">
        <p14:creationId xmlns:p14="http://schemas.microsoft.com/office/powerpoint/2010/main" val="34402498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kajager\AppData\Local\Microsoft\Windows\Temporary Internet Files\Content.Outlook\MXVB9KDF\CoA_Confirmation_Page.png"/>
          <p:cNvPicPr>
            <a:picLocks noChangeAspect="1" noChangeArrowheads="1"/>
          </p:cNvPicPr>
          <p:nvPr/>
        </p:nvPicPr>
        <p:blipFill rotWithShape="1">
          <a:blip r:embed="rId2">
            <a:extLst>
              <a:ext uri="{28A0092B-C50C-407E-A947-70E740481C1C}">
                <a14:useLocalDpi xmlns:a14="http://schemas.microsoft.com/office/drawing/2010/main" val="0"/>
              </a:ext>
            </a:extLst>
          </a:blip>
          <a:srcRect t="4766"/>
          <a:stretch/>
        </p:blipFill>
        <p:spPr bwMode="auto">
          <a:xfrm>
            <a:off x="1828800" y="626165"/>
            <a:ext cx="8401390" cy="48985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8699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3C769BD-67B4-4912-9E42-8DCD84AA50B1}"/>
              </a:ext>
            </a:extLst>
          </p:cNvPr>
          <p:cNvPicPr>
            <a:picLocks noChangeAspect="1"/>
          </p:cNvPicPr>
          <p:nvPr/>
        </p:nvPicPr>
        <p:blipFill>
          <a:blip r:embed="rId2"/>
          <a:stretch>
            <a:fillRect/>
          </a:stretch>
        </p:blipFill>
        <p:spPr>
          <a:xfrm>
            <a:off x="1655595" y="0"/>
            <a:ext cx="8880809" cy="6858000"/>
          </a:xfrm>
          <a:prstGeom prst="rect">
            <a:avLst/>
          </a:prstGeom>
        </p:spPr>
      </p:pic>
    </p:spTree>
    <p:extLst>
      <p:ext uri="{BB962C8B-B14F-4D97-AF65-F5344CB8AC3E}">
        <p14:creationId xmlns:p14="http://schemas.microsoft.com/office/powerpoint/2010/main" val="2840196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nagit_SNG821">
            <a:extLst>
              <a:ext uri="{FF2B5EF4-FFF2-40B4-BE49-F238E27FC236}">
                <a16:creationId xmlns:a16="http://schemas.microsoft.com/office/drawing/2014/main" id="{257D5430-3EFF-4DEE-84C1-7923E5656D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5669" y="0"/>
            <a:ext cx="10300662" cy="6858000"/>
          </a:xfrm>
          <a:prstGeom prst="rect">
            <a:avLst/>
          </a:prstGeom>
        </p:spPr>
      </p:pic>
      <p:sp>
        <p:nvSpPr>
          <p:cNvPr id="2" name="Rectangle 1">
            <a:extLst>
              <a:ext uri="{FF2B5EF4-FFF2-40B4-BE49-F238E27FC236}">
                <a16:creationId xmlns:a16="http://schemas.microsoft.com/office/drawing/2014/main" id="{956F257A-C7E4-4FF6-9E5E-8869DC962C54}"/>
              </a:ext>
            </a:extLst>
          </p:cNvPr>
          <p:cNvSpPr/>
          <p:nvPr/>
        </p:nvSpPr>
        <p:spPr>
          <a:xfrm>
            <a:off x="1123950" y="704850"/>
            <a:ext cx="1085850" cy="55245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6469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nagit_SNG84C">
            <a:extLst>
              <a:ext uri="{FF2B5EF4-FFF2-40B4-BE49-F238E27FC236}">
                <a16:creationId xmlns:a16="http://schemas.microsoft.com/office/drawing/2014/main" id="{A892B2AC-521C-4CA8-BC76-DE8F5EDF6F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667" y="190905"/>
            <a:ext cx="10666667" cy="6476190"/>
          </a:xfrm>
          <a:prstGeom prst="rect">
            <a:avLst/>
          </a:prstGeom>
        </p:spPr>
      </p:pic>
      <p:sp>
        <p:nvSpPr>
          <p:cNvPr id="2" name="Rectangle 1">
            <a:extLst>
              <a:ext uri="{FF2B5EF4-FFF2-40B4-BE49-F238E27FC236}">
                <a16:creationId xmlns:a16="http://schemas.microsoft.com/office/drawing/2014/main" id="{94D1B8F1-FE7B-489E-B17D-75D3C0D2EBFD}"/>
              </a:ext>
            </a:extLst>
          </p:cNvPr>
          <p:cNvSpPr/>
          <p:nvPr/>
        </p:nvSpPr>
        <p:spPr>
          <a:xfrm>
            <a:off x="1952625" y="914400"/>
            <a:ext cx="1152525" cy="6096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27048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nagit_SNG826">
            <a:extLst>
              <a:ext uri="{FF2B5EF4-FFF2-40B4-BE49-F238E27FC236}">
                <a16:creationId xmlns:a16="http://schemas.microsoft.com/office/drawing/2014/main" id="{F598DC2D-6370-4B1A-8186-DED7A2B19E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6794" y="0"/>
            <a:ext cx="9798412" cy="6858000"/>
          </a:xfrm>
          <a:prstGeom prst="rect">
            <a:avLst/>
          </a:prstGeom>
        </p:spPr>
      </p:pic>
    </p:spTree>
    <p:extLst>
      <p:ext uri="{BB962C8B-B14F-4D97-AF65-F5344CB8AC3E}">
        <p14:creationId xmlns:p14="http://schemas.microsoft.com/office/powerpoint/2010/main" val="1595701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nagit_SNG82A">
            <a:extLst>
              <a:ext uri="{FF2B5EF4-FFF2-40B4-BE49-F238E27FC236}">
                <a16:creationId xmlns:a16="http://schemas.microsoft.com/office/drawing/2014/main" id="{6E41B0AF-EBAA-48C4-99DA-FC68EE53E59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0286" y="692260"/>
            <a:ext cx="10571428" cy="4076190"/>
          </a:xfrm>
          <a:prstGeom prst="rect">
            <a:avLst/>
          </a:prstGeom>
        </p:spPr>
      </p:pic>
    </p:spTree>
    <p:extLst>
      <p:ext uri="{BB962C8B-B14F-4D97-AF65-F5344CB8AC3E}">
        <p14:creationId xmlns:p14="http://schemas.microsoft.com/office/powerpoint/2010/main" val="34994065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Snagit_SNG84B">
            <a:extLst>
              <a:ext uri="{FF2B5EF4-FFF2-40B4-BE49-F238E27FC236}">
                <a16:creationId xmlns:a16="http://schemas.microsoft.com/office/drawing/2014/main" id="{B75F2C1F-656C-43E6-B2EC-594EE1F5BE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5518" y="0"/>
            <a:ext cx="10620963" cy="6858000"/>
          </a:xfrm>
          <a:prstGeom prst="rect">
            <a:avLst/>
          </a:prstGeom>
        </p:spPr>
      </p:pic>
    </p:spTree>
    <p:extLst>
      <p:ext uri="{BB962C8B-B14F-4D97-AF65-F5344CB8AC3E}">
        <p14:creationId xmlns:p14="http://schemas.microsoft.com/office/powerpoint/2010/main" val="2672119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nagit_SNG85A">
            <a:extLst>
              <a:ext uri="{FF2B5EF4-FFF2-40B4-BE49-F238E27FC236}">
                <a16:creationId xmlns:a16="http://schemas.microsoft.com/office/drawing/2014/main" id="{1A1EFC38-9865-4C06-A2B7-7BDC7ED817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143" y="481381"/>
            <a:ext cx="10485714" cy="5895238"/>
          </a:xfrm>
          <a:prstGeom prst="rect">
            <a:avLst/>
          </a:prstGeom>
        </p:spPr>
      </p:pic>
    </p:spTree>
    <p:extLst>
      <p:ext uri="{BB962C8B-B14F-4D97-AF65-F5344CB8AC3E}">
        <p14:creationId xmlns:p14="http://schemas.microsoft.com/office/powerpoint/2010/main" val="1073026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4E6B12EA-D014-4E5F-8710-8B852C6DFAA2}"/>
              </a:ext>
            </a:extLst>
          </p:cNvPr>
          <p:cNvPicPr>
            <a:picLocks noChangeAspect="1"/>
          </p:cNvPicPr>
          <p:nvPr/>
        </p:nvPicPr>
        <p:blipFill>
          <a:blip r:embed="rId2"/>
          <a:stretch>
            <a:fillRect/>
          </a:stretch>
        </p:blipFill>
        <p:spPr>
          <a:xfrm>
            <a:off x="1616819" y="0"/>
            <a:ext cx="8958361" cy="6858000"/>
          </a:xfrm>
          <a:prstGeom prst="rect">
            <a:avLst/>
          </a:prstGeom>
        </p:spPr>
      </p:pic>
    </p:spTree>
    <p:extLst>
      <p:ext uri="{BB962C8B-B14F-4D97-AF65-F5344CB8AC3E}">
        <p14:creationId xmlns:p14="http://schemas.microsoft.com/office/powerpoint/2010/main" val="25408173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D5EFC364C7304DA469BF4FFD5EE557" ma:contentTypeVersion="57" ma:contentTypeDescription="Create a new document." ma:contentTypeScope="" ma:versionID="09bb41247004bec788e2ff9f2fdbe2b5">
  <xsd:schema xmlns:xsd="http://www.w3.org/2001/XMLSchema" xmlns:xs="http://www.w3.org/2001/XMLSchema" xmlns:p="http://schemas.microsoft.com/office/2006/metadata/properties" xmlns:ns2="2589310c-5316-40b3-b68d-4735ac72f265" xmlns:ns3="bf094c2b-8036-49e0-a2b2-a973ea273ca5" targetNamespace="http://schemas.microsoft.com/office/2006/metadata/properties" ma:root="true" ma:fieldsID="1f4bb385709627118f75c582112c3e4f" ns2:_="" ns3:_="">
    <xsd:import namespace="2589310c-5316-40b3-b68d-4735ac72f265"/>
    <xsd:import namespace="bf094c2b-8036-49e0-a2b2-a973ea273ca5"/>
    <xsd:element name="properties">
      <xsd:complexType>
        <xsd:sequence>
          <xsd:element name="documentManagement">
            <xsd:complexType>
              <xsd:all>
                <xsd:element ref="ns2:IC_x0020_Update" minOccurs="0"/>
                <xsd:element ref="ns2:IC_x0020_History" minOccurs="0"/>
                <xsd:element ref="ns2:Phase_x0020_Start_x0020_Date" minOccurs="0"/>
                <xsd:element ref="ns2:Active" minOccurs="0"/>
                <xsd:element ref="ns2:Rulemaking" minOccurs="0"/>
                <xsd:element ref="ns2:Associated_x0020_Forms" minOccurs="0"/>
                <xsd:element ref="ns2:Date_x0020_Completed" minOccurs="0"/>
                <xsd:element ref="ns2:_x0036_0_x0020_Day_x0020_FRA_x0020__x002d__x0020_Publication_x0020_Date" minOccurs="0"/>
                <xsd:element ref="ns2:_x0036_0_x0020_Day_x0020_FRA_x0020__x002d__x0020_Comment_x0020_End_x0020_Date" minOccurs="0"/>
                <xsd:element ref="ns2:_x0033_0_x0020_Day_x0020_FRA_x0020__x002d__x0020_Publication_x0020_Date" minOccurs="0"/>
                <xsd:element ref="ns2:Submission_x0020_to_x0020_DHS" minOccurs="0"/>
                <xsd:element ref="ns2:Project_x0020_Manager0" minOccurs="0"/>
                <xsd:element ref="ns3:SharedWithUsers" minOccurs="0"/>
                <xsd:element ref="ns2:RIN_x0020_Number" minOccurs="0"/>
                <xsd:element ref="ns2:Rule_x0020_Type" minOccurs="0"/>
                <xsd:element ref="ns2:_x0033_0_x002d_Day_x0020_FRN_x0020_Website" minOccurs="0"/>
                <xsd:element ref="ns2:_x0036_0_x002d_Day_x0020_FRN_x0020_Website" minOccurs="0"/>
                <xsd:element ref="ns2:RegInfo_x0020_IC_x0020_Website" minOccurs="0"/>
                <xsd:element ref="ns2:Priority_x0020_Justifcation" minOccurs="0"/>
                <xsd:element ref="ns2:Priority" minOccurs="0"/>
                <xsd:element ref="ns2:_x0033_0_x0020_Day_x0020_FRN_x0020__x002d__x0020_Comment_x0020_End_x0020_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89310c-5316-40b3-b68d-4735ac72f265" elementFormDefault="qualified">
    <xsd:import namespace="http://schemas.microsoft.com/office/2006/documentManagement/types"/>
    <xsd:import namespace="http://schemas.microsoft.com/office/infopath/2007/PartnerControls"/>
    <xsd:element name="IC_x0020_Update" ma:index="8" nillable="true" ma:displayName="IC Update" ma:description="This column is used to show the update to the Information Collection, real time." ma:internalName="IC_x0020_Update">
      <xsd:simpleType>
        <xsd:restriction base="dms:Note"/>
      </xsd:simpleType>
    </xsd:element>
    <xsd:element name="IC_x0020_History" ma:index="9" nillable="true" ma:displayName="IC History" ma:description="This column shows the history of the IC.  To maintain the history, when the IC Update gets changed or out of date, place the IC Update text here, as history." ma:internalName="IC_x0020_History">
      <xsd:simpleType>
        <xsd:restriction base="dms:Note"/>
      </xsd:simpleType>
    </xsd:element>
    <xsd:element name="Phase_x0020_Start_x0020_Date" ma:index="10" nillable="true" ma:displayName="Start Date" ma:format="DateOnly" ma:internalName="Phase_x0020_Start_x0020_Date">
      <xsd:simpleType>
        <xsd:restriction base="dms:DateTime"/>
      </xsd:simpleType>
    </xsd:element>
    <xsd:element name="Active" ma:index="11" nillable="true" ma:displayName="Active" ma:default="0" ma:description="This column indicates the Information Collection is somewhere in the process." ma:indexed="true" ma:internalName="Active">
      <xsd:simpleType>
        <xsd:restriction base="dms:Boolean"/>
      </xsd:simpleType>
    </xsd:element>
    <xsd:element name="Rulemaking" ma:index="12" nillable="true" ma:displayName="Rulemaking" ma:description="Use this column to indicate that this action was initiated by a change to regulations." ma:format="Dropdown" ma:indexed="true" ma:internalName="Rulemaking">
      <xsd:simpleType>
        <xsd:restriction base="dms:Choice">
          <xsd:enumeration value="2017 Fee Rule"/>
          <xsd:enumeration value="2017 IER Recession NPRM"/>
          <xsd:enumeration value="2018 Fee Rule NPRM"/>
          <xsd:enumeration value="2018 Fee Rule Final Rule"/>
          <xsd:enumeration value="2019 Fee Rule"/>
          <xsd:enumeration value="AAO Motions and Appeals Rule"/>
          <xsd:enumeration value="Affidavit of Support NPRM"/>
          <xsd:enumeration value="AOS Modernization"/>
          <xsd:enumeration value="AC21"/>
          <xsd:enumeration value="AC21 NPRM"/>
          <xsd:enumeration value="AIR Rule"/>
          <xsd:enumeration value="Asylum EAD NPRM"/>
          <xsd:enumeration value="Asylum EAD Final Rule"/>
          <xsd:enumeration value="Asylum &amp; Reasonable Fear NPRM"/>
          <xsd:enumeration value="Asylum Interpreter TFR"/>
          <xsd:enumeration value="Biometrics Rule"/>
          <xsd:enumeration value="B-Visa"/>
          <xsd:enumeration value="Certificate Change Rule"/>
          <xsd:enumeration value="Child Soldier NPRM"/>
          <xsd:enumeration value="Child Soldier Final Rule"/>
          <xsd:enumeration value="Civil Surgeon Reform Rule"/>
          <xsd:enumeration value="CNMI Workforce IFR"/>
          <xsd:enumeration value="CNMI Long Term Resident"/>
          <xsd:enumeration value="&quot;Comprehensive Revision SSA/EBE&quot;"/>
          <xsd:enumeration value="Credible Fear"/>
          <xsd:enumeration value="Deferred Action Advance Parole"/>
          <xsd:enumeration value="Duration of Status"/>
          <xsd:enumeration value="EAD"/>
          <xsd:enumeration value="EAD Orders of Supervision"/>
          <xsd:enumeration value="EAD Rescission DACA/Parole"/>
          <xsd:enumeration value="EAD C8 Removal of 30-Day Processing"/>
          <xsd:enumeration value="EB-5 Final Rule"/>
          <xsd:enumeration value="EB-5 Rule"/>
          <xsd:enumeration value="EB-5 Immigrant Investor Regional Center Program"/>
          <xsd:enumeration value="EB-5 Investor Program Modernization"/>
          <xsd:enumeration value="EB-5 Investor Program Realignment"/>
          <xsd:enumeration value="Enhancing Ops"/>
          <xsd:enumeration value="EOIR Asylum NPRM"/>
          <xsd:enumeration value="EP"/>
          <xsd:enumeration value="E-processing Rule"/>
          <xsd:enumeration value="E-Visa Rule"/>
          <xsd:enumeration value="Fee Rule"/>
          <xsd:enumeration value="Fee Rule Action"/>
          <xsd:enumeration value="FWVP"/>
          <xsd:enumeration value="FIRRMA NPRM"/>
          <xsd:enumeration value="Generic Clearances for EO 13780"/>
          <xsd:enumeration value="Global Asylum Reform NPRM"/>
          <xsd:enumeration value="Global Asylum Reform Final Rule"/>
          <xsd:enumeration value="H-1B Lottery IFR"/>
          <xsd:enumeration value="H-1B Registration Rule"/>
          <xsd:enumeration value="H-1B Registration Fee Rule NPRM"/>
          <xsd:enumeration value="H-1B Registration Fee Rule Final Rule"/>
          <xsd:enumeration value="H-2A Reform"/>
          <xsd:enumeration value="H-2B Recruitment"/>
          <xsd:enumeration value="H-2B Supplemental Rule"/>
          <xsd:enumeration value="H-2B Supplemental Rule 2019"/>
          <xsd:enumeration value="H-4 Work Authorization Recission NPRM"/>
          <xsd:enumeration value="I Visa Direct Final Rule"/>
          <xsd:enumeration value="IE Rescission/Withdrawal"/>
          <xsd:enumeration value="IER Final Rule Amendment"/>
          <xsd:enumeration value="IER Rescission/Withdrawal"/>
          <xsd:enumeration value="International Entrepreneur Rule"/>
          <xsd:enumeration value="L-Visa"/>
          <xsd:enumeration value="Medical Certification for Disability Exceptions"/>
          <xsd:enumeration value="N/A"/>
          <xsd:enumeration value="NATO EAD"/>
          <xsd:enumeration value="Performing Arts NPRM"/>
          <xsd:enumeration value="PC Rule Injunction (7-2020)"/>
          <xsd:enumeration value="Public Charge"/>
          <xsd:enumeration value="PWE"/>
          <xsd:enumeration value="Religious Worker NPRM"/>
          <xsd:enumeration value="Security Bars TFR NPRM"/>
          <xsd:enumeration value="Special Immigrant Juvenile Petition NPRM"/>
          <xsd:enumeration value="STEM (ICE)"/>
          <xsd:enumeration value="Strengthening H-1B Rule"/>
          <xsd:enumeration value="T Final Rule - I-914 revisions"/>
          <xsd:enumeration value="TPS"/>
          <xsd:enumeration value="U-rule"/>
          <xsd:enumeration value="UAC Jurisdiction IFR"/>
          <xsd:enumeration value="VAWA NPRM"/>
          <xsd:enumeration value="Victim EAD NPRM"/>
          <xsd:enumeration value="V-Tel NPRM"/>
        </xsd:restriction>
      </xsd:simpleType>
    </xsd:element>
    <xsd:element name="Associated_x0020_Forms" ma:index="13" nillable="true" ma:displayName="Associated Forms" ma:description="Use this column to identify other forms that are associated with this IC." ma:internalName="Associated_x0020_Forms">
      <xsd:simpleType>
        <xsd:restriction base="dms:Text">
          <xsd:maxLength value="255"/>
        </xsd:restriction>
      </xsd:simpleType>
    </xsd:element>
    <xsd:element name="Date_x0020_Completed" ma:index="15" nillable="true" ma:displayName="Date Completed" ma:format="DateOnly" ma:indexed="true" ma:internalName="Date_x0020_Completed">
      <xsd:simpleType>
        <xsd:restriction base="dms:DateTime"/>
      </xsd:simpleType>
    </xsd:element>
    <xsd:element name="_x0036_0_x0020_Day_x0020_FRA_x0020__x002d__x0020_Publication_x0020_Date" ma:index="16" nillable="true" ma:displayName="60 Day FRN - Publication Date" ma:format="DateOnly" ma:internalName="_x0036_0_x0020_Day_x0020_FRA_x0020__x002d__x0020_Publication_x0020_Date">
      <xsd:simpleType>
        <xsd:restriction base="dms:DateTime"/>
      </xsd:simpleType>
    </xsd:element>
    <xsd:element name="_x0036_0_x0020_Day_x0020_FRA_x0020__x002d__x0020_Comment_x0020_End_x0020_Date" ma:index="17" nillable="true" ma:displayName="60 Day FRN - Comment End Date" ma:format="DateOnly" ma:internalName="_x0036_0_x0020_Day_x0020_FRA_x0020__x002d__x0020_Comment_x0020_End_x0020_Date">
      <xsd:simpleType>
        <xsd:restriction base="dms:DateTime"/>
      </xsd:simpleType>
    </xsd:element>
    <xsd:element name="_x0033_0_x0020_Day_x0020_FRA_x0020__x002d__x0020_Publication_x0020_Date" ma:index="18" nillable="true" ma:displayName="30 Day FRN - Publication Date" ma:format="DateOnly" ma:indexed="true" ma:internalName="_x0033_0_x0020_Day_x0020_FRA_x0020__x002d__x0020_Publication_x0020_Date">
      <xsd:simpleType>
        <xsd:restriction base="dms:DateTime"/>
      </xsd:simpleType>
    </xsd:element>
    <xsd:element name="Submission_x0020_to_x0020_DHS" ma:index="19" nillable="true" ma:displayName="Submission to DHS" ma:format="DateOnly" ma:internalName="Submission_x0020_to_x0020_DHS">
      <xsd:simpleType>
        <xsd:restriction base="dms:DateTime"/>
      </xsd:simpleType>
    </xsd:element>
    <xsd:element name="Project_x0020_Manager0" ma:index="20" nillable="true" ma:displayName="Project Manager" ma:list="UserInfo" ma:SharePointGroup="0" ma:internalName="Project_x0020_Manager0"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IN_x0020_Number" ma:index="22" nillable="true" ma:displayName="RIN Number" ma:description="Enter the RIN Number associated with the rulemaking." ma:internalName="RIN_x0020_Number">
      <xsd:simpleType>
        <xsd:restriction base="dms:Text">
          <xsd:maxLength value="10"/>
        </xsd:restriction>
      </xsd:simpleType>
    </xsd:element>
    <xsd:element name="Rule_x0020_Type" ma:index="23" nillable="true" ma:displayName="Rule Type" ma:default="None" ma:description="Select the type of rulemaking." ma:format="Dropdown" ma:internalName="Rule_x0020_Type">
      <xsd:simpleType>
        <xsd:restriction base="dms:Choice">
          <xsd:enumeration value="NPRM"/>
          <xsd:enumeration value="IFR"/>
          <xsd:enumeration value="Final Rule"/>
          <xsd:enumeration value="None"/>
        </xsd:restriction>
      </xsd:simpleType>
    </xsd:element>
    <xsd:element name="_x0033_0_x002d_Day_x0020_FRN_x0020_Website" ma:index="24" nillable="true" ma:displayName="30-Day FRN Website" ma:format="Hyperlink" ma:internalName="_x0033_0_x002d_Day_x0020_FRN_x0020_Website">
      <xsd:complexType>
        <xsd:complexContent>
          <xsd:extension base="dms:URL">
            <xsd:sequence>
              <xsd:element name="Url" type="dms:ValidUrl" minOccurs="0" nillable="true"/>
              <xsd:element name="Description" type="xsd:string" nillable="true"/>
            </xsd:sequence>
          </xsd:extension>
        </xsd:complexContent>
      </xsd:complexType>
    </xsd:element>
    <xsd:element name="_x0036_0_x002d_Day_x0020_FRN_x0020_Website" ma:index="25" nillable="true" ma:displayName="60-Day FRN Website" ma:format="Hyperlink" ma:internalName="_x0036_0_x002d_Day_x0020_FRN_x0020_Website">
      <xsd:complexType>
        <xsd:complexContent>
          <xsd:extension base="dms:URL">
            <xsd:sequence>
              <xsd:element name="Url" type="dms:ValidUrl" minOccurs="0" nillable="true"/>
              <xsd:element name="Description" type="xsd:string" nillable="true"/>
            </xsd:sequence>
          </xsd:extension>
        </xsd:complexContent>
      </xsd:complexType>
    </xsd:element>
    <xsd:element name="RegInfo_x0020_IC_x0020_Website" ma:index="26" nillable="true" ma:displayName="RegInfo IC Website" ma:format="Hyperlink" ma:internalName="RegInfo_x0020_IC_x0020_Website">
      <xsd:complexType>
        <xsd:complexContent>
          <xsd:extension base="dms:URL">
            <xsd:sequence>
              <xsd:element name="Url" type="dms:ValidUrl" minOccurs="0" nillable="true"/>
              <xsd:element name="Description" type="xsd:string" nillable="true"/>
            </xsd:sequence>
          </xsd:extension>
        </xsd:complexContent>
      </xsd:complexType>
    </xsd:element>
    <xsd:element name="Priority_x0020_Justifcation" ma:index="27" nillable="true" ma:displayName="Priority Justifcation" ma:internalName="Priority_x0020_Justifcation">
      <xsd:simpleType>
        <xsd:restriction base="dms:Note">
          <xsd:maxLength value="255"/>
        </xsd:restriction>
      </xsd:simpleType>
    </xsd:element>
    <xsd:element name="Priority" ma:index="28" nillable="true" ma:displayName="Priority" ma:default="0" ma:internalName="Priority">
      <xsd:simpleType>
        <xsd:restriction base="dms:Boolean"/>
      </xsd:simpleType>
    </xsd:element>
    <xsd:element name="_x0033_0_x0020_Day_x0020_FRN_x0020__x002d__x0020_Comment_x0020_End_x0020_Date" ma:index="29" nillable="true" ma:displayName="30 Day FRN - Comment End Date" ma:format="DateOnly" ma:internalName="_x0033_0_x0020_Day_x0020_FRN_x0020__x002d__x0020_Comment_x0020_End_x0020_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bf094c2b-8036-49e0-a2b2-a973ea273ca5" elementFormDefault="qualified">
    <xsd:import namespace="http://schemas.microsoft.com/office/2006/documentManagement/types"/>
    <xsd:import namespace="http://schemas.microsoft.com/office/infopath/2007/PartnerControls"/>
    <xsd:element name="SharedWithUsers" ma:index="2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RIN_x0020_Number xmlns="2589310c-5316-40b3-b68d-4735ac72f265" xsi:nil="true"/>
    <Associated_x0020_Forms xmlns="2589310c-5316-40b3-b68d-4735ac72f265" xsi:nil="true"/>
    <Date_x0020_Completed xmlns="2589310c-5316-40b3-b68d-4735ac72f265" xsi:nil="true"/>
    <RegInfo_x0020_IC_x0020_Website xmlns="2589310c-5316-40b3-b68d-4735ac72f265">
      <Url xsi:nil="true"/>
      <Description xsi:nil="true"/>
    </RegInfo_x0020_IC_x0020_Website>
    <IC_x0020_History xmlns="2589310c-5316-40b3-b68d-4735ac72f265" xsi:nil="true"/>
    <Phase_x0020_Start_x0020_Date xmlns="2589310c-5316-40b3-b68d-4735ac72f265" xsi:nil="true"/>
    <_x0036_0_x0020_Day_x0020_FRA_x0020__x002d__x0020_Comment_x0020_End_x0020_Date xmlns="2589310c-5316-40b3-b68d-4735ac72f265" xsi:nil="true"/>
    <Project_x0020_Manager0 xmlns="2589310c-5316-40b3-b68d-4735ac72f265">
      <UserInfo>
        <DisplayName/>
        <AccountId xsi:nil="true"/>
        <AccountType/>
      </UserInfo>
    </Project_x0020_Manager0>
    <Rule_x0020_Type xmlns="2589310c-5316-40b3-b68d-4735ac72f265">None</Rule_x0020_Type>
    <Active xmlns="2589310c-5316-40b3-b68d-4735ac72f265">false</Active>
    <_x0036_0_x0020_Day_x0020_FRA_x0020__x002d__x0020_Publication_x0020_Date xmlns="2589310c-5316-40b3-b68d-4735ac72f265" xsi:nil="true"/>
    <_x0033_0_x0020_Day_x0020_FRA_x0020__x002d__x0020_Publication_x0020_Date xmlns="2589310c-5316-40b3-b68d-4735ac72f265" xsi:nil="true"/>
    <_x0033_0_x002d_Day_x0020_FRN_x0020_Website xmlns="2589310c-5316-40b3-b68d-4735ac72f265">
      <Url xsi:nil="true"/>
      <Description xsi:nil="true"/>
    </_x0033_0_x002d_Day_x0020_FRN_x0020_Website>
    <_x0036_0_x002d_Day_x0020_FRN_x0020_Website xmlns="2589310c-5316-40b3-b68d-4735ac72f265">
      <Url xsi:nil="true"/>
      <Description xsi:nil="true"/>
    </_x0036_0_x002d_Day_x0020_FRN_x0020_Website>
    <IC_x0020_Update xmlns="2589310c-5316-40b3-b68d-4735ac72f265" xsi:nil="true"/>
    <Rulemaking xmlns="2589310c-5316-40b3-b68d-4735ac72f265" xsi:nil="true"/>
    <Submission_x0020_to_x0020_DHS xmlns="2589310c-5316-40b3-b68d-4735ac72f265" xsi:nil="true"/>
    <Priority_x0020_Justifcation xmlns="2589310c-5316-40b3-b68d-4735ac72f265" xsi:nil="true"/>
    <Priority xmlns="2589310c-5316-40b3-b68d-4735ac72f265">false</Priority>
    <_x0033_0_x0020_Day_x0020_FRN_x0020__x002d__x0020_Comment_x0020_End_x0020_Date xmlns="2589310c-5316-40b3-b68d-4735ac72f26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550CBC0-9721-4C7B-8677-0B765789D8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89310c-5316-40b3-b68d-4735ac72f265"/>
    <ds:schemaRef ds:uri="bf094c2b-8036-49e0-a2b2-a973ea273c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8302879-FCF2-4FD9-9820-246CC6E4582A}">
  <ds:schemaRefs>
    <ds:schemaRef ds:uri="2589310c-5316-40b3-b68d-4735ac72f265"/>
    <ds:schemaRef ds:uri="http://schemas.microsoft.com/office/2006/metadata/properties"/>
    <ds:schemaRef ds:uri="http://purl.org/dc/dcmitype/"/>
    <ds:schemaRef ds:uri="http://purl.org/dc/elements/1.1/"/>
    <ds:schemaRef ds:uri="http://schemas.microsoft.com/office/infopath/2007/PartnerControls"/>
    <ds:schemaRef ds:uri="http://purl.org/dc/terms/"/>
    <ds:schemaRef ds:uri="http://www.w3.org/XML/1998/namespace"/>
    <ds:schemaRef ds:uri="http://schemas.microsoft.com/office/2006/documentManagement/types"/>
    <ds:schemaRef ds:uri="http://schemas.openxmlformats.org/package/2006/metadata/core-properties"/>
    <ds:schemaRef ds:uri="bf094c2b-8036-49e0-a2b2-a973ea273ca5"/>
  </ds:schemaRefs>
</ds:datastoreItem>
</file>

<file path=customXml/itemProps3.xml><?xml version="1.0" encoding="utf-8"?>
<ds:datastoreItem xmlns:ds="http://schemas.openxmlformats.org/officeDocument/2006/customXml" ds:itemID="{2907470A-F77D-4401-A8A1-6107E2340F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404</TotalTime>
  <Words>0</Words>
  <Application>Microsoft Office PowerPoint</Application>
  <PresentationFormat>Widescreen</PresentationFormat>
  <Paragraphs>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Jager, Kerstin A</dc:creator>
  <cp:lastModifiedBy>Jager, Kerstin A</cp:lastModifiedBy>
  <cp:revision>21</cp:revision>
  <dcterms:created xsi:type="dcterms:W3CDTF">2020-06-29T20:04:16Z</dcterms:created>
  <dcterms:modified xsi:type="dcterms:W3CDTF">2020-08-11T14:08:05Z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0x010100C6D5EFC364C7304DA469BF4FFD5EE557</vt:lpwstr>
  </property>
  <property fmtid="{D5CDD505-2E9C-101B-9397-08002B2CF9AE}" pid="3" name="30-day Comments Received">
    <vt:bool>false</vt:bool>
  </property>
  <property fmtid="{D5CDD505-2E9C-101B-9397-08002B2CF9AE}" pid="4" name="60-Day Comments Received">
    <vt:bool>false</vt:bool>
  </property>
</Properties>
</file>