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0"/>
  </p:notesMasterIdLst>
  <p:handoutMasterIdLst>
    <p:handoutMasterId r:id="rId71"/>
  </p:handoutMasterIdLst>
  <p:sldIdLst>
    <p:sldId id="256" r:id="rId5"/>
    <p:sldId id="257" r:id="rId6"/>
    <p:sldId id="265" r:id="rId7"/>
    <p:sldId id="268" r:id="rId8"/>
    <p:sldId id="267" r:id="rId9"/>
    <p:sldId id="266" r:id="rId10"/>
    <p:sldId id="313" r:id="rId11"/>
    <p:sldId id="281" r:id="rId12"/>
    <p:sldId id="258" r:id="rId13"/>
    <p:sldId id="269" r:id="rId14"/>
    <p:sldId id="270" r:id="rId15"/>
    <p:sldId id="271" r:id="rId16"/>
    <p:sldId id="272" r:id="rId17"/>
    <p:sldId id="273" r:id="rId18"/>
    <p:sldId id="274" r:id="rId19"/>
    <p:sldId id="275" r:id="rId20"/>
    <p:sldId id="276" r:id="rId21"/>
    <p:sldId id="277" r:id="rId22"/>
    <p:sldId id="279" r:id="rId23"/>
    <p:sldId id="280" r:id="rId24"/>
    <p:sldId id="282" r:id="rId25"/>
    <p:sldId id="284" r:id="rId26"/>
    <p:sldId id="285" r:id="rId27"/>
    <p:sldId id="286" r:id="rId28"/>
    <p:sldId id="287" r:id="rId29"/>
    <p:sldId id="288" r:id="rId30"/>
    <p:sldId id="291" r:id="rId31"/>
    <p:sldId id="292" r:id="rId32"/>
    <p:sldId id="293" r:id="rId33"/>
    <p:sldId id="294" r:id="rId34"/>
    <p:sldId id="295" r:id="rId35"/>
    <p:sldId id="296" r:id="rId36"/>
    <p:sldId id="297" r:id="rId37"/>
    <p:sldId id="298" r:id="rId38"/>
    <p:sldId id="299" r:id="rId39"/>
    <p:sldId id="300" r:id="rId40"/>
    <p:sldId id="290" r:id="rId41"/>
    <p:sldId id="289" r:id="rId42"/>
    <p:sldId id="301" r:id="rId43"/>
    <p:sldId id="302" r:id="rId44"/>
    <p:sldId id="303" r:id="rId45"/>
    <p:sldId id="304" r:id="rId46"/>
    <p:sldId id="305" r:id="rId47"/>
    <p:sldId id="306" r:id="rId48"/>
    <p:sldId id="307" r:id="rId49"/>
    <p:sldId id="308" r:id="rId50"/>
    <p:sldId id="283" r:id="rId51"/>
    <p:sldId id="311" r:id="rId52"/>
    <p:sldId id="312" r:id="rId53"/>
    <p:sldId id="314" r:id="rId54"/>
    <p:sldId id="315" r:id="rId55"/>
    <p:sldId id="316" r:id="rId56"/>
    <p:sldId id="317" r:id="rId57"/>
    <p:sldId id="318" r:id="rId58"/>
    <p:sldId id="319" r:id="rId59"/>
    <p:sldId id="320" r:id="rId60"/>
    <p:sldId id="321" r:id="rId61"/>
    <p:sldId id="322" r:id="rId62"/>
    <p:sldId id="324" r:id="rId63"/>
    <p:sldId id="325" r:id="rId64"/>
    <p:sldId id="326" r:id="rId65"/>
    <p:sldId id="323" r:id="rId66"/>
    <p:sldId id="309" r:id="rId67"/>
    <p:sldId id="310" r:id="rId68"/>
    <p:sldId id="25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88"/>
    <a:srgbClr val="002F80"/>
    <a:srgbClr val="003366"/>
    <a:srgbClr val="007AB2"/>
    <a:srgbClr val="89898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p:cViewPr varScale="1">
        <p:scale>
          <a:sx n="73" d="100"/>
          <a:sy n="73" d="100"/>
        </p:scale>
        <p:origin x="420" y="72"/>
      </p:cViewPr>
      <p:guideLst/>
    </p:cSldViewPr>
  </p:slideViewPr>
  <p:notesTextViewPr>
    <p:cViewPr>
      <p:scale>
        <a:sx n="3" d="2"/>
        <a:sy n="3" d="2"/>
      </p:scale>
      <p:origin x="0" y="0"/>
    </p:cViewPr>
  </p:notesTextViewPr>
  <p:notesViewPr>
    <p:cSldViewPr showGuides="1">
      <p:cViewPr varScale="1">
        <p:scale>
          <a:sx n="92" d="100"/>
          <a:sy n="92" d="100"/>
        </p:scale>
        <p:origin x="19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3D6B1-91DF-4D80-95EE-CAA30595759F}" type="datetimeFigureOut">
              <a:rPr lang="en-US" smtClean="0"/>
              <a:t>4/12/2021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71DC20-B228-4114-9623-C169F6AFBEF6}" type="slidenum">
              <a:rPr lang="en-US" smtClean="0"/>
              <a:t>‹#›</a:t>
            </a:fld>
            <a:endParaRPr lang="en-US" dirty="0"/>
          </a:p>
        </p:txBody>
      </p:sp>
    </p:spTree>
    <p:extLst>
      <p:ext uri="{BB962C8B-B14F-4D97-AF65-F5344CB8AC3E}">
        <p14:creationId xmlns:p14="http://schemas.microsoft.com/office/powerpoint/2010/main" val="2570586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E2F8D-B559-4A0E-858A-8C602D2074C9}" type="datetimeFigureOut">
              <a:rPr lang="en-US" smtClean="0"/>
              <a:t>4/12/2021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F6B2-CC41-4306-83AE-32F47A83DB36}" type="slidenum">
              <a:rPr lang="en-US" smtClean="0"/>
              <a:t>‹#›</a:t>
            </a:fld>
            <a:endParaRPr lang="en-US" dirty="0"/>
          </a:p>
        </p:txBody>
      </p:sp>
    </p:spTree>
    <p:extLst>
      <p:ext uri="{BB962C8B-B14F-4D97-AF65-F5344CB8AC3E}">
        <p14:creationId xmlns:p14="http://schemas.microsoft.com/office/powerpoint/2010/main" val="7773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745195" y="3966518"/>
            <a:ext cx="5608605" cy="1615111"/>
          </a:xfrm>
        </p:spPr>
        <p:txBody>
          <a:bodyPr anchor="b">
            <a:normAutofit/>
          </a:bodyPr>
          <a:lstStyle>
            <a:lvl1pPr algn="l">
              <a:lnSpc>
                <a:spcPct val="90000"/>
              </a:lnSpc>
              <a:defRPr sz="4000">
                <a:solidFill>
                  <a:srgbClr val="005188"/>
                </a:solidFill>
              </a:defRPr>
            </a:lvl1pPr>
          </a:lstStyle>
          <a:p>
            <a:r>
              <a:rPr lang="en-US" dirty="0" smtClean="0"/>
              <a:t>Click to edit title</a:t>
            </a:r>
            <a:endParaRPr lang="en-US" dirty="0"/>
          </a:p>
        </p:txBody>
      </p:sp>
      <p:sp>
        <p:nvSpPr>
          <p:cNvPr id="10" name="Subtitle 2"/>
          <p:cNvSpPr>
            <a:spLocks noGrp="1"/>
          </p:cNvSpPr>
          <p:nvPr>
            <p:ph type="subTitle" idx="1" hasCustomPrompt="1"/>
          </p:nvPr>
        </p:nvSpPr>
        <p:spPr>
          <a:xfrm>
            <a:off x="5745195" y="5689213"/>
            <a:ext cx="5608605" cy="673487"/>
          </a:xfrm>
        </p:spPr>
        <p:txBody>
          <a:bodyPr lIns="0" tIns="45720" rIns="0" bIns="0"/>
          <a:lstStyle>
            <a:lvl1pPr marL="0" indent="0" algn="l">
              <a:lnSpc>
                <a:spcPct val="70000"/>
              </a:lnSpc>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6537" y="3155350"/>
            <a:ext cx="1543050" cy="1548194"/>
          </a:xfrm>
          <a:prstGeom prst="rect">
            <a:avLst/>
          </a:prstGeom>
        </p:spPr>
      </p:pic>
    </p:spTree>
    <p:extLst>
      <p:ext uri="{BB962C8B-B14F-4D97-AF65-F5344CB8AC3E}">
        <p14:creationId xmlns:p14="http://schemas.microsoft.com/office/powerpoint/2010/main" val="982001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6288" y="0"/>
            <a:ext cx="9125712" cy="3459480"/>
          </a:xfrm>
          <a:prstGeom prst="rect">
            <a:avLst/>
          </a:prstGeom>
        </p:spPr>
      </p:pic>
      <p:sp>
        <p:nvSpPr>
          <p:cNvPr id="2" name="Title 1"/>
          <p:cNvSpPr>
            <a:spLocks noGrp="1"/>
          </p:cNvSpPr>
          <p:nvPr>
            <p:ph type="ctrTitle" hasCustomPrompt="1"/>
          </p:nvPr>
        </p:nvSpPr>
        <p:spPr>
          <a:xfrm>
            <a:off x="952500" y="3439193"/>
            <a:ext cx="10287000" cy="1855694"/>
          </a:xfrm>
        </p:spPr>
        <p:txBody>
          <a:bodyPr anchor="b">
            <a:normAutofit/>
          </a:bodyPr>
          <a:lstStyle>
            <a:lvl1pPr algn="l">
              <a:defRPr sz="4400">
                <a:solidFill>
                  <a:srgbClr val="003366"/>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952500" y="5395122"/>
            <a:ext cx="10287000" cy="777077"/>
          </a:xfrm>
        </p:spPr>
        <p:txBody>
          <a:bodyPr lIns="0" tIns="0" rIns="0" bIns="0">
            <a:normAutofit/>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7"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Tree>
    <p:extLst>
      <p:ext uri="{BB962C8B-B14F-4D97-AF65-F5344CB8AC3E}">
        <p14:creationId xmlns:p14="http://schemas.microsoft.com/office/powerpoint/2010/main" val="1628699246"/>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1 Content Bo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600200"/>
            <a:ext cx="10287000" cy="4572000"/>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124200" y="0"/>
            <a:ext cx="8115300" cy="1476375"/>
          </a:xfrm>
        </p:spPr>
        <p:txBody>
          <a:bodyPr/>
          <a:lstStyle>
            <a:lvl1pPr>
              <a:defRPr>
                <a:solidFill>
                  <a:schemeClr val="bg1"/>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0" y="6368094"/>
            <a:ext cx="1066800" cy="365125"/>
          </a:xfrm>
        </p:spPr>
        <p:txBody>
          <a:bodyPr/>
          <a:lstStyle/>
          <a:p>
            <a:fld id="{23E32DD1-7832-4AB2-9F1F-2732741A1F22}" type="datetimeFigureOut">
              <a:rPr lang="en-US" smtClean="0"/>
              <a:t>4/12/2021</a:t>
            </a:fld>
            <a:endParaRPr lang="en-US" dirty="0"/>
          </a:p>
        </p:txBody>
      </p:sp>
    </p:spTree>
    <p:extLst>
      <p:ext uri="{BB962C8B-B14F-4D97-AF65-F5344CB8AC3E}">
        <p14:creationId xmlns:p14="http://schemas.microsoft.com/office/powerpoint/2010/main" val="1903972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Box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598613"/>
            <a:ext cx="5067300" cy="4564501"/>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598613"/>
            <a:ext cx="5067300" cy="4564501"/>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13"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3"/>
          </p:nvPr>
        </p:nvSpPr>
        <p:spPr>
          <a:xfrm>
            <a:off x="1088" y="6368094"/>
            <a:ext cx="1066800" cy="365125"/>
          </a:xfrm>
        </p:spPr>
        <p:txBody>
          <a:bodyPr/>
          <a:lstStyle/>
          <a:p>
            <a:fld id="{23E32DD1-7832-4AB2-9F1F-2732741A1F22}" type="datetimeFigureOut">
              <a:rPr lang="en-US" smtClean="0"/>
              <a:t>4/12/2021</a:t>
            </a:fld>
            <a:endParaRPr lang="en-US" dirty="0"/>
          </a:p>
        </p:txBody>
      </p:sp>
    </p:spTree>
    <p:extLst>
      <p:ext uri="{BB962C8B-B14F-4D97-AF65-F5344CB8AC3E}">
        <p14:creationId xmlns:p14="http://schemas.microsoft.com/office/powerpoint/2010/main" val="865406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0"/>
            <a:ext cx="5067300" cy="4571998"/>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
          </p:nvPr>
        </p:nvSpPr>
        <p:spPr>
          <a:xfrm>
            <a:off x="952500" y="1600200"/>
            <a:ext cx="5075767" cy="4572000"/>
          </a:xfrm>
        </p:spPr>
        <p:txBody>
          <a:bodyPr lIns="0" tIns="0" rIns="0" bIns="0"/>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2"/>
          </p:nvPr>
        </p:nvSpPr>
        <p:spPr>
          <a:xfrm>
            <a:off x="1126283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1088" y="6368094"/>
            <a:ext cx="1066800" cy="365125"/>
          </a:xfrm>
        </p:spPr>
        <p:txBody>
          <a:bodyPr/>
          <a:lstStyle/>
          <a:p>
            <a:fld id="{23E32DD1-7832-4AB2-9F1F-2732741A1F22}" type="datetimeFigureOut">
              <a:rPr lang="en-US" smtClean="0"/>
              <a:t>4/12/2021</a:t>
            </a:fld>
            <a:endParaRPr lang="en-US" dirty="0"/>
          </a:p>
        </p:txBody>
      </p:sp>
      <p:sp>
        <p:nvSpPr>
          <p:cNvPr id="6" name="Footer Placeholder 5"/>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903111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Vide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2"/>
            <a:ext cx="5067300" cy="4571999"/>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Media Placeholder 10"/>
          <p:cNvSpPr>
            <a:spLocks noGrp="1"/>
          </p:cNvSpPr>
          <p:nvPr>
            <p:ph type="media" sz="quarter" idx="14" hasCustomPrompt="1"/>
          </p:nvPr>
        </p:nvSpPr>
        <p:spPr>
          <a:xfrm>
            <a:off x="952500" y="1600201"/>
            <a:ext cx="5082540" cy="4572000"/>
          </a:xfrm>
        </p:spPr>
        <p:txBody>
          <a:bodyPr lIns="0" tIns="0" rIns="0" bIns="0"/>
          <a:lstStyle>
            <a:lvl1pPr marL="0" indent="0">
              <a:buFontTx/>
              <a:buNone/>
              <a:defRPr baseline="0"/>
            </a:lvl1pPr>
          </a:lstStyle>
          <a:p>
            <a:r>
              <a:rPr lang="en-US" dirty="0" smtClean="0"/>
              <a:t>Insert a video here</a:t>
            </a:r>
            <a:endParaRPr lang="en-US" dirty="0"/>
          </a:p>
        </p:txBody>
      </p:sp>
      <p:sp>
        <p:nvSpPr>
          <p:cNvPr id="5" name="Slide Number Placeholder 4"/>
          <p:cNvSpPr>
            <a:spLocks noGrp="1"/>
          </p:cNvSpPr>
          <p:nvPr>
            <p:ph type="sldNum" sz="quarter" idx="17"/>
          </p:nvPr>
        </p:nvSpPr>
        <p:spPr>
          <a:xfrm>
            <a:off x="11239500" y="6362701"/>
            <a:ext cx="593271" cy="365124"/>
          </a:xfrm>
        </p:spPr>
        <p:txBody>
          <a:bodyPr/>
          <a:lstStyle/>
          <a:p>
            <a:fld id="{74CBFA20-B4E7-4596-B297-2104E2AA8F65}" type="slidenum">
              <a:rPr lang="en-US" smtClean="0"/>
              <a:pPr/>
              <a:t>‹#›</a:t>
            </a:fld>
            <a:endParaRPr lang="en-US" dirty="0"/>
          </a:p>
        </p:txBody>
      </p:sp>
      <p:sp>
        <p:nvSpPr>
          <p:cNvPr id="14"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8"/>
          </p:nvPr>
        </p:nvSpPr>
        <p:spPr>
          <a:xfrm>
            <a:off x="8486" y="6368094"/>
            <a:ext cx="1066800" cy="365125"/>
          </a:xfrm>
        </p:spPr>
        <p:txBody>
          <a:bodyPr/>
          <a:lstStyle/>
          <a:p>
            <a:fld id="{23E32DD1-7832-4AB2-9F1F-2732741A1F22}" type="datetimeFigureOut">
              <a:rPr lang="en-US" smtClean="0"/>
              <a:t>4/12/2021</a:t>
            </a:fld>
            <a:endParaRPr lang="en-US" dirty="0"/>
          </a:p>
        </p:txBody>
      </p:sp>
    </p:spTree>
    <p:extLst>
      <p:ext uri="{BB962C8B-B14F-4D97-AF65-F5344CB8AC3E}">
        <p14:creationId xmlns:p14="http://schemas.microsoft.com/office/powerpoint/2010/main" val="1839878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52499" y="242047"/>
            <a:ext cx="10287001" cy="59301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6"/>
          </p:nvPr>
        </p:nvSpPr>
        <p:spPr>
          <a:xfrm>
            <a:off x="11239500" y="6362701"/>
            <a:ext cx="593271" cy="365124"/>
          </a:xfrm>
        </p:spPr>
        <p:txBody>
          <a:bodyPr/>
          <a:lstStyle/>
          <a:p>
            <a:fld id="{74CBFA20-B4E7-4596-B297-2104E2AA8F65}" type="slidenum">
              <a:rPr lang="en-US" smtClean="0"/>
              <a:pPr/>
              <a:t>‹#›</a:t>
            </a:fld>
            <a:endParaRPr lang="en-US" dirty="0"/>
          </a:p>
        </p:txBody>
      </p:sp>
      <p:sp>
        <p:nvSpPr>
          <p:cNvPr id="11" name="Date Placeholder 10"/>
          <p:cNvSpPr>
            <a:spLocks noGrp="1"/>
          </p:cNvSpPr>
          <p:nvPr>
            <p:ph type="dt" sz="half" idx="17"/>
          </p:nvPr>
        </p:nvSpPr>
        <p:spPr>
          <a:xfrm>
            <a:off x="0" y="6368094"/>
            <a:ext cx="1066800" cy="365125"/>
          </a:xfrm>
        </p:spPr>
        <p:txBody>
          <a:bodyPr/>
          <a:lstStyle/>
          <a:p>
            <a:fld id="{23E32DD1-7832-4AB2-9F1F-2732741A1F22}" type="datetimeFigureOut">
              <a:rPr lang="en-US" smtClean="0"/>
              <a:t>4/12/2021</a:t>
            </a:fld>
            <a:endParaRPr lang="en-US" dirty="0"/>
          </a:p>
        </p:txBody>
      </p:sp>
    </p:spTree>
    <p:extLst>
      <p:ext uri="{BB962C8B-B14F-4D97-AF65-F5344CB8AC3E}">
        <p14:creationId xmlns:p14="http://schemas.microsoft.com/office/powerpoint/2010/main" val="1483931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00518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7845" y="1510512"/>
            <a:ext cx="3754042" cy="3766554"/>
          </a:xfrm>
          <a:prstGeom prst="rect">
            <a:avLst/>
          </a:prstGeom>
        </p:spPr>
      </p:pic>
    </p:spTree>
    <p:extLst>
      <p:ext uri="{BB962C8B-B14F-4D97-AF65-F5344CB8AC3E}">
        <p14:creationId xmlns:p14="http://schemas.microsoft.com/office/powerpoint/2010/main" val="2191175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0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52500" y="1600200"/>
            <a:ext cx="10287000" cy="4572000"/>
          </a:xfrm>
          <a:prstGeom prst="rect">
            <a:avLst/>
          </a:prstGeom>
        </p:spPr>
        <p:txBody>
          <a:bodyPr vert="horz" lIns="0" tIns="0" rIns="0" bIns="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46229" y="6362701"/>
            <a:ext cx="593271" cy="365124"/>
          </a:xfrm>
          <a:prstGeom prst="rect">
            <a:avLst/>
          </a:prstGeom>
          <a:noFill/>
        </p:spPr>
        <p:txBody>
          <a:bodyPr vert="horz" lIns="0" tIns="45720" rIns="0" bIns="45720" rtlCol="0" anchor="ctr"/>
          <a:lstStyle>
            <a:lvl1pPr algn="r">
              <a:defRPr sz="1000">
                <a:solidFill>
                  <a:schemeClr val="tx1">
                    <a:tint val="75000"/>
                  </a:schemeClr>
                </a:solidFill>
              </a:defRPr>
            </a:lvl1pPr>
          </a:lstStyle>
          <a:p>
            <a:fld id="{74CBFA20-B4E7-4596-B297-2104E2AA8F65}" type="slidenum">
              <a:rPr lang="en-US" smtClean="0"/>
              <a:pPr/>
              <a:t>‹#›</a:t>
            </a:fld>
            <a:endParaRPr lang="en-US" dirty="0"/>
          </a:p>
        </p:txBody>
      </p:sp>
      <p:sp>
        <p:nvSpPr>
          <p:cNvPr id="4" name="Footer Placeholder 3"/>
          <p:cNvSpPr>
            <a:spLocks noGrp="1"/>
          </p:cNvSpPr>
          <p:nvPr>
            <p:ph type="ftr" sz="quarter" idx="3"/>
          </p:nvPr>
        </p:nvSpPr>
        <p:spPr>
          <a:xfrm>
            <a:off x="4038600" y="63680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Date Placeholder 4"/>
          <p:cNvSpPr>
            <a:spLocks noGrp="1"/>
          </p:cNvSpPr>
          <p:nvPr>
            <p:ph type="dt" sz="half" idx="2"/>
          </p:nvPr>
        </p:nvSpPr>
        <p:spPr>
          <a:xfrm>
            <a:off x="838200" y="6368094"/>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32DD1-7832-4AB2-9F1F-2732741A1F22}" type="datetimeFigureOut">
              <a:rPr lang="en-US" smtClean="0"/>
              <a:t>4/12/2021</a:t>
            </a:fld>
            <a:endParaRPr lang="en-US" dirty="0"/>
          </a:p>
        </p:txBody>
      </p:sp>
    </p:spTree>
    <p:extLst>
      <p:ext uri="{BB962C8B-B14F-4D97-AF65-F5344CB8AC3E}">
        <p14:creationId xmlns:p14="http://schemas.microsoft.com/office/powerpoint/2010/main" val="2296874908"/>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3" r:id="rId3"/>
    <p:sldLayoutId id="2147483652" r:id="rId4"/>
    <p:sldLayoutId id="2147483657" r:id="rId5"/>
    <p:sldLayoutId id="2147483658" r:id="rId6"/>
    <p:sldLayoutId id="2147483672" r:id="rId7"/>
    <p:sldLayoutId id="2147483674" r:id="rId8"/>
    <p:sldLayoutId id="2147483656"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31825"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5462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034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08" userDrawn="1">
          <p15:clr>
            <a:srgbClr val="F26B43"/>
          </p15:clr>
        </p15:guide>
        <p15:guide id="4" pos="600" userDrawn="1">
          <p15:clr>
            <a:srgbClr val="F26B43"/>
          </p15:clr>
        </p15:guide>
        <p15:guide id="5" pos="7080" userDrawn="1">
          <p15:clr>
            <a:srgbClr val="F26B43"/>
          </p15:clr>
        </p15:guide>
        <p15:guide id="6" orient="horz" pos="1007" userDrawn="1">
          <p15:clr>
            <a:srgbClr val="F26B43"/>
          </p15:clr>
        </p15:guide>
        <p15:guide id="8" pos="1968" userDrawn="1">
          <p15:clr>
            <a:srgbClr val="F26B43"/>
          </p15:clr>
        </p15:guide>
        <p15:guide id="10" orient="horz" pos="3888" userDrawn="1">
          <p15:clr>
            <a:srgbClr val="F26B43"/>
          </p15:clr>
        </p15:guide>
        <p15:guide id="11" orient="horz" pos="9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Transportation Worker Identification Credential </a:t>
            </a:r>
            <a:endParaRPr lang="en-US" dirty="0"/>
          </a:p>
        </p:txBody>
      </p:sp>
      <p:sp>
        <p:nvSpPr>
          <p:cNvPr id="5" name="Subtitle 4"/>
          <p:cNvSpPr>
            <a:spLocks noGrp="1"/>
          </p:cNvSpPr>
          <p:nvPr>
            <p:ph type="subTitle" idx="1"/>
          </p:nvPr>
        </p:nvSpPr>
        <p:spPr/>
        <p:txBody>
          <a:bodyPr>
            <a:normAutofit/>
          </a:bodyPr>
          <a:lstStyle/>
          <a:p>
            <a:r>
              <a:rPr lang="en-US" dirty="0" smtClean="0"/>
              <a:t>Information Collection/Paperwork Reduction Act Enrollment Workflow</a:t>
            </a:r>
          </a:p>
        </p:txBody>
      </p:sp>
    </p:spTree>
    <p:extLst>
      <p:ext uri="{BB962C8B-B14F-4D97-AF65-F5344CB8AC3E}">
        <p14:creationId xmlns:p14="http://schemas.microsoft.com/office/powerpoint/2010/main" val="182924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24200" y="1816231"/>
            <a:ext cx="6473952" cy="4425696"/>
          </a:xfrm>
          <a:prstGeom prst="rect">
            <a:avLst/>
          </a:prstGeom>
          <a:ln>
            <a:solidFill>
              <a:srgbClr val="005188"/>
            </a:solidFill>
          </a:ln>
        </p:spPr>
      </p:pic>
      <p:cxnSp>
        <p:nvCxnSpPr>
          <p:cNvPr id="63" name="Straight Connector 62"/>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5" name="TextBox 64"/>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6" name="TextBox 6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7" name="TextBox 66"/>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8" name="TextBox 6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2" name="TextBox 7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3" name="Oval 72"/>
          <p:cNvSpPr/>
          <p:nvPr/>
        </p:nvSpPr>
        <p:spPr>
          <a:xfrm>
            <a:off x="1551246" y="274549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3" name="TextBox 82"/>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4" name="Oval 83"/>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Oval 84"/>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58639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1653983"/>
            <a:ext cx="6261057" cy="4890655"/>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87501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66893" y="1773876"/>
            <a:ext cx="6473952" cy="4551498"/>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61258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47176" y="1887356"/>
            <a:ext cx="6473952" cy="4425696"/>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37709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53852" y="1861669"/>
            <a:ext cx="6473952" cy="4425696"/>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33994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rotWithShape="1">
          <a:blip r:embed="rId2" cstate="print">
            <a:extLst>
              <a:ext uri="{28A0092B-C50C-407E-A947-70E740481C1C}">
                <a14:useLocalDpi xmlns:a14="http://schemas.microsoft.com/office/drawing/2010/main" val="0"/>
              </a:ext>
            </a:extLst>
          </a:blip>
          <a:srcRect b="47628"/>
          <a:stretch/>
        </p:blipFill>
        <p:spPr>
          <a:xfrm>
            <a:off x="2819400" y="1597249"/>
            <a:ext cx="6805707" cy="5060837"/>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48403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rotWithShape="1">
          <a:blip r:embed="rId2" cstate="print">
            <a:extLst>
              <a:ext uri="{28A0092B-C50C-407E-A947-70E740481C1C}">
                <a14:useLocalDpi xmlns:a14="http://schemas.microsoft.com/office/drawing/2010/main" val="0"/>
              </a:ext>
            </a:extLst>
          </a:blip>
          <a:srcRect t="52372"/>
          <a:stretch/>
        </p:blipFill>
        <p:spPr>
          <a:xfrm>
            <a:off x="3071718" y="1585399"/>
            <a:ext cx="5919881" cy="5142441"/>
          </a:xfrm>
          <a:prstGeom prst="rect">
            <a:avLst/>
          </a:prstGeom>
          <a:ln>
            <a:solidFill>
              <a:srgbClr val="005188"/>
            </a:solidFill>
          </a:ln>
        </p:spPr>
      </p:pic>
      <p:cxnSp>
        <p:nvCxnSpPr>
          <p:cNvPr id="63" name="Straight Connector 62"/>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5" name="TextBox 64"/>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6" name="TextBox 6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7" name="TextBox 66"/>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8" name="TextBox 6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2" name="TextBox 7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3" name="Oval 72"/>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3" y="461609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3" name="TextBox 82"/>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4" name="Oval 83"/>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Oval 84"/>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85270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791303" y="1649325"/>
            <a:ext cx="6473952" cy="4800600"/>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7163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681919" y="1618817"/>
            <a:ext cx="6473952" cy="4937760"/>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87655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11270" y="1606878"/>
            <a:ext cx="6473952" cy="4937760"/>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96895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829189"/>
            <a:ext cx="10287000" cy="1855694"/>
          </a:xfrm>
        </p:spPr>
        <p:txBody>
          <a:bodyPr/>
          <a:lstStyle/>
          <a:p>
            <a:r>
              <a:rPr lang="en-US" dirty="0" smtClean="0"/>
              <a:t>Contents</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2</a:t>
            </a:fld>
            <a:endParaRPr lang="en-US" dirty="0"/>
          </a:p>
        </p:txBody>
      </p:sp>
      <p:sp>
        <p:nvSpPr>
          <p:cNvPr id="5" name="Content Placeholder 2"/>
          <p:cNvSpPr>
            <a:spLocks noGrp="1"/>
          </p:cNvSpPr>
          <p:nvPr>
            <p:ph type="subTitle" idx="1"/>
          </p:nvPr>
        </p:nvSpPr>
        <p:spPr>
          <a:xfrm>
            <a:off x="952500" y="2819400"/>
            <a:ext cx="8267700" cy="3886200"/>
          </a:xfrm>
        </p:spPr>
        <p:txBody>
          <a:bodyPr>
            <a:noAutofit/>
          </a:bodyPr>
          <a:lstStyle/>
          <a:p>
            <a:pPr marL="342900" lvl="0" indent="-342900">
              <a:buFont typeface="Arial" panose="020B0604020202020204" pitchFamily="34" charset="0"/>
              <a:buChar char="•"/>
            </a:pPr>
            <a:r>
              <a:rPr lang="en-US" sz="2000" b="1" dirty="0" smtClean="0">
                <a:latin typeface="+mj-lt"/>
              </a:rPr>
              <a:t>Introduction:</a:t>
            </a:r>
            <a:r>
              <a:rPr lang="en-US" sz="2000" dirty="0" smtClean="0">
                <a:latin typeface="+mj-lt"/>
              </a:rPr>
              <a:t> TSA TWIC</a:t>
            </a:r>
            <a:r>
              <a:rPr lang="en-US" sz="2000" baseline="30000" dirty="0" smtClean="0">
                <a:latin typeface="+mj-lt"/>
              </a:rPr>
              <a:t>®</a:t>
            </a:r>
            <a:r>
              <a:rPr lang="en-US" sz="2000" dirty="0" smtClean="0">
                <a:latin typeface="+mj-lt"/>
              </a:rPr>
              <a:t> Workflow Trees</a:t>
            </a:r>
            <a:r>
              <a:rPr lang="en-US" sz="2000" dirty="0">
                <a:latin typeface="+mj-lt"/>
              </a:rPr>
              <a:t> </a:t>
            </a:r>
            <a:r>
              <a:rPr lang="en-US" sz="2000" dirty="0" smtClean="0">
                <a:latin typeface="+mj-lt"/>
              </a:rPr>
              <a:t>&amp; Disclosure Statements</a:t>
            </a:r>
          </a:p>
          <a:p>
            <a:pPr marL="342900" lvl="0" indent="-342900">
              <a:buFont typeface="Arial" panose="020B0604020202020204" pitchFamily="34" charset="0"/>
              <a:buChar char="•"/>
            </a:pPr>
            <a:r>
              <a:rPr lang="en-US" sz="2000" b="1" dirty="0" smtClean="0">
                <a:latin typeface="+mj-lt"/>
              </a:rPr>
              <a:t>Part 1:</a:t>
            </a:r>
            <a:r>
              <a:rPr lang="en-US" sz="2000" dirty="0" smtClean="0">
                <a:latin typeface="+mj-lt"/>
              </a:rPr>
              <a:t> Pre-Enrollment Workflow</a:t>
            </a:r>
          </a:p>
          <a:p>
            <a:pPr marL="342900" lvl="0" indent="-342900">
              <a:buFont typeface="Arial" panose="020B0604020202020204" pitchFamily="34" charset="0"/>
              <a:buChar char="•"/>
            </a:pPr>
            <a:r>
              <a:rPr lang="en-US" sz="2000" b="1" dirty="0" smtClean="0">
                <a:latin typeface="+mj-lt"/>
              </a:rPr>
              <a:t>Part 2:</a:t>
            </a:r>
            <a:r>
              <a:rPr lang="en-US" sz="2000" dirty="0" smtClean="0">
                <a:latin typeface="+mj-lt"/>
              </a:rPr>
              <a:t> Standard Enrollment Workflow</a:t>
            </a:r>
          </a:p>
          <a:p>
            <a:pPr marL="342900" lvl="0" indent="-342900">
              <a:buFont typeface="Arial" panose="020B0604020202020204" pitchFamily="34" charset="0"/>
              <a:buChar char="•"/>
            </a:pPr>
            <a:r>
              <a:rPr lang="en-US" sz="2000" b="1" dirty="0" smtClean="0">
                <a:latin typeface="+mj-lt"/>
              </a:rPr>
              <a:t>Part 3:</a:t>
            </a:r>
            <a:r>
              <a:rPr lang="en-US" sz="2000" dirty="0" smtClean="0">
                <a:latin typeface="+mj-lt"/>
              </a:rPr>
              <a:t> Online Renewal Workflow</a:t>
            </a:r>
          </a:p>
          <a:p>
            <a:pPr marL="342900" lvl="0" indent="-342900">
              <a:buFont typeface="Arial" panose="020B0604020202020204" pitchFamily="34" charset="0"/>
              <a:buChar char="•"/>
            </a:pPr>
            <a:r>
              <a:rPr lang="en-US" sz="2000" b="1" dirty="0" smtClean="0">
                <a:latin typeface="+mj-lt"/>
              </a:rPr>
              <a:t>Part 4:</a:t>
            </a:r>
            <a:r>
              <a:rPr lang="en-US" sz="2000" dirty="0" smtClean="0">
                <a:latin typeface="+mj-lt"/>
              </a:rPr>
              <a:t> Post-Enrollment Survey</a:t>
            </a:r>
          </a:p>
          <a:p>
            <a:pPr marL="457200" lvl="1" indent="0">
              <a:buNone/>
            </a:pPr>
            <a:endParaRPr lang="en-US" sz="1600" dirty="0" smtClean="0">
              <a:latin typeface="+mj-lt"/>
            </a:endParaRPr>
          </a:p>
          <a:p>
            <a:pPr lvl="0"/>
            <a:endParaRPr lang="en-US" sz="1600" dirty="0"/>
          </a:p>
        </p:txBody>
      </p:sp>
    </p:spTree>
    <p:extLst>
      <p:ext uri="{BB962C8B-B14F-4D97-AF65-F5344CB8AC3E}">
        <p14:creationId xmlns:p14="http://schemas.microsoft.com/office/powerpoint/2010/main" val="365695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98648" y="1655408"/>
            <a:ext cx="6473952" cy="4937760"/>
          </a:xfrm>
          <a:prstGeom prst="rect">
            <a:avLst/>
          </a:prstGeom>
          <a:ln>
            <a:solidFill>
              <a:srgbClr val="005188"/>
            </a:solidFill>
          </a:ln>
        </p:spPr>
      </p:pic>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2806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40324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
        <p:nvSpPr>
          <p:cNvPr id="9" name="Subtitle 8"/>
          <p:cNvSpPr>
            <a:spLocks noGrp="1"/>
          </p:cNvSpPr>
          <p:nvPr>
            <p:ph type="subTitle" idx="1"/>
          </p:nvPr>
        </p:nvSpPr>
        <p:spPr/>
        <p:txBody>
          <a:bodyPr/>
          <a:lstStyle/>
          <a:p>
            <a:r>
              <a:rPr lang="en-US" dirty="0" smtClean="0"/>
              <a:t>TWIC</a:t>
            </a:r>
            <a:r>
              <a:rPr lang="en-US" baseline="30000" dirty="0" smtClean="0"/>
              <a:t>®</a:t>
            </a:r>
            <a:r>
              <a:rPr lang="en-US" dirty="0" smtClean="0"/>
              <a:t> In-Person Standard (New) Enrollment Workflow</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21</a:t>
            </a:fld>
            <a:endParaRPr lang="en-US" dirty="0"/>
          </a:p>
        </p:txBody>
      </p:sp>
    </p:spTree>
    <p:extLst>
      <p:ext uri="{BB962C8B-B14F-4D97-AF65-F5344CB8AC3E}">
        <p14:creationId xmlns:p14="http://schemas.microsoft.com/office/powerpoint/2010/main" val="586375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11" name="Straight Connector 1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15" name="TextBox 14"/>
          <p:cNvSpPr txBox="1"/>
          <p:nvPr/>
        </p:nvSpPr>
        <p:spPr>
          <a:xfrm>
            <a:off x="1676400" y="2048690"/>
            <a:ext cx="1226126" cy="461665"/>
          </a:xfrm>
          <a:prstGeom prst="rect">
            <a:avLst/>
          </a:prstGeom>
          <a:noFill/>
        </p:spPr>
        <p:txBody>
          <a:bodyPr wrap="square" rtlCol="0">
            <a:spAutoFit/>
          </a:bodyPr>
          <a:lstStyle/>
          <a:p>
            <a:r>
              <a:rPr lang="en-US" sz="800" b="1" dirty="0" smtClean="0"/>
              <a:t>Biographic Information (Pre-enrollment)</a:t>
            </a:r>
            <a:endParaRPr lang="en-US" sz="800" b="1" dirty="0"/>
          </a:p>
        </p:txBody>
      </p:sp>
      <p:sp>
        <p:nvSpPr>
          <p:cNvPr id="17" name="TextBox 16"/>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8" name="TextBox 17"/>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9" name="TextBox 18"/>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20" name="TextBox 19"/>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21" name="TextBox 20"/>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22" name="TextBox 21"/>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26" name="Oval 25"/>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Oval 26"/>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9" name="Oval 28"/>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Oval 29"/>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1" name="Oval 30"/>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2" name="Oval 31"/>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3" name="Oval 32"/>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Oval 33"/>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36" name="TextBox 35"/>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37" name="Oval 36"/>
          <p:cNvSpPr/>
          <p:nvPr/>
        </p:nvSpPr>
        <p:spPr>
          <a:xfrm>
            <a:off x="1544369"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 name="Oval 37"/>
          <p:cNvSpPr/>
          <p:nvPr/>
        </p:nvSpPr>
        <p:spPr>
          <a:xfrm>
            <a:off x="1544368" y="215060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078559" y="1706179"/>
            <a:ext cx="6751780" cy="4736676"/>
          </a:xfrm>
          <a:prstGeom prst="rect">
            <a:avLst/>
          </a:prstGeom>
          <a:ln>
            <a:solidFill>
              <a:srgbClr val="005188"/>
            </a:solidFill>
          </a:ln>
        </p:spPr>
      </p:pic>
      <p:sp>
        <p:nvSpPr>
          <p:cNvPr id="40" name="TextBox 39"/>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41" name="Oval 40"/>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2" name="TextBox 41"/>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43" name="Oval 42"/>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4" name="TextBox 43"/>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45" name="Oval 44"/>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8" name="TextBox 47"/>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49" name="Oval 48"/>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07868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94257" y="1659009"/>
            <a:ext cx="6473952" cy="4831016"/>
          </a:xfrm>
          <a:prstGeom prst="rect">
            <a:avLst/>
          </a:prstGeom>
          <a:ln>
            <a:solidFill>
              <a:srgbClr val="005188"/>
            </a:solidFill>
          </a:ln>
        </p:spPr>
      </p:pic>
      <p:cxnSp>
        <p:nvCxnSpPr>
          <p:cNvPr id="41" name="Straight Connector 4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3" name="TextBox 42"/>
          <p:cNvSpPr txBox="1"/>
          <p:nvPr/>
        </p:nvSpPr>
        <p:spPr>
          <a:xfrm>
            <a:off x="1676400" y="2048690"/>
            <a:ext cx="1006441" cy="461665"/>
          </a:xfrm>
          <a:prstGeom prst="rect">
            <a:avLst/>
          </a:prstGeom>
          <a:noFill/>
        </p:spPr>
        <p:txBody>
          <a:bodyPr wrap="square" rtlCol="0">
            <a:spAutoFit/>
          </a:bodyPr>
          <a:lstStyle/>
          <a:p>
            <a:r>
              <a:rPr lang="en-US" sz="800" b="1" dirty="0" smtClean="0"/>
              <a:t>Biographic Information (No Pre-enrollment)</a:t>
            </a:r>
            <a:endParaRPr lang="en-US" sz="800" b="1" dirty="0"/>
          </a:p>
        </p:txBody>
      </p:sp>
      <p:sp>
        <p:nvSpPr>
          <p:cNvPr id="44" name="TextBox 43"/>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5" name="TextBox 44"/>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6" name="TextBox 45"/>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7" name="TextBox 46"/>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8" name="TextBox 47"/>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9" name="TextBox 48"/>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50" name="Oval 49"/>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Oval 56"/>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TextBox 5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9" name="TextBox 5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60" name="Oval 59"/>
          <p:cNvSpPr/>
          <p:nvPr/>
        </p:nvSpPr>
        <p:spPr>
          <a:xfrm>
            <a:off x="1544369"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Oval 60"/>
          <p:cNvSpPr/>
          <p:nvPr/>
        </p:nvSpPr>
        <p:spPr>
          <a:xfrm>
            <a:off x="1544368" y="215060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2" name="TextBox 61"/>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3" name="Oval 62"/>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TextBox 63"/>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5" name="Oval 64"/>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TextBox 65"/>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7" name="Oval 66"/>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8" name="TextBox 67"/>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9" name="Oval 68"/>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45309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95411" y="1701456"/>
            <a:ext cx="6596742" cy="4780805"/>
          </a:xfrm>
          <a:prstGeom prst="rect">
            <a:avLst/>
          </a:prstGeom>
          <a:ln>
            <a:solidFill>
              <a:srgbClr val="005188"/>
            </a:solidFill>
          </a:ln>
        </p:spPr>
      </p:pic>
      <p:cxnSp>
        <p:nvCxnSpPr>
          <p:cNvPr id="41" name="Straight Connector 4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3" name="TextBox 42"/>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4" name="TextBox 43"/>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5" name="TextBox 44"/>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6" name="TextBox 45"/>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7" name="TextBox 46"/>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8" name="TextBox 47"/>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9" name="TextBox 48"/>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50" name="Oval 49"/>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Oval 56"/>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TextBox 5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9" name="TextBox 5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60" name="Oval 59"/>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Oval 60"/>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2" name="TextBox 61"/>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3" name="Oval 62"/>
          <p:cNvSpPr/>
          <p:nvPr/>
        </p:nvSpPr>
        <p:spPr>
          <a:xfrm>
            <a:off x="1551246" y="251681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TextBox 63"/>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5" name="Oval 64"/>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TextBox 65"/>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7" name="Oval 66"/>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8" name="TextBox 67"/>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9" name="Oval 68"/>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6623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98132" y="1665324"/>
            <a:ext cx="6629399" cy="4853070"/>
          </a:xfrm>
          <a:prstGeom prst="rect">
            <a:avLst/>
          </a:prstGeom>
          <a:ln>
            <a:solidFill>
              <a:srgbClr val="005188"/>
            </a:solidFill>
          </a:ln>
        </p:spPr>
      </p:pic>
      <p:cxnSp>
        <p:nvCxnSpPr>
          <p:cNvPr id="41" name="Straight Connector 4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3" name="TextBox 42"/>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4" name="TextBox 43"/>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5" name="TextBox 44"/>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6" name="TextBox 45"/>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7" name="TextBox 46"/>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8" name="TextBox 47"/>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9" name="TextBox 48"/>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50" name="Oval 49"/>
          <p:cNvSpPr/>
          <p:nvPr/>
        </p:nvSpPr>
        <p:spPr>
          <a:xfrm>
            <a:off x="1554992" y="285201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Oval 56"/>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TextBox 5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9" name="TextBox 5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60" name="Oval 59"/>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Oval 60"/>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2" name="TextBox 61"/>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3" name="Oval 62"/>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TextBox 63"/>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5" name="Oval 64"/>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TextBox 65"/>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7" name="Oval 66"/>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8" name="TextBox 67"/>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9" name="Oval 68"/>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43469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93089" y="1642396"/>
            <a:ext cx="6588034" cy="4864241"/>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11769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776157"/>
            <a:ext cx="6703424" cy="4674848"/>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94250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247833" y="1652706"/>
            <a:ext cx="6510528" cy="4892557"/>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58997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775" y="1652207"/>
            <a:ext cx="6373091" cy="4970110"/>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853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9" name="Subtitle 8"/>
          <p:cNvSpPr>
            <a:spLocks noGrp="1"/>
          </p:cNvSpPr>
          <p:nvPr>
            <p:ph type="subTitle" idx="1"/>
          </p:nvPr>
        </p:nvSpPr>
        <p:spPr/>
        <p:txBody>
          <a:bodyPr/>
          <a:lstStyle/>
          <a:p>
            <a:r>
              <a:rPr lang="en-US" dirty="0" smtClean="0"/>
              <a:t>TWIC</a:t>
            </a:r>
            <a:r>
              <a:rPr lang="en-US" baseline="30000" dirty="0" smtClean="0"/>
              <a:t>®</a:t>
            </a:r>
            <a:r>
              <a:rPr lang="en-US" dirty="0" smtClean="0"/>
              <a:t> Workflow Trees</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3</a:t>
            </a:fld>
            <a:endParaRPr lang="en-US" dirty="0"/>
          </a:p>
        </p:txBody>
      </p:sp>
    </p:spTree>
    <p:extLst>
      <p:ext uri="{BB962C8B-B14F-4D97-AF65-F5344CB8AC3E}">
        <p14:creationId xmlns:p14="http://schemas.microsoft.com/office/powerpoint/2010/main" val="1197966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965" y="1937998"/>
            <a:ext cx="7019636" cy="4307721"/>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66" name="Oval 65"/>
          <p:cNvSpPr/>
          <p:nvPr/>
        </p:nvSpPr>
        <p:spPr>
          <a:xfrm>
            <a:off x="1551044" y="4237685"/>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43859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99" y="1720127"/>
            <a:ext cx="6862618" cy="4655678"/>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66" name="Oval 65"/>
          <p:cNvSpPr/>
          <p:nvPr/>
        </p:nvSpPr>
        <p:spPr>
          <a:xfrm>
            <a:off x="1551044" y="4237685"/>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65990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046" y="1719310"/>
            <a:ext cx="6578120" cy="4718972"/>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66" name="Oval 65"/>
          <p:cNvSpPr/>
          <p:nvPr/>
        </p:nvSpPr>
        <p:spPr>
          <a:xfrm>
            <a:off x="1551044" y="4237685"/>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23810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846" y="1691919"/>
            <a:ext cx="6517671" cy="4904510"/>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338554"/>
          </a:xfrm>
          <a:prstGeom prst="rect">
            <a:avLst/>
          </a:prstGeom>
          <a:noFill/>
        </p:spPr>
        <p:txBody>
          <a:bodyPr wrap="square" rtlCol="0">
            <a:spAutoFit/>
          </a:bodyPr>
          <a:lstStyle/>
          <a:p>
            <a:r>
              <a:rPr lang="en-US" sz="800" b="1" dirty="0" smtClean="0"/>
              <a:t>Biometrics (Facial Photograph)</a:t>
            </a:r>
            <a:endParaRPr lang="en-US" sz="800" b="1" dirty="0"/>
          </a:p>
        </p:txBody>
      </p:sp>
      <p:sp>
        <p:nvSpPr>
          <p:cNvPr id="66" name="Oval 65"/>
          <p:cNvSpPr/>
          <p:nvPr/>
        </p:nvSpPr>
        <p:spPr>
          <a:xfrm>
            <a:off x="1551044" y="4237685"/>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69786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30992" y="1692620"/>
            <a:ext cx="6600482" cy="4867061"/>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2907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216591" y="1656726"/>
            <a:ext cx="6611112" cy="4902435"/>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95474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54083" y="1723363"/>
            <a:ext cx="6554300" cy="4692073"/>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08073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24200" y="1658686"/>
            <a:ext cx="6310122" cy="4831661"/>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93120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222438" y="1684321"/>
            <a:ext cx="6485117" cy="4860942"/>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74061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40" name="Picture 39"/>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88450" y="1663629"/>
            <a:ext cx="6428415" cy="4881634"/>
          </a:xfrm>
          <a:prstGeom prst="rect">
            <a:avLst/>
          </a:prstGeom>
          <a:ln>
            <a:solidFill>
              <a:srgbClr val="005188"/>
            </a:solidFill>
          </a:ln>
        </p:spPr>
      </p:pic>
      <p:cxnSp>
        <p:nvCxnSpPr>
          <p:cNvPr id="41" name="Straight Connector 4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3" name="TextBox 42"/>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4" name="TextBox 43"/>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5" name="TextBox 44"/>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6" name="TextBox 45"/>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7" name="TextBox 46"/>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8" name="TextBox 47"/>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9" name="TextBox 48"/>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50" name="Oval 49"/>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51119" y="45578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Oval 56"/>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TextBox 5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9" name="TextBox 5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60" name="Oval 59"/>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Oval 60"/>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2" name="TextBox 61"/>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3" name="Oval 62"/>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TextBox 63"/>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5" name="Oval 64"/>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TextBox 65"/>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7" name="Oval 66"/>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8" name="TextBox 67"/>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9" name="Oval 68"/>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8595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Workflows: Pre-Enrollment, Standard Enrollment &amp; Renewal</a:t>
            </a:r>
            <a:endParaRPr lang="en-US" dirty="0"/>
          </a:p>
        </p:txBody>
      </p:sp>
      <p:sp>
        <p:nvSpPr>
          <p:cNvPr id="12" name="Date Placeholder 11"/>
          <p:cNvSpPr>
            <a:spLocks noGrp="1"/>
          </p:cNvSpPr>
          <p:nvPr>
            <p:ph type="dt" sz="half" idx="13"/>
          </p:nvPr>
        </p:nvSpPr>
        <p:spPr/>
        <p:txBody>
          <a:bodyPr/>
          <a:lstStyle/>
          <a:p>
            <a:fld id="{3FE3A9F2-A669-48AC-AADE-855CE912FE8C}" type="datetime1">
              <a:rPr lang="en-US" smtClean="0"/>
              <a:t>4/12/2021</a:t>
            </a:fld>
            <a:endParaRPr lang="en-US" dirty="0"/>
          </a:p>
        </p:txBody>
      </p:sp>
      <p:sp>
        <p:nvSpPr>
          <p:cNvPr id="13" name="Rounded Rectangle 12"/>
          <p:cNvSpPr/>
          <p:nvPr/>
        </p:nvSpPr>
        <p:spPr>
          <a:xfrm>
            <a:off x="5043236" y="1709079"/>
            <a:ext cx="2176714" cy="45263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Standard Enrollment</a:t>
            </a:r>
          </a:p>
          <a:p>
            <a:pPr algn="ctr"/>
            <a:endParaRPr lang="en-US" dirty="0"/>
          </a:p>
        </p:txBody>
      </p:sp>
      <p:sp>
        <p:nvSpPr>
          <p:cNvPr id="52" name="Rounded Rectangle 51"/>
          <p:cNvSpPr/>
          <p:nvPr/>
        </p:nvSpPr>
        <p:spPr>
          <a:xfrm>
            <a:off x="8358469" y="2305330"/>
            <a:ext cx="3681131" cy="4062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a:solidFill>
                <a:schemeClr val="tx1"/>
              </a:solidFill>
            </a:endParaRPr>
          </a:p>
        </p:txBody>
      </p:sp>
      <p:sp>
        <p:nvSpPr>
          <p:cNvPr id="59" name="Rounded Rectangle 58"/>
          <p:cNvSpPr/>
          <p:nvPr/>
        </p:nvSpPr>
        <p:spPr>
          <a:xfrm>
            <a:off x="8386920" y="6154890"/>
            <a:ext cx="3624228" cy="549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Eligible applicants may renew online unless they have had a change in biographic information or have been informed they must submit additional biometrics or documentation.</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 name="Rounded Rectangle 60"/>
          <p:cNvSpPr/>
          <p:nvPr/>
        </p:nvSpPr>
        <p:spPr>
          <a:xfrm>
            <a:off x="4371626" y="2305330"/>
            <a:ext cx="3681131" cy="4062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a:solidFill>
                <a:schemeClr val="tx1"/>
              </a:solidFill>
            </a:endParaRPr>
          </a:p>
        </p:txBody>
      </p:sp>
      <p:sp>
        <p:nvSpPr>
          <p:cNvPr id="62" name="Rounded Rectangle 61"/>
          <p:cNvSpPr/>
          <p:nvPr/>
        </p:nvSpPr>
        <p:spPr>
          <a:xfrm>
            <a:off x="362746" y="2338969"/>
            <a:ext cx="3681131" cy="4062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a:solidFill>
                <a:schemeClr val="tx1"/>
              </a:solidFill>
            </a:endParaRPr>
          </a:p>
        </p:txBody>
      </p:sp>
      <p:sp>
        <p:nvSpPr>
          <p:cNvPr id="63" name="Rounded Rectangle 62"/>
          <p:cNvSpPr/>
          <p:nvPr/>
        </p:nvSpPr>
        <p:spPr>
          <a:xfrm>
            <a:off x="9110677" y="1696568"/>
            <a:ext cx="2176714" cy="45263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Online</a:t>
            </a:r>
          </a:p>
          <a:p>
            <a:pPr algn="ctr"/>
            <a:r>
              <a:rPr lang="en-US" b="1" dirty="0" smtClean="0"/>
              <a:t>Renewal</a:t>
            </a:r>
          </a:p>
          <a:p>
            <a:pPr algn="ctr"/>
            <a:endParaRPr lang="en-US" dirty="0"/>
          </a:p>
        </p:txBody>
      </p:sp>
      <p:sp>
        <p:nvSpPr>
          <p:cNvPr id="64" name="Rounded Rectangle 63"/>
          <p:cNvSpPr/>
          <p:nvPr/>
        </p:nvSpPr>
        <p:spPr>
          <a:xfrm>
            <a:off x="1114954" y="1715709"/>
            <a:ext cx="2176714" cy="45263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Pre-Enrollment </a:t>
            </a:r>
            <a:r>
              <a:rPr lang="en-US" sz="1400" b="1" dirty="0" smtClean="0"/>
              <a:t>(Optional)</a:t>
            </a:r>
          </a:p>
          <a:p>
            <a:pPr algn="ctr"/>
            <a:endParaRPr lang="en-US" dirty="0"/>
          </a:p>
        </p:txBody>
      </p:sp>
      <p:sp>
        <p:nvSpPr>
          <p:cNvPr id="67" name="Rounded Rectangle 66"/>
          <p:cNvSpPr/>
          <p:nvPr/>
        </p:nvSpPr>
        <p:spPr>
          <a:xfrm>
            <a:off x="4464392" y="6154890"/>
            <a:ext cx="3567326" cy="549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All </a:t>
            </a:r>
            <a:r>
              <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Items except </a:t>
            </a: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Biometrics, Card Issuance, Fee Payment </a:t>
            </a:r>
            <a:r>
              <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and the Post Enrollment Survey may be done in a pre-enrollment option online.</a:t>
            </a:r>
          </a:p>
        </p:txBody>
      </p:sp>
      <p:sp>
        <p:nvSpPr>
          <p:cNvPr id="68" name="Rounded Rectangle 67"/>
          <p:cNvSpPr/>
          <p:nvPr/>
        </p:nvSpPr>
        <p:spPr>
          <a:xfrm>
            <a:off x="419648" y="6149852"/>
            <a:ext cx="3567326" cy="549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All applicants may pre-enroll online or via call center representative and provide required enrollment information and schedule appointment for biometric collection.</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92" name="Straight Connector 91"/>
          <p:cNvCxnSpPr/>
          <p:nvPr/>
        </p:nvCxnSpPr>
        <p:spPr>
          <a:xfrm>
            <a:off x="1739737" y="2603938"/>
            <a:ext cx="20225" cy="3339662"/>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805987" y="2852057"/>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808432" y="3828422"/>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96" name="TextBox 95"/>
          <p:cNvSpPr txBox="1"/>
          <p:nvPr/>
        </p:nvSpPr>
        <p:spPr>
          <a:xfrm>
            <a:off x="1808432" y="3252576"/>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7" name="TextBox 96"/>
          <p:cNvSpPr txBox="1"/>
          <p:nvPr/>
        </p:nvSpPr>
        <p:spPr>
          <a:xfrm>
            <a:off x="1808432" y="4166976"/>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8" name="TextBox 97"/>
          <p:cNvSpPr txBox="1"/>
          <p:nvPr/>
        </p:nvSpPr>
        <p:spPr>
          <a:xfrm>
            <a:off x="1808432" y="3557376"/>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9" name="TextBox 98"/>
          <p:cNvSpPr txBox="1"/>
          <p:nvPr/>
        </p:nvSpPr>
        <p:spPr>
          <a:xfrm>
            <a:off x="1805987" y="4547976"/>
            <a:ext cx="1232652" cy="215444"/>
          </a:xfrm>
          <a:prstGeom prst="rect">
            <a:avLst/>
          </a:prstGeom>
          <a:noFill/>
        </p:spPr>
        <p:txBody>
          <a:bodyPr wrap="square" rtlCol="0">
            <a:spAutoFit/>
          </a:bodyPr>
          <a:lstStyle/>
          <a:p>
            <a:r>
              <a:rPr lang="en-US" sz="800" b="1" dirty="0"/>
              <a:t>Acknowledgements</a:t>
            </a:r>
          </a:p>
        </p:txBody>
      </p:sp>
      <p:sp>
        <p:nvSpPr>
          <p:cNvPr id="100" name="TextBox 99"/>
          <p:cNvSpPr txBox="1"/>
          <p:nvPr/>
        </p:nvSpPr>
        <p:spPr>
          <a:xfrm>
            <a:off x="1817547" y="48581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01" name="TextBox 100"/>
          <p:cNvSpPr txBox="1"/>
          <p:nvPr/>
        </p:nvSpPr>
        <p:spPr>
          <a:xfrm>
            <a:off x="1805987" y="5522948"/>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102" name="Oval 101"/>
          <p:cNvSpPr/>
          <p:nvPr/>
        </p:nvSpPr>
        <p:spPr>
          <a:xfrm>
            <a:off x="1683278" y="327751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683278" y="357736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683277" y="394986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683276" y="424863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683275" y="459680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685536" y="490859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Oval 107"/>
          <p:cNvSpPr/>
          <p:nvPr/>
        </p:nvSpPr>
        <p:spPr>
          <a:xfrm>
            <a:off x="1680829" y="55469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0" name="Oval 109"/>
          <p:cNvSpPr/>
          <p:nvPr/>
        </p:nvSpPr>
        <p:spPr>
          <a:xfrm>
            <a:off x="1695698" y="52203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TextBox 110"/>
          <p:cNvSpPr txBox="1"/>
          <p:nvPr/>
        </p:nvSpPr>
        <p:spPr>
          <a:xfrm>
            <a:off x="1821054" y="5201778"/>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114" name="Oval 113"/>
          <p:cNvSpPr/>
          <p:nvPr/>
        </p:nvSpPr>
        <p:spPr>
          <a:xfrm>
            <a:off x="1676400" y="294533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16" name="Straight Connector 115"/>
          <p:cNvCxnSpPr/>
          <p:nvPr/>
        </p:nvCxnSpPr>
        <p:spPr>
          <a:xfrm>
            <a:off x="5640309" y="2416171"/>
            <a:ext cx="0" cy="3652935"/>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735175" y="2431564"/>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119" name="TextBox 118"/>
          <p:cNvSpPr txBox="1"/>
          <p:nvPr/>
        </p:nvSpPr>
        <p:spPr>
          <a:xfrm>
            <a:off x="5759677" y="3097186"/>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20" name="TextBox 119"/>
          <p:cNvSpPr txBox="1"/>
          <p:nvPr/>
        </p:nvSpPr>
        <p:spPr>
          <a:xfrm>
            <a:off x="5752730" y="3910954"/>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21" name="TextBox 120"/>
          <p:cNvSpPr txBox="1"/>
          <p:nvPr/>
        </p:nvSpPr>
        <p:spPr>
          <a:xfrm>
            <a:off x="5759677" y="3639698"/>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122" name="TextBox 121"/>
          <p:cNvSpPr txBox="1"/>
          <p:nvPr/>
        </p:nvSpPr>
        <p:spPr>
          <a:xfrm>
            <a:off x="5744270" y="4576576"/>
            <a:ext cx="1232652" cy="215444"/>
          </a:xfrm>
          <a:prstGeom prst="rect">
            <a:avLst/>
          </a:prstGeom>
          <a:noFill/>
        </p:spPr>
        <p:txBody>
          <a:bodyPr wrap="square" rtlCol="0">
            <a:spAutoFit/>
          </a:bodyPr>
          <a:lstStyle/>
          <a:p>
            <a:r>
              <a:rPr lang="en-US" sz="800" b="1" dirty="0"/>
              <a:t>Acknowledgements</a:t>
            </a:r>
          </a:p>
        </p:txBody>
      </p:sp>
      <p:sp>
        <p:nvSpPr>
          <p:cNvPr id="123" name="TextBox 122"/>
          <p:cNvSpPr txBox="1"/>
          <p:nvPr/>
        </p:nvSpPr>
        <p:spPr>
          <a:xfrm>
            <a:off x="5735175" y="4847832"/>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124" name="TextBox 123"/>
          <p:cNvSpPr txBox="1"/>
          <p:nvPr/>
        </p:nvSpPr>
        <p:spPr>
          <a:xfrm>
            <a:off x="5752730" y="5390344"/>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25" name="Oval 124"/>
          <p:cNvSpPr/>
          <p:nvPr/>
        </p:nvSpPr>
        <p:spPr>
          <a:xfrm>
            <a:off x="5572336" y="28369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6" name="Oval 125"/>
          <p:cNvSpPr/>
          <p:nvPr/>
        </p:nvSpPr>
        <p:spPr>
          <a:xfrm>
            <a:off x="5571916" y="37232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7" name="Oval 126"/>
          <p:cNvSpPr/>
          <p:nvPr/>
        </p:nvSpPr>
        <p:spPr>
          <a:xfrm>
            <a:off x="5568882" y="40186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8" name="Oval 127"/>
          <p:cNvSpPr/>
          <p:nvPr/>
        </p:nvSpPr>
        <p:spPr>
          <a:xfrm>
            <a:off x="5568463" y="460949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9" name="Oval 128"/>
          <p:cNvSpPr/>
          <p:nvPr/>
        </p:nvSpPr>
        <p:spPr>
          <a:xfrm>
            <a:off x="5577703" y="49049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0" name="Oval 129"/>
          <p:cNvSpPr/>
          <p:nvPr/>
        </p:nvSpPr>
        <p:spPr>
          <a:xfrm>
            <a:off x="5562601" y="549577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2" name="Oval 131"/>
          <p:cNvSpPr/>
          <p:nvPr/>
        </p:nvSpPr>
        <p:spPr>
          <a:xfrm>
            <a:off x="5568388" y="5200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3" name="TextBox 132"/>
          <p:cNvSpPr txBox="1"/>
          <p:nvPr/>
        </p:nvSpPr>
        <p:spPr>
          <a:xfrm>
            <a:off x="5763450" y="51190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36" name="Oval 135"/>
          <p:cNvSpPr/>
          <p:nvPr/>
        </p:nvSpPr>
        <p:spPr>
          <a:xfrm>
            <a:off x="5562600" y="3132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7" name="TextBox 136"/>
          <p:cNvSpPr txBox="1"/>
          <p:nvPr/>
        </p:nvSpPr>
        <p:spPr>
          <a:xfrm>
            <a:off x="5747028" y="2825930"/>
            <a:ext cx="768315" cy="215444"/>
          </a:xfrm>
          <a:prstGeom prst="rect">
            <a:avLst/>
          </a:prstGeom>
          <a:noFill/>
        </p:spPr>
        <p:txBody>
          <a:bodyPr wrap="square" rtlCol="0">
            <a:spAutoFit/>
          </a:bodyPr>
          <a:lstStyle/>
          <a:p>
            <a:r>
              <a:rPr lang="en-US" sz="800" b="1" dirty="0" smtClean="0"/>
              <a:t>Notices</a:t>
            </a:r>
            <a:endParaRPr lang="en-US" sz="800" b="1" dirty="0"/>
          </a:p>
        </p:txBody>
      </p:sp>
      <p:sp>
        <p:nvSpPr>
          <p:cNvPr id="138" name="Oval 137"/>
          <p:cNvSpPr/>
          <p:nvPr/>
        </p:nvSpPr>
        <p:spPr>
          <a:xfrm>
            <a:off x="5568590" y="25414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9" name="TextBox 138"/>
          <p:cNvSpPr txBox="1"/>
          <p:nvPr/>
        </p:nvSpPr>
        <p:spPr>
          <a:xfrm>
            <a:off x="5770832" y="3368442"/>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40" name="Oval 139"/>
          <p:cNvSpPr/>
          <p:nvPr/>
        </p:nvSpPr>
        <p:spPr>
          <a:xfrm>
            <a:off x="5568388" y="342777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1" name="TextBox 140"/>
          <p:cNvSpPr txBox="1"/>
          <p:nvPr/>
        </p:nvSpPr>
        <p:spPr>
          <a:xfrm>
            <a:off x="5754347" y="4305320"/>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142" name="Oval 141"/>
          <p:cNvSpPr/>
          <p:nvPr/>
        </p:nvSpPr>
        <p:spPr>
          <a:xfrm>
            <a:off x="5568388" y="431406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3" name="TextBox 142"/>
          <p:cNvSpPr txBox="1"/>
          <p:nvPr/>
        </p:nvSpPr>
        <p:spPr>
          <a:xfrm>
            <a:off x="5752007" y="5784705"/>
            <a:ext cx="1235651" cy="215444"/>
          </a:xfrm>
          <a:prstGeom prst="rect">
            <a:avLst/>
          </a:prstGeom>
          <a:noFill/>
        </p:spPr>
        <p:txBody>
          <a:bodyPr wrap="square" rtlCol="0">
            <a:spAutoFit/>
          </a:bodyPr>
          <a:lstStyle/>
          <a:p>
            <a:r>
              <a:rPr lang="en-US" sz="800" b="1" dirty="0" smtClean="0"/>
              <a:t>Survey</a:t>
            </a:r>
            <a:endParaRPr lang="en-US" sz="800" b="1" dirty="0"/>
          </a:p>
        </p:txBody>
      </p:sp>
      <p:sp>
        <p:nvSpPr>
          <p:cNvPr id="144" name="Oval 143"/>
          <p:cNvSpPr/>
          <p:nvPr/>
        </p:nvSpPr>
        <p:spPr>
          <a:xfrm>
            <a:off x="5571904" y="5791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66" name="Straight Connector 165"/>
          <p:cNvCxnSpPr/>
          <p:nvPr/>
        </p:nvCxnSpPr>
        <p:spPr>
          <a:xfrm>
            <a:off x="9879159" y="2403383"/>
            <a:ext cx="0" cy="3652935"/>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9974025" y="24187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168" name="TextBox 167"/>
          <p:cNvSpPr txBox="1"/>
          <p:nvPr/>
        </p:nvSpPr>
        <p:spPr>
          <a:xfrm>
            <a:off x="9998527" y="3204956"/>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69" name="TextBox 168"/>
          <p:cNvSpPr txBox="1"/>
          <p:nvPr/>
        </p:nvSpPr>
        <p:spPr>
          <a:xfrm>
            <a:off x="9991580" y="3868026"/>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70" name="TextBox 169"/>
          <p:cNvSpPr txBox="1"/>
          <p:nvPr/>
        </p:nvSpPr>
        <p:spPr>
          <a:xfrm>
            <a:off x="9998527" y="3536491"/>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171" name="TextBox 170"/>
          <p:cNvSpPr txBox="1"/>
          <p:nvPr/>
        </p:nvSpPr>
        <p:spPr>
          <a:xfrm>
            <a:off x="9983120" y="4322671"/>
            <a:ext cx="1232652" cy="215444"/>
          </a:xfrm>
          <a:prstGeom prst="rect">
            <a:avLst/>
          </a:prstGeom>
          <a:noFill/>
        </p:spPr>
        <p:txBody>
          <a:bodyPr wrap="square" rtlCol="0">
            <a:spAutoFit/>
          </a:bodyPr>
          <a:lstStyle/>
          <a:p>
            <a:r>
              <a:rPr lang="en-US" sz="800" b="1" dirty="0"/>
              <a:t>Acknowledgements</a:t>
            </a:r>
          </a:p>
        </p:txBody>
      </p:sp>
      <p:sp>
        <p:nvSpPr>
          <p:cNvPr id="172" name="TextBox 171"/>
          <p:cNvSpPr txBox="1"/>
          <p:nvPr/>
        </p:nvSpPr>
        <p:spPr>
          <a:xfrm>
            <a:off x="9974025" y="4654206"/>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173" name="TextBox 172"/>
          <p:cNvSpPr txBox="1"/>
          <p:nvPr/>
        </p:nvSpPr>
        <p:spPr>
          <a:xfrm>
            <a:off x="9991580" y="53172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74" name="Oval 173"/>
          <p:cNvSpPr/>
          <p:nvPr/>
        </p:nvSpPr>
        <p:spPr>
          <a:xfrm>
            <a:off x="9811186" y="29224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5" name="Oval 174"/>
          <p:cNvSpPr/>
          <p:nvPr/>
        </p:nvSpPr>
        <p:spPr>
          <a:xfrm>
            <a:off x="9810766" y="3581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6" name="Oval 175"/>
          <p:cNvSpPr/>
          <p:nvPr/>
        </p:nvSpPr>
        <p:spPr>
          <a:xfrm>
            <a:off x="9807732" y="39892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7" name="Oval 176"/>
          <p:cNvSpPr/>
          <p:nvPr/>
        </p:nvSpPr>
        <p:spPr>
          <a:xfrm>
            <a:off x="9807313" y="43702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8" name="Oval 177"/>
          <p:cNvSpPr/>
          <p:nvPr/>
        </p:nvSpPr>
        <p:spPr>
          <a:xfrm>
            <a:off x="9816553" y="4675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9" name="Oval 178"/>
          <p:cNvSpPr/>
          <p:nvPr/>
        </p:nvSpPr>
        <p:spPr>
          <a:xfrm>
            <a:off x="9801451" y="5410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0" name="Oval 179"/>
          <p:cNvSpPr/>
          <p:nvPr/>
        </p:nvSpPr>
        <p:spPr>
          <a:xfrm>
            <a:off x="9807238"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1" name="TextBox 180"/>
          <p:cNvSpPr txBox="1"/>
          <p:nvPr/>
        </p:nvSpPr>
        <p:spPr>
          <a:xfrm>
            <a:off x="10002300" y="4985741"/>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82" name="Oval 181"/>
          <p:cNvSpPr/>
          <p:nvPr/>
        </p:nvSpPr>
        <p:spPr>
          <a:xfrm>
            <a:off x="9812488" y="324293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3" name="TextBox 182"/>
          <p:cNvSpPr txBox="1"/>
          <p:nvPr/>
        </p:nvSpPr>
        <p:spPr>
          <a:xfrm>
            <a:off x="9985878" y="2873421"/>
            <a:ext cx="768315" cy="215444"/>
          </a:xfrm>
          <a:prstGeom prst="rect">
            <a:avLst/>
          </a:prstGeom>
          <a:noFill/>
        </p:spPr>
        <p:txBody>
          <a:bodyPr wrap="square" rtlCol="0">
            <a:spAutoFit/>
          </a:bodyPr>
          <a:lstStyle/>
          <a:p>
            <a:r>
              <a:rPr lang="en-US" sz="800" b="1" dirty="0" smtClean="0"/>
              <a:t>Notices</a:t>
            </a:r>
            <a:endParaRPr lang="en-US" sz="800" b="1" dirty="0"/>
          </a:p>
        </p:txBody>
      </p:sp>
      <p:sp>
        <p:nvSpPr>
          <p:cNvPr id="184" name="Oval 183"/>
          <p:cNvSpPr/>
          <p:nvPr/>
        </p:nvSpPr>
        <p:spPr>
          <a:xfrm>
            <a:off x="9807440" y="25287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9" name="TextBox 188"/>
          <p:cNvSpPr txBox="1"/>
          <p:nvPr/>
        </p:nvSpPr>
        <p:spPr>
          <a:xfrm>
            <a:off x="9990857" y="5771917"/>
            <a:ext cx="1235651" cy="215444"/>
          </a:xfrm>
          <a:prstGeom prst="rect">
            <a:avLst/>
          </a:prstGeom>
          <a:noFill/>
        </p:spPr>
        <p:txBody>
          <a:bodyPr wrap="square" rtlCol="0">
            <a:spAutoFit/>
          </a:bodyPr>
          <a:lstStyle/>
          <a:p>
            <a:r>
              <a:rPr lang="en-US" sz="800" b="1" dirty="0" smtClean="0"/>
              <a:t>Survey</a:t>
            </a:r>
            <a:endParaRPr lang="en-US" sz="800" b="1" dirty="0"/>
          </a:p>
        </p:txBody>
      </p:sp>
      <p:sp>
        <p:nvSpPr>
          <p:cNvPr id="190" name="Oval 189"/>
          <p:cNvSpPr/>
          <p:nvPr/>
        </p:nvSpPr>
        <p:spPr>
          <a:xfrm>
            <a:off x="9810754" y="5818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95408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872" y="1706881"/>
            <a:ext cx="6705600" cy="4765964"/>
          </a:xfrm>
          <a:prstGeom prst="rect">
            <a:avLst/>
          </a:prstGeom>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338554"/>
          </a:xfrm>
          <a:prstGeom prst="rect">
            <a:avLst/>
          </a:prstGeom>
          <a:noFill/>
        </p:spPr>
        <p:txBody>
          <a:bodyPr wrap="square" rtlCol="0">
            <a:spAutoFit/>
          </a:bodyPr>
          <a:lstStyle/>
          <a:p>
            <a:r>
              <a:rPr lang="en-US" sz="800" b="1" dirty="0" smtClean="0"/>
              <a:t>Card Issuance (Shipping)</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06296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724580"/>
            <a:ext cx="6696364" cy="4784958"/>
          </a:xfrm>
          <a:prstGeom prst="rect">
            <a:avLst/>
          </a:prstGeom>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85489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333" y="1906373"/>
            <a:ext cx="6908800" cy="4414982"/>
          </a:xfrm>
          <a:prstGeom prst="rect">
            <a:avLst/>
          </a:prstGeom>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4148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741" y="1715055"/>
            <a:ext cx="6556712" cy="4762051"/>
          </a:xfrm>
          <a:prstGeom prst="rect">
            <a:avLst/>
          </a:prstGeom>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99599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78234"/>
            <a:ext cx="6289964" cy="5064494"/>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09895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831" y="1629085"/>
            <a:ext cx="6367489" cy="4890863"/>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9436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83227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9" name="Picture 3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200400" y="1546998"/>
            <a:ext cx="6245352" cy="5093208"/>
          </a:xfrm>
          <a:prstGeom prst="rect">
            <a:avLst/>
          </a:prstGeom>
          <a:ln>
            <a:solidFill>
              <a:srgbClr val="005188"/>
            </a:solidFill>
          </a:ln>
        </p:spPr>
      </p:pic>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04869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804402"/>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533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437004"/>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509017"/>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825318"/>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457920"/>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8520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858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5578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8769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55795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1836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488101"/>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5168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TextBox 62"/>
          <p:cNvSpPr txBox="1"/>
          <p:nvPr/>
        </p:nvSpPr>
        <p:spPr>
          <a:xfrm>
            <a:off x="1669302" y="3120703"/>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64" name="Oval 63"/>
          <p:cNvSpPr/>
          <p:nvPr/>
        </p:nvSpPr>
        <p:spPr>
          <a:xfrm>
            <a:off x="1551044" y="316806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69302" y="4192716"/>
            <a:ext cx="1235651" cy="215444"/>
          </a:xfrm>
          <a:prstGeom prst="rect">
            <a:avLst/>
          </a:prstGeom>
          <a:noFill/>
        </p:spPr>
        <p:txBody>
          <a:bodyPr wrap="square" rtlCol="0">
            <a:spAutoFit/>
          </a:bodyPr>
          <a:lstStyle/>
          <a:p>
            <a:r>
              <a:rPr lang="en-US" sz="800" b="1" dirty="0" smtClean="0"/>
              <a:t>Biometrics</a:t>
            </a:r>
            <a:endParaRPr lang="en-US" sz="800" b="1" dirty="0"/>
          </a:p>
        </p:txBody>
      </p:sp>
      <p:sp>
        <p:nvSpPr>
          <p:cNvPr id="66" name="Oval 65"/>
          <p:cNvSpPr/>
          <p:nvPr/>
        </p:nvSpPr>
        <p:spPr>
          <a:xfrm>
            <a:off x="1551044" y="423768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97331"/>
            <a:ext cx="1235651" cy="215444"/>
          </a:xfrm>
          <a:prstGeom prst="rect">
            <a:avLst/>
          </a:prstGeom>
          <a:noFill/>
        </p:spPr>
        <p:txBody>
          <a:bodyPr wrap="square" rtlCol="0">
            <a:spAutoFit/>
          </a:bodyPr>
          <a:lstStyle/>
          <a:p>
            <a:r>
              <a:rPr lang="en-US" sz="800" b="1" dirty="0" smtClean="0"/>
              <a:t>Survey (Optional)</a:t>
            </a:r>
            <a:endParaRPr lang="en-US" sz="800" b="1" dirty="0"/>
          </a:p>
        </p:txBody>
      </p:sp>
      <p:sp>
        <p:nvSpPr>
          <p:cNvPr id="68" name="Oval 67"/>
          <p:cNvSpPr/>
          <p:nvPr/>
        </p:nvSpPr>
        <p:spPr>
          <a:xfrm>
            <a:off x="1554560" y="59436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20408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3</a:t>
            </a:r>
            <a:endParaRPr lang="en-US" dirty="0"/>
          </a:p>
        </p:txBody>
      </p:sp>
      <p:sp>
        <p:nvSpPr>
          <p:cNvPr id="9" name="Subtitle 8"/>
          <p:cNvSpPr>
            <a:spLocks noGrp="1"/>
          </p:cNvSpPr>
          <p:nvPr>
            <p:ph type="subTitle" idx="1"/>
          </p:nvPr>
        </p:nvSpPr>
        <p:spPr/>
        <p:txBody>
          <a:bodyPr/>
          <a:lstStyle/>
          <a:p>
            <a:r>
              <a:rPr lang="en-US" dirty="0" smtClean="0"/>
              <a:t>TWIC</a:t>
            </a:r>
            <a:r>
              <a:rPr lang="en-US" baseline="30000" dirty="0" smtClean="0"/>
              <a:t>®</a:t>
            </a:r>
            <a:r>
              <a:rPr lang="en-US" dirty="0" smtClean="0"/>
              <a:t> Online Renewal Workflow (Proposed)</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47</a:t>
            </a:fld>
            <a:endParaRPr lang="en-US" dirty="0"/>
          </a:p>
        </p:txBody>
      </p:sp>
    </p:spTree>
    <p:extLst>
      <p:ext uri="{BB962C8B-B14F-4D97-AF65-F5344CB8AC3E}">
        <p14:creationId xmlns:p14="http://schemas.microsoft.com/office/powerpoint/2010/main" val="633509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28784" y="1617674"/>
            <a:ext cx="1028862" cy="461665"/>
          </a:xfrm>
          <a:prstGeom prst="rect">
            <a:avLst/>
          </a:prstGeom>
          <a:noFill/>
        </p:spPr>
        <p:txBody>
          <a:bodyPr wrap="square" rtlCol="0">
            <a:spAutoFit/>
          </a:bodyPr>
          <a:lstStyle/>
          <a:p>
            <a:pPr algn="ctr"/>
            <a:r>
              <a:rPr lang="en-US" sz="800" b="1" dirty="0" smtClean="0"/>
              <a:t>START (Applicant Search)</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6" name="Picture 35"/>
          <p:cNvPicPr preferRelativeResize="0">
            <a:picLocks/>
          </p:cNvPicPr>
          <p:nvPr/>
        </p:nvPicPr>
        <p:blipFill rotWithShape="1">
          <a:blip r:embed="rId2" cstate="print">
            <a:extLst>
              <a:ext uri="{28A0092B-C50C-407E-A947-70E740481C1C}">
                <a14:useLocalDpi xmlns:a14="http://schemas.microsoft.com/office/drawing/2010/main" val="0"/>
              </a:ext>
            </a:extLst>
          </a:blip>
          <a:srcRect t="13044" b="46503"/>
          <a:stretch/>
        </p:blipFill>
        <p:spPr>
          <a:xfrm>
            <a:off x="2819400" y="1790349"/>
            <a:ext cx="6858000" cy="4585456"/>
          </a:xfrm>
          <a:prstGeom prst="rect">
            <a:avLst/>
          </a:prstGeom>
          <a:ln>
            <a:solidFill>
              <a:srgbClr val="005188"/>
            </a:solidFill>
          </a:ln>
        </p:spPr>
      </p:pic>
      <p:sp>
        <p:nvSpPr>
          <p:cNvPr id="37" name="Rounded Rectangle 36"/>
          <p:cNvSpPr/>
          <p:nvPr/>
        </p:nvSpPr>
        <p:spPr>
          <a:xfrm>
            <a:off x="9852212" y="3350739"/>
            <a:ext cx="1980559"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be required to enter their current or expired TWIC® Credential Identification (CIN), printed on the back lower left-hand corner of the physical TWIC® card, to confirm the applicant’s information.</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8165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preferRelativeResize="0">
            <a:picLocks/>
          </p:cNvPicPr>
          <p:nvPr/>
        </p:nvPicPr>
        <p:blipFill rotWithShape="1">
          <a:blip r:embed="rId2">
            <a:extLst>
              <a:ext uri="{28A0092B-C50C-407E-A947-70E740481C1C}">
                <a14:useLocalDpi xmlns:a14="http://schemas.microsoft.com/office/drawing/2010/main" val="0"/>
              </a:ext>
            </a:extLst>
          </a:blip>
          <a:srcRect l="2386" t="8467" r="2895" b="11266"/>
          <a:stretch/>
        </p:blipFill>
        <p:spPr>
          <a:xfrm>
            <a:off x="3124200" y="2047312"/>
            <a:ext cx="6248401" cy="3837401"/>
          </a:xfrm>
          <a:prstGeom prst="rect">
            <a:avLst/>
          </a:prstGeom>
          <a:ln>
            <a:solidFill>
              <a:srgbClr val="005188"/>
            </a:solidFill>
          </a:ln>
        </p:spPr>
      </p:pic>
    </p:spTree>
    <p:extLst>
      <p:ext uri="{BB962C8B-B14F-4D97-AF65-F5344CB8AC3E}">
        <p14:creationId xmlns:p14="http://schemas.microsoft.com/office/powerpoint/2010/main" val="402350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9" name="Subtitle 8"/>
          <p:cNvSpPr>
            <a:spLocks noGrp="1"/>
          </p:cNvSpPr>
          <p:nvPr>
            <p:ph type="subTitle" idx="1"/>
          </p:nvPr>
        </p:nvSpPr>
        <p:spPr/>
        <p:txBody>
          <a:bodyPr/>
          <a:lstStyle/>
          <a:p>
            <a:r>
              <a:rPr lang="en-US" dirty="0" smtClean="0"/>
              <a:t>TWIC</a:t>
            </a:r>
            <a:r>
              <a:rPr lang="en-US" baseline="30000" dirty="0" smtClean="0"/>
              <a:t>®</a:t>
            </a:r>
            <a:r>
              <a:rPr lang="en-US" dirty="0" smtClean="0"/>
              <a:t> Disclosures</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5</a:t>
            </a:fld>
            <a:endParaRPr lang="en-US" dirty="0"/>
          </a:p>
        </p:txBody>
      </p:sp>
    </p:spTree>
    <p:extLst>
      <p:ext uri="{BB962C8B-B14F-4D97-AF65-F5344CB8AC3E}">
        <p14:creationId xmlns:p14="http://schemas.microsoft.com/office/powerpoint/2010/main" val="12631347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2" name="Picture 31"/>
          <p:cNvPicPr preferRelativeResize="0">
            <a:picLocks/>
          </p:cNvPicPr>
          <p:nvPr/>
        </p:nvPicPr>
        <p:blipFill rotWithShape="1">
          <a:blip r:embed="rId2">
            <a:extLst>
              <a:ext uri="{28A0092B-C50C-407E-A947-70E740481C1C}">
                <a14:useLocalDpi xmlns:a14="http://schemas.microsoft.com/office/drawing/2010/main" val="0"/>
              </a:ext>
            </a:extLst>
          </a:blip>
          <a:srcRect t="10615" b="36011"/>
          <a:stretch/>
        </p:blipFill>
        <p:spPr>
          <a:xfrm>
            <a:off x="2950907" y="1765354"/>
            <a:ext cx="6473952" cy="2362201"/>
          </a:xfrm>
          <a:prstGeom prst="rect">
            <a:avLst/>
          </a:prstGeom>
          <a:ln>
            <a:solidFill>
              <a:srgbClr val="005188"/>
            </a:solidFill>
          </a:ln>
        </p:spPr>
      </p:pic>
    </p:spTree>
    <p:extLst>
      <p:ext uri="{BB962C8B-B14F-4D97-AF65-F5344CB8AC3E}">
        <p14:creationId xmlns:p14="http://schemas.microsoft.com/office/powerpoint/2010/main" val="3729893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t="20923" b="24544"/>
          <a:stretch/>
        </p:blipFill>
        <p:spPr>
          <a:xfrm>
            <a:off x="3057354" y="1751972"/>
            <a:ext cx="6261057" cy="2667000"/>
          </a:xfrm>
          <a:prstGeom prst="rect">
            <a:avLst/>
          </a:prstGeom>
          <a:ln>
            <a:solidFill>
              <a:srgbClr val="005188"/>
            </a:solidFill>
          </a:ln>
        </p:spPr>
      </p:pic>
    </p:spTree>
    <p:extLst>
      <p:ext uri="{BB962C8B-B14F-4D97-AF65-F5344CB8AC3E}">
        <p14:creationId xmlns:p14="http://schemas.microsoft.com/office/powerpoint/2010/main" val="4197391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preferRelativeResize="0">
            <a:picLocks/>
          </p:cNvPicPr>
          <p:nvPr/>
        </p:nvPicPr>
        <p:blipFill rotWithShape="1">
          <a:blip r:embed="rId2">
            <a:extLst>
              <a:ext uri="{28A0092B-C50C-407E-A947-70E740481C1C}">
                <a14:useLocalDpi xmlns:a14="http://schemas.microsoft.com/office/drawing/2010/main" val="0"/>
              </a:ext>
            </a:extLst>
          </a:blip>
          <a:srcRect t="27993" b="31826"/>
          <a:stretch/>
        </p:blipFill>
        <p:spPr>
          <a:xfrm>
            <a:off x="2950907" y="1766047"/>
            <a:ext cx="6473952" cy="1828800"/>
          </a:xfrm>
          <a:prstGeom prst="rect">
            <a:avLst/>
          </a:prstGeom>
          <a:ln>
            <a:solidFill>
              <a:srgbClr val="005188"/>
            </a:solidFill>
          </a:ln>
        </p:spPr>
      </p:pic>
    </p:spTree>
    <p:extLst>
      <p:ext uri="{BB962C8B-B14F-4D97-AF65-F5344CB8AC3E}">
        <p14:creationId xmlns:p14="http://schemas.microsoft.com/office/powerpoint/2010/main" val="1325014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preferRelativeResize="0">
            <a:picLocks/>
          </p:cNvPicPr>
          <p:nvPr/>
        </p:nvPicPr>
        <p:blipFill rotWithShape="1">
          <a:blip r:embed="rId2">
            <a:extLst>
              <a:ext uri="{28A0092B-C50C-407E-A947-70E740481C1C}">
                <a14:useLocalDpi xmlns:a14="http://schemas.microsoft.com/office/drawing/2010/main" val="0"/>
              </a:ext>
            </a:extLst>
          </a:blip>
          <a:srcRect t="19338" b="22122"/>
          <a:stretch/>
        </p:blipFill>
        <p:spPr>
          <a:xfrm>
            <a:off x="2950907" y="1838916"/>
            <a:ext cx="6473952" cy="2590800"/>
          </a:xfrm>
          <a:prstGeom prst="rect">
            <a:avLst/>
          </a:prstGeom>
          <a:ln>
            <a:solidFill>
              <a:srgbClr val="005188"/>
            </a:solidFill>
          </a:ln>
        </p:spPr>
      </p:pic>
    </p:spTree>
    <p:extLst>
      <p:ext uri="{BB962C8B-B14F-4D97-AF65-F5344CB8AC3E}">
        <p14:creationId xmlns:p14="http://schemas.microsoft.com/office/powerpoint/2010/main" val="2278790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preferRelativeResize="0">
            <a:picLocks/>
          </p:cNvPicPr>
          <p:nvPr/>
        </p:nvPicPr>
        <p:blipFill rotWithShape="1">
          <a:blip r:embed="rId2">
            <a:extLst>
              <a:ext uri="{28A0092B-C50C-407E-A947-70E740481C1C}">
                <a14:useLocalDpi xmlns:a14="http://schemas.microsoft.com/office/drawing/2010/main" val="0"/>
              </a:ext>
            </a:extLst>
          </a:blip>
          <a:srcRect t="26805" b="31872"/>
          <a:stretch/>
        </p:blipFill>
        <p:spPr>
          <a:xfrm>
            <a:off x="2950907" y="1765354"/>
            <a:ext cx="6473952" cy="1828801"/>
          </a:xfrm>
          <a:prstGeom prst="rect">
            <a:avLst/>
          </a:prstGeom>
          <a:ln>
            <a:solidFill>
              <a:srgbClr val="005188"/>
            </a:solidFill>
          </a:ln>
        </p:spPr>
      </p:pic>
    </p:spTree>
    <p:extLst>
      <p:ext uri="{BB962C8B-B14F-4D97-AF65-F5344CB8AC3E}">
        <p14:creationId xmlns:p14="http://schemas.microsoft.com/office/powerpoint/2010/main" val="1082605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preferRelativeResize="0">
            <a:picLocks/>
          </p:cNvPicPr>
          <p:nvPr/>
        </p:nvPicPr>
        <p:blipFill rotWithShape="1">
          <a:blip r:embed="rId2" cstate="print">
            <a:extLst>
              <a:ext uri="{28A0092B-C50C-407E-A947-70E740481C1C}">
                <a14:useLocalDpi xmlns:a14="http://schemas.microsoft.com/office/drawing/2010/main" val="0"/>
              </a:ext>
            </a:extLst>
          </a:blip>
          <a:srcRect t="8705" b="47628"/>
          <a:stretch/>
        </p:blipFill>
        <p:spPr>
          <a:xfrm>
            <a:off x="2785029" y="1809695"/>
            <a:ext cx="6805707" cy="4219686"/>
          </a:xfrm>
          <a:prstGeom prst="rect">
            <a:avLst/>
          </a:prstGeom>
          <a:ln>
            <a:solidFill>
              <a:srgbClr val="005188"/>
            </a:solidFill>
          </a:ln>
        </p:spPr>
      </p:pic>
    </p:spTree>
    <p:extLst>
      <p:ext uri="{BB962C8B-B14F-4D97-AF65-F5344CB8AC3E}">
        <p14:creationId xmlns:p14="http://schemas.microsoft.com/office/powerpoint/2010/main" val="214755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2" name="Picture 31"/>
          <p:cNvPicPr preferRelativeResize="0">
            <a:picLocks/>
          </p:cNvPicPr>
          <p:nvPr/>
        </p:nvPicPr>
        <p:blipFill rotWithShape="1">
          <a:blip r:embed="rId2" cstate="print">
            <a:extLst>
              <a:ext uri="{28A0092B-C50C-407E-A947-70E740481C1C}">
                <a14:useLocalDpi xmlns:a14="http://schemas.microsoft.com/office/drawing/2010/main" val="0"/>
              </a:ext>
            </a:extLst>
          </a:blip>
          <a:srcRect t="52372"/>
          <a:stretch/>
        </p:blipFill>
        <p:spPr>
          <a:xfrm>
            <a:off x="3071718" y="1585399"/>
            <a:ext cx="5919881" cy="5142441"/>
          </a:xfrm>
          <a:prstGeom prst="rect">
            <a:avLst/>
          </a:prstGeom>
          <a:ln>
            <a:solidFill>
              <a:srgbClr val="005188"/>
            </a:solidFill>
          </a:ln>
        </p:spPr>
      </p:pic>
    </p:spTree>
    <p:extLst>
      <p:ext uri="{BB962C8B-B14F-4D97-AF65-F5344CB8AC3E}">
        <p14:creationId xmlns:p14="http://schemas.microsoft.com/office/powerpoint/2010/main" val="2751303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338554"/>
          </a:xfrm>
          <a:prstGeom prst="rect">
            <a:avLst/>
          </a:prstGeom>
          <a:noFill/>
        </p:spPr>
        <p:txBody>
          <a:bodyPr wrap="square" rtlCol="0">
            <a:spAutoFit/>
          </a:bodyPr>
          <a:lstStyle/>
          <a:p>
            <a:r>
              <a:rPr lang="en-US" sz="800" b="1" dirty="0" smtClean="0"/>
              <a:t>Card Issuance (Mailing Address)</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b="8587"/>
          <a:stretch/>
        </p:blipFill>
        <p:spPr>
          <a:xfrm>
            <a:off x="2835083" y="1772650"/>
            <a:ext cx="6705600" cy="4356687"/>
          </a:xfrm>
          <a:prstGeom prst="rect">
            <a:avLst/>
          </a:prstGeom>
          <a:ln>
            <a:solidFill>
              <a:srgbClr val="005188"/>
            </a:solidFill>
          </a:ln>
        </p:spPr>
      </p:pic>
    </p:spTree>
    <p:extLst>
      <p:ext uri="{BB962C8B-B14F-4D97-AF65-F5344CB8AC3E}">
        <p14:creationId xmlns:p14="http://schemas.microsoft.com/office/powerpoint/2010/main" val="3747012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b="9107"/>
          <a:stretch/>
        </p:blipFill>
        <p:spPr>
          <a:xfrm>
            <a:off x="2839701" y="1770442"/>
            <a:ext cx="6696364" cy="4349176"/>
          </a:xfrm>
          <a:prstGeom prst="rect">
            <a:avLst/>
          </a:prstGeom>
          <a:ln>
            <a:solidFill>
              <a:srgbClr val="005188"/>
            </a:solidFill>
          </a:ln>
        </p:spPr>
      </p:pic>
      <p:sp>
        <p:nvSpPr>
          <p:cNvPr id="34" name="Rounded Rectangle 33"/>
          <p:cNvSpPr/>
          <p:nvPr/>
        </p:nvSpPr>
        <p:spPr>
          <a:xfrm>
            <a:off x="9740293" y="2953556"/>
            <a:ext cx="2124680" cy="22447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The TWIC® online renewal fee may be reduced to reflect the enrollment segment costs of online transaction. (The example depicts the TWIC® standard enrollment fee.)</a:t>
            </a:r>
          </a:p>
          <a:p>
            <a:pPr algn="ct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enter an Authorization Code for payment  if obtained from TSA or another Federal agency.</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228506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b="9040"/>
          <a:stretch/>
        </p:blipFill>
        <p:spPr>
          <a:xfrm>
            <a:off x="2902526" y="1765354"/>
            <a:ext cx="6908800" cy="4015887"/>
          </a:xfrm>
          <a:prstGeom prst="rect">
            <a:avLst/>
          </a:prstGeom>
        </p:spPr>
      </p:pic>
      <p:sp>
        <p:nvSpPr>
          <p:cNvPr id="34" name="Rounded Rectangle 33"/>
          <p:cNvSpPr/>
          <p:nvPr/>
        </p:nvSpPr>
        <p:spPr>
          <a:xfrm>
            <a:off x="9982025" y="3072630"/>
            <a:ext cx="1980559"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The TWIC® online renewal fee may be reduced to reflect the enrollment segment costs of online transaction. (The example depicts the TWIC® standard enrollment fee.)</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42667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Privacy Act Statement</a:t>
            </a:r>
            <a:endParaRPr lang="en-US" dirty="0"/>
          </a:p>
        </p:txBody>
      </p:sp>
      <p:sp>
        <p:nvSpPr>
          <p:cNvPr id="10" name="Slide Number Placeholder 9"/>
          <p:cNvSpPr>
            <a:spLocks noGrp="1"/>
          </p:cNvSpPr>
          <p:nvPr>
            <p:ph type="sldNum" sz="quarter" idx="12"/>
          </p:nvPr>
        </p:nvSpPr>
        <p:spPr/>
        <p:txBody>
          <a:bodyPr/>
          <a:lstStyle/>
          <a:p>
            <a:fld id="{74CBFA20-B4E7-4596-B297-2104E2AA8F65}" type="slidenum">
              <a:rPr lang="en-US" smtClean="0"/>
              <a:pPr/>
              <a:t>6</a:t>
            </a:fld>
            <a:endParaRPr lang="en-US" dirty="0"/>
          </a:p>
        </p:txBody>
      </p:sp>
      <p:sp>
        <p:nvSpPr>
          <p:cNvPr id="12" name="Date Placeholder 11"/>
          <p:cNvSpPr>
            <a:spLocks noGrp="1"/>
          </p:cNvSpPr>
          <p:nvPr>
            <p:ph type="dt" sz="half" idx="13"/>
          </p:nvPr>
        </p:nvSpPr>
        <p:spPr/>
        <p:txBody>
          <a:bodyPr/>
          <a:lstStyle/>
          <a:p>
            <a:fld id="{3FE3A9F2-A669-48AC-AADE-855CE912FE8C}" type="datetime1">
              <a:rPr lang="en-US" smtClean="0"/>
              <a:t>4/12/2021</a:t>
            </a:fld>
            <a:endParaRPr lang="en-US" dirty="0"/>
          </a:p>
        </p:txBody>
      </p:sp>
      <p:sp>
        <p:nvSpPr>
          <p:cNvPr id="2" name="TextBox 1"/>
          <p:cNvSpPr txBox="1"/>
          <p:nvPr/>
        </p:nvSpPr>
        <p:spPr>
          <a:xfrm>
            <a:off x="534488" y="1828800"/>
            <a:ext cx="11353800" cy="4539704"/>
          </a:xfrm>
          <a:prstGeom prst="rect">
            <a:avLst/>
          </a:prstGeom>
          <a:noFill/>
        </p:spPr>
        <p:txBody>
          <a:bodyPr wrap="square" rtlCol="0">
            <a:spAutoFit/>
          </a:bodyPr>
          <a:lstStyle/>
          <a:p>
            <a:pPr algn="ctr"/>
            <a:r>
              <a:rPr lang="en-US" sz="1600" b="1" dirty="0">
                <a:solidFill>
                  <a:srgbClr val="373A3C"/>
                </a:solidFill>
              </a:rPr>
              <a:t>PRIVACY ACT STATEMENT</a:t>
            </a:r>
          </a:p>
          <a:p>
            <a:r>
              <a:rPr lang="en-US" sz="1300" b="1" dirty="0">
                <a:solidFill>
                  <a:srgbClr val="373A3C"/>
                </a:solidFill>
              </a:rPr>
              <a:t>Authority:</a:t>
            </a:r>
            <a:r>
              <a:rPr lang="en-US" sz="1300" dirty="0">
                <a:solidFill>
                  <a:srgbClr val="373A3C"/>
                </a:solidFill>
              </a:rPr>
              <a:t> 6 U.S.C. § 1140, 46 U.S.C. § 70105; 49 U.S.C. §§ 106, 114, 5103a, 40103(b)(3), 40113, 44903, 44935-44936, 44939, and 46105; the Implementing Recommendations of the 9/11 Commission Act of 2007, § 1520 (121 Stat. 444, Public Law 110-52, August 3, 2007); and Executive Order 9397, as amended.</a:t>
            </a:r>
          </a:p>
          <a:p>
            <a:r>
              <a:rPr lang="en-US" sz="1300" b="1" dirty="0">
                <a:solidFill>
                  <a:srgbClr val="373A3C"/>
                </a:solidFill>
              </a:rPr>
              <a:t>Purpose:</a:t>
            </a:r>
            <a:r>
              <a:rPr lang="en-US" sz="1300" dirty="0">
                <a:solidFill>
                  <a:srgbClr val="373A3C"/>
                </a:solidFill>
              </a:rPr>
              <a:t> The Department of Homeland Security (DHS) will use your information to conduct a security threat assessment. Biometrics collected from applicants to the TSA PreCheck™ Application Program may also be used to conduct screening at airport checkpoints. Your fingerprints and associated information will be provided to the Federal Bureau of Investigation (FBI) for the purpose of comparing your fingerprints to other fingerprints in the FBI’s Next Generation Identification (NGI) system or its successor systems including civil, criminal, and latent fingerprint repositories. The FBI may retain your fingerprints and associated information in NGI after the completion of this application and, while retained, your fingerprints may continue to be compared against other fingerprints submitted to or retained by NGI. DHS will also transmit your fingerprints for enrollment into Automated Biometrics Identification System (IDENT). If you provide your Social Security Number (SSN), DHS may provide your name and SSN to the Social Security Administration (SSA) to compare that information against SSA records to ensure the validity of the information.</a:t>
            </a:r>
          </a:p>
          <a:p>
            <a:r>
              <a:rPr lang="en-US" sz="1300" b="1" dirty="0">
                <a:solidFill>
                  <a:srgbClr val="373A3C"/>
                </a:solidFill>
              </a:rPr>
              <a:t>Routine Uses:</a:t>
            </a:r>
            <a:r>
              <a:rPr lang="en-US" sz="1300" dirty="0">
                <a:solidFill>
                  <a:srgbClr val="373A3C"/>
                </a:solidFill>
              </a:rPr>
              <a:t> This system may disclose information in accordance with the Privacy Act, 5 U.S.C. 552a(b), including as a routine use pursuant to 5 U.S.C. 552a(b)(3) with third parties during the course of a security threat assessment, employment investigation, or adjudication of a waiver or appeal request to the extent necessary to obtain information pertinent to the assessment, investigation, or adjudication of your application under the TSA system of records notice (SORN) DHS/TSA 002, Transportation Security Threat Assessment System, or DHS/TSA 021, TSA PreCheck Application Program for applicants to that program. Disqualifying criminal offenses uncovered during your application limit your ability to access TSA PreCheck expedited screening. For as long as your fingerprints and associated information are retained in NGI, your information may be disclosed pursuant to your consent or without your consent as permitted by the Privacy Act of 1974 and all applicable Routine Uses as may be published at any time in the Federal Register, including the Routine Uses for the NGI system and the FBI’s Blanket Routine Uses.</a:t>
            </a:r>
          </a:p>
          <a:p>
            <a:r>
              <a:rPr lang="en-US" sz="1300" b="1" dirty="0">
                <a:solidFill>
                  <a:srgbClr val="373A3C"/>
                </a:solidFill>
              </a:rPr>
              <a:t>Disclosure:</a:t>
            </a:r>
            <a:r>
              <a:rPr lang="en-US" sz="1300" dirty="0">
                <a:solidFill>
                  <a:srgbClr val="373A3C"/>
                </a:solidFill>
              </a:rPr>
              <a:t> Furnishing this information (including your SSN) is voluntary; however, if you do not provide your SSN or any other information requested, DHS may be unable to complete your application for a security threat assessment.</a:t>
            </a:r>
            <a:endParaRPr lang="en-US" sz="1300" b="0" i="0" dirty="0">
              <a:solidFill>
                <a:srgbClr val="373A3C"/>
              </a:solidFill>
              <a:effectLst/>
            </a:endParaRPr>
          </a:p>
        </p:txBody>
      </p:sp>
    </p:spTree>
    <p:extLst>
      <p:ext uri="{BB962C8B-B14F-4D97-AF65-F5344CB8AC3E}">
        <p14:creationId xmlns:p14="http://schemas.microsoft.com/office/powerpoint/2010/main" val="1971080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60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461665"/>
          </a:xfrm>
          <a:prstGeom prst="rect">
            <a:avLst/>
          </a:prstGeom>
          <a:noFill/>
        </p:spPr>
        <p:txBody>
          <a:bodyPr wrap="square" rtlCol="0">
            <a:spAutoFit/>
          </a:bodyPr>
          <a:lstStyle/>
          <a:p>
            <a:r>
              <a:rPr lang="en-US" sz="800" b="1" dirty="0" smtClean="0"/>
              <a:t>Submission/</a:t>
            </a:r>
          </a:p>
          <a:p>
            <a:r>
              <a:rPr lang="en-US" sz="800" b="1" dirty="0" smtClean="0"/>
              <a:t>Confirmation (Receipt)</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6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b="8668"/>
          <a:stretch/>
        </p:blipFill>
        <p:spPr>
          <a:xfrm>
            <a:off x="3005839" y="1765354"/>
            <a:ext cx="6367489" cy="4466915"/>
          </a:xfrm>
          <a:prstGeom prst="rect">
            <a:avLst/>
          </a:prstGeom>
          <a:ln>
            <a:solidFill>
              <a:srgbClr val="005188"/>
            </a:solidFill>
          </a:ln>
        </p:spPr>
      </p:pic>
      <p:sp>
        <p:nvSpPr>
          <p:cNvPr id="34" name="Rounded Rectangle 33"/>
          <p:cNvSpPr/>
          <p:nvPr/>
        </p:nvSpPr>
        <p:spPr>
          <a:xfrm>
            <a:off x="9696326" y="3161013"/>
            <a:ext cx="1980559"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The TWIC® online renewal fee may be reduced to reflect the enrollment segment costs of online transaction. (The example depicts the TWIC® standard enrollment fee.)</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983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61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676400" y="210619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676400" y="297692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685515" y="3724549"/>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676400" y="335073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46" name="TextBox 45"/>
          <p:cNvSpPr txBox="1"/>
          <p:nvPr/>
        </p:nvSpPr>
        <p:spPr>
          <a:xfrm>
            <a:off x="1676400" y="4221469"/>
            <a:ext cx="1232652" cy="215444"/>
          </a:xfrm>
          <a:prstGeom prst="rect">
            <a:avLst/>
          </a:prstGeom>
          <a:noFill/>
        </p:spPr>
        <p:txBody>
          <a:bodyPr wrap="square" rtlCol="0">
            <a:spAutoFit/>
          </a:bodyPr>
          <a:lstStyle/>
          <a:p>
            <a:r>
              <a:rPr lang="en-US" sz="800" b="1" dirty="0"/>
              <a:t>Acknowledgements</a:t>
            </a:r>
          </a:p>
        </p:txBody>
      </p:sp>
      <p:sp>
        <p:nvSpPr>
          <p:cNvPr id="47" name="TextBox 46"/>
          <p:cNvSpPr txBox="1"/>
          <p:nvPr/>
        </p:nvSpPr>
        <p:spPr>
          <a:xfrm>
            <a:off x="1676400" y="4595279"/>
            <a:ext cx="1235651" cy="215444"/>
          </a:xfrm>
          <a:prstGeom prst="rect">
            <a:avLst/>
          </a:prstGeom>
          <a:noFill/>
        </p:spPr>
        <p:txBody>
          <a:bodyPr wrap="square" rtlCol="0">
            <a:spAutoFit/>
          </a:bodyPr>
          <a:lstStyle/>
          <a:p>
            <a:r>
              <a:rPr lang="en-US" sz="800" b="1" dirty="0" smtClean="0"/>
              <a:t>Card Issuance</a:t>
            </a:r>
            <a:endParaRPr lang="en-US" sz="800" b="1" dirty="0"/>
          </a:p>
        </p:txBody>
      </p:sp>
      <p:sp>
        <p:nvSpPr>
          <p:cNvPr id="48" name="TextBox 47"/>
          <p:cNvSpPr txBox="1"/>
          <p:nvPr/>
        </p:nvSpPr>
        <p:spPr>
          <a:xfrm>
            <a:off x="1676400" y="5342899"/>
            <a:ext cx="1006441" cy="461665"/>
          </a:xfrm>
          <a:prstGeom prst="rect">
            <a:avLst/>
          </a:prstGeom>
          <a:noFill/>
        </p:spPr>
        <p:txBody>
          <a:bodyPr wrap="square" rtlCol="0">
            <a:spAutoFit/>
          </a:bodyPr>
          <a:lstStyle/>
          <a:p>
            <a:r>
              <a:rPr lang="en-US" sz="800" b="1" dirty="0" smtClean="0"/>
              <a:t>Submission/</a:t>
            </a:r>
          </a:p>
          <a:p>
            <a:r>
              <a:rPr lang="en-US" sz="800" b="1" dirty="0" smtClean="0"/>
              <a:t>Confirmation (Receipt)</a:t>
            </a:r>
            <a:endParaRPr lang="en-US" sz="800" b="1" dirty="0"/>
          </a:p>
        </p:txBody>
      </p:sp>
      <p:sp>
        <p:nvSpPr>
          <p:cNvPr id="49" name="Oval 48"/>
          <p:cNvSpPr/>
          <p:nvPr/>
        </p:nvSpPr>
        <p:spPr>
          <a:xfrm>
            <a:off x="1554992" y="2998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385863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267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 name="Oval 52"/>
          <p:cNvSpPr/>
          <p:nvPr/>
        </p:nvSpPr>
        <p:spPr>
          <a:xfrm>
            <a:off x="1560359" y="4648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437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50292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676400" y="496908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44368" y="21506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676400" y="2603119"/>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17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666875" y="5839819"/>
            <a:ext cx="1235651" cy="215444"/>
          </a:xfrm>
          <a:prstGeom prst="rect">
            <a:avLst/>
          </a:prstGeom>
          <a:noFill/>
        </p:spPr>
        <p:txBody>
          <a:bodyPr wrap="square" rtlCol="0">
            <a:spAutoFit/>
          </a:bodyPr>
          <a:lstStyle/>
          <a:p>
            <a:r>
              <a:rPr lang="en-US" sz="800" b="1" dirty="0" smtClean="0"/>
              <a:t>Survey (Optional)</a:t>
            </a:r>
            <a:endParaRPr lang="en-US" sz="800" b="1" dirty="0"/>
          </a:p>
        </p:txBody>
      </p:sp>
      <p:sp>
        <p:nvSpPr>
          <p:cNvPr id="68" name="Oval 67"/>
          <p:cNvSpPr/>
          <p:nvPr/>
        </p:nvSpPr>
        <p:spPr>
          <a:xfrm>
            <a:off x="1554560" y="586740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Content Placeholder 8"/>
          <p:cNvPicPr>
            <a:picLocks noGrp="1" noChangeAspect="1"/>
          </p:cNvPicPr>
          <p:nvPr>
            <p:ph idx="1"/>
          </p:nvPr>
        </p:nvPicPr>
        <p:blipFill rotWithShape="1">
          <a:blip r:embed="rId2"/>
          <a:srcRect t="11575" r="19720"/>
          <a:stretch/>
        </p:blipFill>
        <p:spPr>
          <a:xfrm>
            <a:off x="2819400" y="1767299"/>
            <a:ext cx="7436287" cy="4635406"/>
          </a:xfrm>
          <a:prstGeom prst="rect">
            <a:avLst/>
          </a:prstGeom>
          <a:ln>
            <a:solidFill>
              <a:srgbClr val="005188"/>
            </a:solidFill>
          </a:ln>
        </p:spPr>
        <p:style>
          <a:lnRef idx="1">
            <a:schemeClr val="accent5"/>
          </a:lnRef>
          <a:fillRef idx="3">
            <a:schemeClr val="accent5"/>
          </a:fillRef>
          <a:effectRef idx="2">
            <a:schemeClr val="accent5"/>
          </a:effectRef>
          <a:fontRef idx="minor">
            <a:schemeClr val="lt1"/>
          </a:fontRef>
        </p:style>
      </p:pic>
      <p:sp>
        <p:nvSpPr>
          <p:cNvPr id="34" name="Rounded Rectangle 33"/>
          <p:cNvSpPr/>
          <p:nvPr/>
        </p:nvSpPr>
        <p:spPr>
          <a:xfrm>
            <a:off x="10392246" y="3146339"/>
            <a:ext cx="1646713"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Survey questions for online renewal applicants may be updated to eliminate questions on enrollment representatives and locations.</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0235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62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3" name="Picture 32"/>
          <p:cNvPicPr preferRelativeResize="0">
            <a:picLocks/>
          </p:cNvPicPr>
          <p:nvPr/>
        </p:nvPicPr>
        <p:blipFill rotWithShape="1">
          <a:blip r:embed="rId2">
            <a:extLst>
              <a:ext uri="{28A0092B-C50C-407E-A947-70E740481C1C}">
                <a14:useLocalDpi xmlns:a14="http://schemas.microsoft.com/office/drawing/2010/main" val="0"/>
              </a:ext>
            </a:extLst>
          </a:blip>
          <a:srcRect t="15284" b="1382"/>
          <a:stretch/>
        </p:blipFill>
        <p:spPr>
          <a:xfrm>
            <a:off x="1524000" y="1752600"/>
            <a:ext cx="7848600" cy="4800600"/>
          </a:xfrm>
          <a:prstGeom prst="rect">
            <a:avLst/>
          </a:prstGeom>
          <a:ln>
            <a:solidFill>
              <a:srgbClr val="005188"/>
            </a:solidFill>
          </a:ln>
        </p:spPr>
      </p:pic>
      <p:sp>
        <p:nvSpPr>
          <p:cNvPr id="34" name="Rounded Rectangle 33"/>
          <p:cNvSpPr/>
          <p:nvPr/>
        </p:nvSpPr>
        <p:spPr>
          <a:xfrm>
            <a:off x="9555576" y="3315102"/>
            <a:ext cx="1980559"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If during the online renewal process TSA determines that the applicant is required to visit an enrollment center in-person to provide updated biographic or biometric information, the applicant will have the opportunity to schedule an appointment.</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56027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4</a:t>
            </a:r>
            <a:endParaRPr lang="en-US" dirty="0"/>
          </a:p>
        </p:txBody>
      </p:sp>
      <p:sp>
        <p:nvSpPr>
          <p:cNvPr id="9" name="Subtitle 8"/>
          <p:cNvSpPr>
            <a:spLocks noGrp="1"/>
          </p:cNvSpPr>
          <p:nvPr>
            <p:ph type="subTitle" idx="1"/>
          </p:nvPr>
        </p:nvSpPr>
        <p:spPr/>
        <p:txBody>
          <a:bodyPr/>
          <a:lstStyle/>
          <a:p>
            <a:r>
              <a:rPr lang="en-US" dirty="0" smtClean="0"/>
              <a:t>TWIC</a:t>
            </a:r>
            <a:r>
              <a:rPr lang="en-US" baseline="30000" dirty="0" smtClean="0"/>
              <a:t>®</a:t>
            </a:r>
            <a:r>
              <a:rPr lang="en-US" dirty="0" smtClean="0"/>
              <a:t> Post-Enrollment Survey </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63</a:t>
            </a:fld>
            <a:endParaRPr lang="en-US" dirty="0"/>
          </a:p>
        </p:txBody>
      </p:sp>
    </p:spTree>
    <p:extLst>
      <p:ext uri="{BB962C8B-B14F-4D97-AF65-F5344CB8AC3E}">
        <p14:creationId xmlns:p14="http://schemas.microsoft.com/office/powerpoint/2010/main" val="39086981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Post-Enrollment Survey</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64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35" name="Content Placeholder 8"/>
          <p:cNvPicPr>
            <a:picLocks noGrp="1" noChangeAspect="1"/>
          </p:cNvPicPr>
          <p:nvPr>
            <p:ph idx="1"/>
          </p:nvPr>
        </p:nvPicPr>
        <p:blipFill rotWithShape="1">
          <a:blip r:embed="rId2"/>
          <a:srcRect t="11575" r="19720"/>
          <a:stretch/>
        </p:blipFill>
        <p:spPr>
          <a:xfrm>
            <a:off x="3536513" y="2070194"/>
            <a:ext cx="7436287" cy="4635406"/>
          </a:xfrm>
          <a:prstGeom prst="rect">
            <a:avLst/>
          </a:prstGeom>
          <a:ln>
            <a:solidFill>
              <a:srgbClr val="005188"/>
            </a:solidFill>
          </a:ln>
        </p:spPr>
        <p:style>
          <a:lnRef idx="1">
            <a:schemeClr val="accent5"/>
          </a:lnRef>
          <a:fillRef idx="3">
            <a:schemeClr val="accent5"/>
          </a:fillRef>
          <a:effectRef idx="2">
            <a:schemeClr val="accent5"/>
          </a:effectRef>
          <a:fontRef idx="minor">
            <a:schemeClr val="lt1"/>
          </a:fontRef>
        </p:style>
      </p:pic>
      <p:sp>
        <p:nvSpPr>
          <p:cNvPr id="70" name="Rounded Rectangle 69"/>
          <p:cNvSpPr/>
          <p:nvPr/>
        </p:nvSpPr>
        <p:spPr>
          <a:xfrm>
            <a:off x="3517463" y="1610004"/>
            <a:ext cx="7455337" cy="345610"/>
          </a:xfrm>
          <a:prstGeom prst="roundRect">
            <a:avLst/>
          </a:prstGeom>
          <a:solidFill>
            <a:srgbClr val="00B050"/>
          </a:solidFill>
          <a:ln w="12700" cap="flat" cmpd="sng" algn="ctr">
            <a:solidFill>
              <a:srgbClr val="00B05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Do you want to participate in this optional survey?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1" name="Rounded Rectangle 70"/>
          <p:cNvSpPr/>
          <p:nvPr/>
        </p:nvSpPr>
        <p:spPr>
          <a:xfrm>
            <a:off x="7165085" y="1662413"/>
            <a:ext cx="1586449" cy="260308"/>
          </a:xfrm>
          <a:prstGeom prst="roundRect">
            <a:avLst/>
          </a:prstGeom>
          <a:solidFill>
            <a:srgbClr val="44546A">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2" name="Rounded Rectangle 71"/>
          <p:cNvSpPr/>
          <p:nvPr/>
        </p:nvSpPr>
        <p:spPr>
          <a:xfrm>
            <a:off x="7303917" y="1689316"/>
            <a:ext cx="449168" cy="2065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latin typeface="Calibri" panose="020F0502020204030204"/>
                <a:ea typeface="+mn-ea"/>
                <a:cs typeface="+mn-cs"/>
              </a:rPr>
              <a:t>YES</a:t>
            </a:r>
          </a:p>
        </p:txBody>
      </p:sp>
      <p:sp>
        <p:nvSpPr>
          <p:cNvPr id="73" name="Rounded Rectangle 72"/>
          <p:cNvSpPr/>
          <p:nvPr/>
        </p:nvSpPr>
        <p:spPr>
          <a:xfrm>
            <a:off x="8012349" y="1689458"/>
            <a:ext cx="435659" cy="2065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latin typeface="Calibri" panose="020F0502020204030204"/>
                <a:ea typeface="+mn-ea"/>
                <a:cs typeface="+mn-cs"/>
              </a:rPr>
              <a:t>NO</a:t>
            </a:r>
          </a:p>
        </p:txBody>
      </p:sp>
      <p:sp>
        <p:nvSpPr>
          <p:cNvPr id="74" name="Rounded Rectangle 73"/>
          <p:cNvSpPr/>
          <p:nvPr/>
        </p:nvSpPr>
        <p:spPr>
          <a:xfrm>
            <a:off x="621863" y="2819400"/>
            <a:ext cx="2743200" cy="25908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All applicants receive the option to complete a post-enrollment survey.  Currently, this survey is offered during the in-person standard enrollment workflow at the enrollment workstation.</a:t>
            </a:r>
          </a:p>
          <a:p>
            <a:pPr algn="ctr"/>
            <a:endParaRPr lang="en-US" sz="1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TSA plans to transition the optional survey to a web-based survey that will be sent to TWIC</a:t>
            </a:r>
            <a:r>
              <a:rPr lang="en-US" sz="1000" b="1" baseline="300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applicants via e-mail or hyperlink following submission of their enrollment. Applicants will have the ability to complete the optional survey after departing the enrollment site.</a:t>
            </a:r>
            <a:endParaRPr lang="en-US" sz="1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886306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518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92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Paperwork Reduction Act Statement</a:t>
            </a:r>
            <a:endParaRPr lang="en-US" dirty="0"/>
          </a:p>
        </p:txBody>
      </p:sp>
      <p:sp>
        <p:nvSpPr>
          <p:cNvPr id="10" name="Slide Number Placeholder 9"/>
          <p:cNvSpPr>
            <a:spLocks noGrp="1"/>
          </p:cNvSpPr>
          <p:nvPr>
            <p:ph type="sldNum" sz="quarter" idx="12"/>
          </p:nvPr>
        </p:nvSpPr>
        <p:spPr/>
        <p:txBody>
          <a:bodyPr/>
          <a:lstStyle/>
          <a:p>
            <a:fld id="{74CBFA20-B4E7-4596-B297-2104E2AA8F65}" type="slidenum">
              <a:rPr lang="en-US" smtClean="0"/>
              <a:pPr/>
              <a:t>7</a:t>
            </a:fld>
            <a:endParaRPr lang="en-US" dirty="0"/>
          </a:p>
        </p:txBody>
      </p:sp>
      <p:sp>
        <p:nvSpPr>
          <p:cNvPr id="12" name="Date Placeholder 11"/>
          <p:cNvSpPr>
            <a:spLocks noGrp="1"/>
          </p:cNvSpPr>
          <p:nvPr>
            <p:ph type="dt" sz="half" idx="13"/>
          </p:nvPr>
        </p:nvSpPr>
        <p:spPr/>
        <p:txBody>
          <a:bodyPr/>
          <a:lstStyle/>
          <a:p>
            <a:fld id="{3FE3A9F2-A669-48AC-AADE-855CE912FE8C}" type="datetime1">
              <a:rPr lang="en-US" smtClean="0"/>
              <a:t>4/12/2021</a:t>
            </a:fld>
            <a:endParaRPr lang="en-US" dirty="0"/>
          </a:p>
        </p:txBody>
      </p:sp>
      <p:sp>
        <p:nvSpPr>
          <p:cNvPr id="2" name="TextBox 1"/>
          <p:cNvSpPr txBox="1"/>
          <p:nvPr/>
        </p:nvSpPr>
        <p:spPr>
          <a:xfrm>
            <a:off x="534488" y="3156972"/>
            <a:ext cx="11353800" cy="3139321"/>
          </a:xfrm>
          <a:prstGeom prst="rect">
            <a:avLst/>
          </a:prstGeom>
          <a:noFill/>
        </p:spPr>
        <p:txBody>
          <a:bodyPr wrap="square" rtlCol="0">
            <a:spAutoFit/>
          </a:bodyPr>
          <a:lstStyle/>
          <a:p>
            <a:pPr algn="ctr"/>
            <a:r>
              <a:rPr lang="en-US" sz="1600" b="1" dirty="0" smtClean="0">
                <a:solidFill>
                  <a:srgbClr val="373A3C"/>
                </a:solidFill>
              </a:rPr>
              <a:t>PAPERWORK REDUCTION </a:t>
            </a:r>
            <a:r>
              <a:rPr lang="en-US" sz="1600" b="1" dirty="0">
                <a:solidFill>
                  <a:srgbClr val="373A3C"/>
                </a:solidFill>
              </a:rPr>
              <a:t>ACT STATEMENT</a:t>
            </a:r>
          </a:p>
          <a:p>
            <a:r>
              <a:rPr lang="en-US" sz="1300" b="1" dirty="0">
                <a:solidFill>
                  <a:srgbClr val="373A3C"/>
                </a:solidFill>
              </a:rPr>
              <a:t>Statement of Public Burden: </a:t>
            </a:r>
            <a:r>
              <a:rPr lang="en-US" sz="1300" dirty="0">
                <a:solidFill>
                  <a:srgbClr val="373A3C"/>
                </a:solidFill>
              </a:rPr>
              <a:t>TSA is collecting this information to determine your eligibility for a TWIC®. This is a voluntary collection of information but failure to provide the information may result in an inability to approve your eligibility for a TWIC®. TSA estimates that the total average burden per response associated with this collection </a:t>
            </a:r>
            <a:r>
              <a:rPr lang="en-US" sz="1300" dirty="0" smtClean="0">
                <a:solidFill>
                  <a:srgbClr val="373A3C"/>
                </a:solidFill>
              </a:rPr>
              <a:t>is estimated as follows:</a:t>
            </a:r>
          </a:p>
          <a:p>
            <a:endParaRPr lang="en-US" sz="1300" dirty="0" smtClean="0">
              <a:solidFill>
                <a:srgbClr val="373A3C"/>
              </a:solidFill>
            </a:endParaRPr>
          </a:p>
          <a:p>
            <a:r>
              <a:rPr lang="en-US" sz="1300" dirty="0">
                <a:solidFill>
                  <a:srgbClr val="373A3C"/>
                </a:solidFill>
              </a:rPr>
              <a:t>	</a:t>
            </a:r>
            <a:r>
              <a:rPr lang="en-US" sz="1300" dirty="0" smtClean="0">
                <a:solidFill>
                  <a:srgbClr val="373A3C"/>
                </a:solidFill>
              </a:rPr>
              <a:t>online pre-enrollment is 1.08 hours </a:t>
            </a:r>
          </a:p>
          <a:p>
            <a:r>
              <a:rPr lang="en-US" sz="1300" dirty="0">
                <a:solidFill>
                  <a:srgbClr val="373A3C"/>
                </a:solidFill>
              </a:rPr>
              <a:t>	</a:t>
            </a:r>
            <a:r>
              <a:rPr lang="en-US" sz="1300" dirty="0" smtClean="0">
                <a:solidFill>
                  <a:srgbClr val="373A3C"/>
                </a:solidFill>
              </a:rPr>
              <a:t>in-person enrollment is 0.92 hours </a:t>
            </a:r>
          </a:p>
          <a:p>
            <a:r>
              <a:rPr lang="en-US" sz="1300" dirty="0">
                <a:solidFill>
                  <a:srgbClr val="373A3C"/>
                </a:solidFill>
              </a:rPr>
              <a:t>	</a:t>
            </a:r>
            <a:r>
              <a:rPr lang="en-US" sz="1300" dirty="0" smtClean="0">
                <a:solidFill>
                  <a:srgbClr val="373A3C"/>
                </a:solidFill>
              </a:rPr>
              <a:t>online renewals is 10 minutes </a:t>
            </a:r>
          </a:p>
          <a:p>
            <a:r>
              <a:rPr lang="en-US" sz="1300" dirty="0">
                <a:solidFill>
                  <a:srgbClr val="373A3C"/>
                </a:solidFill>
              </a:rPr>
              <a:t>	</a:t>
            </a:r>
            <a:r>
              <a:rPr lang="en-US" sz="1300" dirty="0" smtClean="0">
                <a:solidFill>
                  <a:srgbClr val="373A3C"/>
                </a:solidFill>
              </a:rPr>
              <a:t>in-person renewals is 55 minutes</a:t>
            </a:r>
          </a:p>
          <a:p>
            <a:r>
              <a:rPr lang="en-US" sz="1300" dirty="0">
                <a:solidFill>
                  <a:srgbClr val="373A3C"/>
                </a:solidFill>
              </a:rPr>
              <a:t>	</a:t>
            </a:r>
            <a:r>
              <a:rPr lang="en-US" sz="1300" dirty="0" smtClean="0">
                <a:solidFill>
                  <a:srgbClr val="373A3C"/>
                </a:solidFill>
              </a:rPr>
              <a:t>customer satisfaction survey is 2.5 </a:t>
            </a:r>
            <a:r>
              <a:rPr lang="en-US" sz="1300" dirty="0" smtClean="0">
                <a:solidFill>
                  <a:srgbClr val="373A3C"/>
                </a:solidFill>
              </a:rPr>
              <a:t>minutes</a:t>
            </a:r>
          </a:p>
          <a:p>
            <a:pPr lvl="2"/>
            <a:r>
              <a:rPr lang="en-US" sz="1300" smtClean="0">
                <a:solidFill>
                  <a:srgbClr val="373A3C"/>
                </a:solidFill>
              </a:rPr>
              <a:t>appeals </a:t>
            </a:r>
            <a:r>
              <a:rPr lang="en-US" sz="1300" dirty="0" smtClean="0">
                <a:solidFill>
                  <a:srgbClr val="373A3C"/>
                </a:solidFill>
              </a:rPr>
              <a:t>and waivers is 6 hours</a:t>
            </a:r>
            <a:endParaRPr lang="en-US" sz="1300" dirty="0" smtClean="0">
              <a:solidFill>
                <a:srgbClr val="373A3C"/>
              </a:solidFill>
            </a:endParaRPr>
          </a:p>
          <a:p>
            <a:endParaRPr lang="en-US" sz="1300" dirty="0" smtClean="0">
              <a:solidFill>
                <a:srgbClr val="373A3C"/>
              </a:solidFill>
            </a:endParaRPr>
          </a:p>
          <a:p>
            <a:r>
              <a:rPr lang="en-US" sz="1300" dirty="0" smtClean="0">
                <a:solidFill>
                  <a:srgbClr val="373A3C"/>
                </a:solidFill>
              </a:rPr>
              <a:t>An </a:t>
            </a:r>
            <a:r>
              <a:rPr lang="en-US" sz="1300" dirty="0">
                <a:solidFill>
                  <a:srgbClr val="373A3C"/>
                </a:solidFill>
              </a:rPr>
              <a:t>agency may not conduct or sponsor, and a person is not required to respond to a collection of information unless it displays a valid OMB control number. The control number assigned to this collection is OMB 1652-0047, which expires 04/30/2021. Send comments regarding this burden estimate or collection to: TSA-11, Attention: PRA 1652-0047, 6595 Springfield Center Drive, Springfield, VA 20598. </a:t>
            </a:r>
            <a:endParaRPr lang="en-US" sz="1300" i="0" dirty="0">
              <a:solidFill>
                <a:srgbClr val="373A3C"/>
              </a:solidFill>
              <a:effectLst/>
            </a:endParaRPr>
          </a:p>
        </p:txBody>
      </p:sp>
    </p:spTree>
    <p:extLst>
      <p:ext uri="{BB962C8B-B14F-4D97-AF65-F5344CB8AC3E}">
        <p14:creationId xmlns:p14="http://schemas.microsoft.com/office/powerpoint/2010/main" val="387768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a:t>
            </a:r>
            <a:endParaRPr lang="en-US" dirty="0"/>
          </a:p>
        </p:txBody>
      </p:sp>
      <p:sp>
        <p:nvSpPr>
          <p:cNvPr id="9" name="Subtitle 8"/>
          <p:cNvSpPr>
            <a:spLocks noGrp="1"/>
          </p:cNvSpPr>
          <p:nvPr>
            <p:ph type="subTitle" idx="1"/>
          </p:nvPr>
        </p:nvSpPr>
        <p:spPr/>
        <p:txBody>
          <a:bodyPr/>
          <a:lstStyle/>
          <a:p>
            <a:r>
              <a:rPr lang="en-US" dirty="0" smtClean="0"/>
              <a:t>TWIC</a:t>
            </a:r>
            <a:r>
              <a:rPr lang="en-US" baseline="30000" dirty="0" smtClean="0"/>
              <a:t>®</a:t>
            </a:r>
            <a:r>
              <a:rPr lang="en-US" dirty="0" smtClean="0"/>
              <a:t> Online Pre-Enrollment Workflow (Optional)</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8</a:t>
            </a:fld>
            <a:endParaRPr lang="en-US" dirty="0"/>
          </a:p>
        </p:txBody>
      </p:sp>
    </p:spTree>
    <p:extLst>
      <p:ext uri="{BB962C8B-B14F-4D97-AF65-F5344CB8AC3E}">
        <p14:creationId xmlns:p14="http://schemas.microsoft.com/office/powerpoint/2010/main" val="182390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TWIC®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4/12/2021</a:t>
            </a:fld>
            <a:endParaRPr lang="en-US" dirty="0"/>
          </a:p>
        </p:txBody>
      </p:sp>
      <p:pic>
        <p:nvPicPr>
          <p:cNvPr id="10" name="Picture 9"/>
          <p:cNvPicPr preferRelativeResize="0">
            <a:picLocks/>
          </p:cNvPicPr>
          <p:nvPr/>
        </p:nvPicPr>
        <p:blipFill rotWithShape="1">
          <a:blip r:embed="rId2" cstate="print">
            <a:extLst>
              <a:ext uri="{28A0092B-C50C-407E-A947-70E740481C1C}">
                <a14:useLocalDpi xmlns:a14="http://schemas.microsoft.com/office/drawing/2010/main" val="0"/>
              </a:ext>
            </a:extLst>
          </a:blip>
          <a:srcRect b="42364"/>
          <a:stretch/>
        </p:blipFill>
        <p:spPr>
          <a:xfrm>
            <a:off x="2971800" y="1520553"/>
            <a:ext cx="6477000" cy="5257799"/>
          </a:xfrm>
          <a:prstGeom prst="rect">
            <a:avLst/>
          </a:prstGeom>
          <a:ln>
            <a:solidFill>
              <a:srgbClr val="005188"/>
            </a:solidFill>
          </a:ln>
        </p:spPr>
      </p:pic>
      <p:cxnSp>
        <p:nvCxnSpPr>
          <p:cNvPr id="11" name="Straight Connector 1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15" name="TextBox 14"/>
          <p:cNvSpPr txBox="1"/>
          <p:nvPr/>
        </p:nvSpPr>
        <p:spPr>
          <a:xfrm>
            <a:off x="1676400" y="2187408"/>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16" name="TextBox 1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17" name="TextBox 16"/>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8" name="TextBox 1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9" name="TextBox 1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20" name="TextBox 1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21" name="TextBox 2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22" name="TextBox 2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26" name="Oval 25"/>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Oval 26"/>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8" name="Oval 27"/>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9" name="Oval 28"/>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Oval 29"/>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1" name="Oval 30"/>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2" name="Oval 31"/>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3" name="Oval 32"/>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Oval 33"/>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36" name="TextBox 35"/>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37" name="Oval 36"/>
          <p:cNvSpPr/>
          <p:nvPr/>
        </p:nvSpPr>
        <p:spPr>
          <a:xfrm>
            <a:off x="1544369"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 name="Oval 37"/>
          <p:cNvSpPr/>
          <p:nvPr/>
        </p:nvSpPr>
        <p:spPr>
          <a:xfrm>
            <a:off x="1544368" y="228060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8928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SA Internal Powerpoint Colors">
      <a:dk1>
        <a:sysClr val="windowText" lastClr="000000"/>
      </a:dk1>
      <a:lt1>
        <a:sysClr val="window" lastClr="FFFFFF"/>
      </a:lt1>
      <a:dk2>
        <a:srgbClr val="005288"/>
      </a:dk2>
      <a:lt2>
        <a:srgbClr val="D8D8D8"/>
      </a:lt2>
      <a:accent1>
        <a:srgbClr val="0078AD"/>
      </a:accent1>
      <a:accent2>
        <a:srgbClr val="ED7D31"/>
      </a:accent2>
      <a:accent3>
        <a:srgbClr val="A5A5A5"/>
      </a:accent3>
      <a:accent4>
        <a:srgbClr val="FFC000"/>
      </a:accent4>
      <a:accent5>
        <a:srgbClr val="B488CC"/>
      </a:accent5>
      <a:accent6>
        <a:srgbClr val="598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A_PowerPoint_Template_normal" id="{A4019DCC-9AA9-44CD-A744-CDAF4F164109}" vid="{8D9689B1-5E33-472C-BDC0-5A6FB3BE4C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_x0020_of_x0020_Request xmlns="7cee7974-530f-45c7-b782-77fde493af65" xsi:nil="true"/>
    <notes_x0020_about_x0020_this_x0020_document xmlns="7cee7974-530f-45c7-b782-77fde493af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11F4D9B423C44993FF9DC149E748BB" ma:contentTypeVersion="2" ma:contentTypeDescription="Create a new document." ma:contentTypeScope="" ma:versionID="d30050b7ee79b5c45d4df31f2adde306">
  <xsd:schema xmlns:xsd="http://www.w3.org/2001/XMLSchema" xmlns:xs="http://www.w3.org/2001/XMLSchema" xmlns:p="http://schemas.microsoft.com/office/2006/metadata/properties" xmlns:ns2="7cee7974-530f-45c7-b782-77fde493af65" targetNamespace="http://schemas.microsoft.com/office/2006/metadata/properties" ma:root="true" ma:fieldsID="69480d7c88df7f5f6712393149dc1f4c" ns2:_="">
    <xsd:import namespace="7cee7974-530f-45c7-b782-77fde493af65"/>
    <xsd:element name="properties">
      <xsd:complexType>
        <xsd:sequence>
          <xsd:element name="documentManagement">
            <xsd:complexType>
              <xsd:all>
                <xsd:element ref="ns2:notes_x0020_about_x0020_this_x0020_document" minOccurs="0"/>
                <xsd:element ref="ns2:Status_x0020_of_x0020_Requ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e7974-530f-45c7-b782-77fde493af65" elementFormDefault="qualified">
    <xsd:import namespace="http://schemas.microsoft.com/office/2006/documentManagement/types"/>
    <xsd:import namespace="http://schemas.microsoft.com/office/infopath/2007/PartnerControls"/>
    <xsd:element name="notes_x0020_about_x0020_this_x0020_document" ma:index="8" nillable="true" ma:displayName="Internal Notes" ma:internalName="notes_x0020_about_x0020_this_x0020_document">
      <xsd:simpleType>
        <xsd:restriction base="dms:Note">
          <xsd:maxLength value="255"/>
        </xsd:restriction>
      </xsd:simpleType>
    </xsd:element>
    <xsd:element name="Status_x0020_of_x0020_Request" ma:index="9" nillable="true" ma:displayName="Status of Request" ma:internalName="Status_x0020_of_x0020_Reques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3055E-B274-487A-A344-5AFE0DB30F75}">
  <ds:schemaRefs>
    <ds:schemaRef ds:uri="http://schemas.microsoft.com/sharepoint/v3/contenttype/forms"/>
  </ds:schemaRefs>
</ds:datastoreItem>
</file>

<file path=customXml/itemProps2.xml><?xml version="1.0" encoding="utf-8"?>
<ds:datastoreItem xmlns:ds="http://schemas.openxmlformats.org/officeDocument/2006/customXml" ds:itemID="{3098CBDE-94E6-43DB-819D-DC60A385A1F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cee7974-530f-45c7-b782-77fde493af65"/>
    <ds:schemaRef ds:uri="http://www.w3.org/XML/1998/namespace"/>
    <ds:schemaRef ds:uri="http://purl.org/dc/dcmitype/"/>
  </ds:schemaRefs>
</ds:datastoreItem>
</file>

<file path=customXml/itemProps3.xml><?xml version="1.0" encoding="utf-8"?>
<ds:datastoreItem xmlns:ds="http://schemas.openxmlformats.org/officeDocument/2006/customXml" ds:itemID="{6E767404-7B80-42CF-BED9-1E357B1D2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e7974-530f-45c7-b782-77fde493af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TSA_PowerPoint_Template_UNCLASS_16x9</Template>
  <TotalTime>322</TotalTime>
  <Words>2748</Words>
  <Application>Microsoft Office PowerPoint</Application>
  <PresentationFormat>Widescreen</PresentationFormat>
  <Paragraphs>991</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 Unicode MS</vt:lpstr>
      <vt:lpstr>Arial</vt:lpstr>
      <vt:lpstr>Calibri</vt:lpstr>
      <vt:lpstr>Office Theme</vt:lpstr>
      <vt:lpstr>Transportation Worker Identification Credential </vt:lpstr>
      <vt:lpstr>Contents</vt:lpstr>
      <vt:lpstr>Introduction</vt:lpstr>
      <vt:lpstr>Workflows: Pre-Enrollment, Standard Enrollment &amp; Renewal</vt:lpstr>
      <vt:lpstr>Introduction</vt:lpstr>
      <vt:lpstr>Disclosure: Privacy Act Statement</vt:lpstr>
      <vt:lpstr>Disclosure: Paperwork Reduction Act Statement</vt:lpstr>
      <vt:lpstr>Part 1</vt:lpstr>
      <vt:lpstr>TWIC® Pre-Enrollment</vt:lpstr>
      <vt:lpstr>TWIC® Pre-Enrollment</vt:lpstr>
      <vt:lpstr>TWIC® Pre-Enrollment</vt:lpstr>
      <vt:lpstr>TWIC® Pre-Enrollment</vt:lpstr>
      <vt:lpstr>TWIC® Pre-Enrollment</vt:lpstr>
      <vt:lpstr>TWIC® Pre-Enrollment</vt:lpstr>
      <vt:lpstr>TWIC® Pre-Enrollment</vt:lpstr>
      <vt:lpstr>TWIC® Pre-Enrollment</vt:lpstr>
      <vt:lpstr>TWIC® Pre-Enrollment</vt:lpstr>
      <vt:lpstr>TWIC® Pre-Enrollment</vt:lpstr>
      <vt:lpstr>TWIC® Pre-Enrollment</vt:lpstr>
      <vt:lpstr>TWIC® Pre-Enrollment</vt:lpstr>
      <vt:lpstr>Part 2</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TWIC® Standard Enrollment</vt:lpstr>
      <vt:lpstr>Part 3</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TWIC® Online Renewal</vt:lpstr>
      <vt:lpstr>Part 4</vt:lpstr>
      <vt:lpstr>TWIC® Post-Enrollment Survey</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TSA-ESVP-D.Sindlinger</dc:creator>
  <cp:keywords>5000.22</cp:keywords>
  <cp:lastModifiedBy>Walsh, Christina</cp:lastModifiedBy>
  <cp:revision>31</cp:revision>
  <dcterms:created xsi:type="dcterms:W3CDTF">2021-02-23T17:41:31Z</dcterms:created>
  <dcterms:modified xsi:type="dcterms:W3CDTF">2021-04-12T13:02:46Z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0x0101004C11F4D9B423C44993FF9DC149E748BB</vt:lpwstr>
  </property>
</Properties>
</file>