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21.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26.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27.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8.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47"/>
  </p:notesMasterIdLst>
  <p:sldIdLst>
    <p:sldId id="256" r:id="rId6"/>
    <p:sldId id="257" r:id="rId7"/>
    <p:sldId id="259" r:id="rId8"/>
    <p:sldId id="278" r:id="rId9"/>
    <p:sldId id="263" r:id="rId10"/>
    <p:sldId id="283" r:id="rId11"/>
    <p:sldId id="284" r:id="rId12"/>
    <p:sldId id="282" r:id="rId13"/>
    <p:sldId id="285" r:id="rId14"/>
    <p:sldId id="326" r:id="rId15"/>
    <p:sldId id="314" r:id="rId16"/>
    <p:sldId id="327" r:id="rId17"/>
    <p:sldId id="328" r:id="rId18"/>
    <p:sldId id="329" r:id="rId19"/>
    <p:sldId id="330" r:id="rId20"/>
    <p:sldId id="332" r:id="rId21"/>
    <p:sldId id="333" r:id="rId22"/>
    <p:sldId id="334" r:id="rId23"/>
    <p:sldId id="335" r:id="rId24"/>
    <p:sldId id="336" r:id="rId25"/>
    <p:sldId id="338" r:id="rId26"/>
    <p:sldId id="339" r:id="rId27"/>
    <p:sldId id="341" r:id="rId28"/>
    <p:sldId id="348" r:id="rId29"/>
    <p:sldId id="342" r:id="rId30"/>
    <p:sldId id="343" r:id="rId31"/>
    <p:sldId id="344" r:id="rId32"/>
    <p:sldId id="345" r:id="rId33"/>
    <p:sldId id="346" r:id="rId34"/>
    <p:sldId id="347" r:id="rId35"/>
    <p:sldId id="311" r:id="rId36"/>
    <p:sldId id="318" r:id="rId37"/>
    <p:sldId id="312" r:id="rId38"/>
    <p:sldId id="315" r:id="rId39"/>
    <p:sldId id="316" r:id="rId40"/>
    <p:sldId id="317" r:id="rId41"/>
    <p:sldId id="321" r:id="rId42"/>
    <p:sldId id="319" r:id="rId43"/>
    <p:sldId id="320" r:id="rId44"/>
    <p:sldId id="276" r:id="rId45"/>
    <p:sldId id="27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nea Sallack" initials="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A4E4"/>
    <a:srgbClr val="7030A0"/>
    <a:srgbClr val="954ECA"/>
    <a:srgbClr val="854999"/>
    <a:srgbClr val="873AC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54693" autoAdjust="0"/>
  </p:normalViewPr>
  <p:slideViewPr>
    <p:cSldViewPr>
      <p:cViewPr varScale="1">
        <p:scale>
          <a:sx n="63" d="100"/>
          <a:sy n="63" d="100"/>
        </p:scale>
        <p:origin x="3018" y="54"/>
      </p:cViewPr>
      <p:guideLst>
        <p:guide orient="horz" pos="2160"/>
        <p:guide pos="2880"/>
      </p:guideLst>
    </p:cSldViewPr>
  </p:slideViewPr>
  <p:notesTextViewPr>
    <p:cViewPr>
      <p:scale>
        <a:sx n="1" d="1"/>
        <a:sy n="1" d="1"/>
      </p:scale>
      <p:origin x="0" y="0"/>
    </p:cViewPr>
  </p:notesTextViewPr>
  <p:sorterViewPr>
    <p:cViewPr>
      <p:scale>
        <a:sx n="100" d="100"/>
        <a:sy n="100" d="100"/>
      </p:scale>
      <p:origin x="0" y="5358"/>
    </p:cViewPr>
  </p:sorterViewPr>
  <p:notesViewPr>
    <p:cSldViewPr>
      <p:cViewPr varScale="1">
        <p:scale>
          <a:sx n="70" d="100"/>
          <a:sy n="70" d="100"/>
        </p:scale>
        <p:origin x="-324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nea Sallack" userId="S::linnea.sallack@altarum.org::a6422af4-fc56-4e33-95f8-6a5586eefe85" providerId="AD" clId="Web-{4A91DD58-75B1-4354-875D-687B0F71C138}"/>
    <pc:docChg chg="modSld sldOrd">
      <pc:chgData name="Linnea Sallack" userId="S::linnea.sallack@altarum.org::a6422af4-fc56-4e33-95f8-6a5586eefe85" providerId="AD" clId="Web-{4A91DD58-75B1-4354-875D-687B0F71C138}" dt="2018-04-05T22:14:50.947" v="38"/>
      <pc:docMkLst>
        <pc:docMk/>
      </pc:docMkLst>
      <pc:sldChg chg="ord">
        <pc:chgData name="Linnea Sallack" userId="S::linnea.sallack@altarum.org::a6422af4-fc56-4e33-95f8-6a5586eefe85" providerId="AD" clId="Web-{4A91DD58-75B1-4354-875D-687B0F71C138}" dt="2018-04-05T22:12:30.163" v="0"/>
        <pc:sldMkLst>
          <pc:docMk/>
          <pc:sldMk cId="0" sldId="276"/>
        </pc:sldMkLst>
      </pc:sldChg>
      <pc:sldChg chg="modNotes">
        <pc:chgData name="Linnea Sallack" userId="S::linnea.sallack@altarum.org::a6422af4-fc56-4e33-95f8-6a5586eefe85" providerId="AD" clId="Web-{4A91DD58-75B1-4354-875D-687B0F71C138}" dt="2018-04-05T22:14:50.947" v="38"/>
        <pc:sldMkLst>
          <pc:docMk/>
          <pc:sldMk cId="3085391980" sldId="31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960998439937598E-2"/>
          <c:y val="3.8980481422123112E-2"/>
          <c:w val="0.95423816952678109"/>
          <c:h val="0.6505979389382901"/>
        </c:manualLayout>
      </c:layout>
      <c:barChart>
        <c:barDir val="col"/>
        <c:grouping val="stacked"/>
        <c:varyColors val="0"/>
        <c:ser>
          <c:idx val="0"/>
          <c:order val="0"/>
          <c:tx>
            <c:strRef>
              <c:f>Sheet1!$B$1</c:f>
              <c:strCache>
                <c:ptCount val="1"/>
                <c:pt idx="0">
                  <c:v>Full-time, only</c:v>
                </c:pt>
              </c:strCache>
            </c:strRef>
          </c:tx>
          <c:spPr>
            <a:solidFill>
              <a:schemeClr val="accent1"/>
            </a:solidFill>
            <a:ln>
              <a:noFill/>
            </a:ln>
            <a:effectLst/>
            <a:scene3d>
              <a:camera prst="orthographicFront"/>
              <a:lightRig rig="threePt" dir="t"/>
            </a:scene3d>
            <a:sp3d>
              <a:bevelT/>
            </a:sp3d>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Month 3</c:v>
                </c:pt>
                <c:pt idx="1">
                  <c:v>Month 7</c:v>
                </c:pt>
                <c:pt idx="2">
                  <c:v>Month 13</c:v>
                </c:pt>
                <c:pt idx="3">
                  <c:v>Month 18</c:v>
                </c:pt>
                <c:pt idx="4">
                  <c:v>Month 24</c:v>
                </c:pt>
              </c:strCache>
            </c:strRef>
          </c:cat>
          <c:val>
            <c:numRef>
              <c:f>Sheet1!$B$2:$B$6</c:f>
              <c:numCache>
                <c:formatCode>0.0%</c:formatCode>
                <c:ptCount val="5"/>
                <c:pt idx="0">
                  <c:v>0.14399999999999999</c:v>
                </c:pt>
                <c:pt idx="1">
                  <c:v>0.17899999999999999</c:v>
                </c:pt>
                <c:pt idx="2">
                  <c:v>0.20300000000000001</c:v>
                </c:pt>
                <c:pt idx="3">
                  <c:v>0.215</c:v>
                </c:pt>
                <c:pt idx="4">
                  <c:v>0.23400000000000001</c:v>
                </c:pt>
              </c:numCache>
            </c:numRef>
          </c:val>
          <c:extLst>
            <c:ext xmlns:c16="http://schemas.microsoft.com/office/drawing/2014/chart" uri="{C3380CC4-5D6E-409C-BE32-E72D297353CC}">
              <c16:uniqueId val="{00000000-7630-40DF-8623-425A44306BB5}"/>
            </c:ext>
          </c:extLst>
        </c:ser>
        <c:ser>
          <c:idx val="1"/>
          <c:order val="1"/>
          <c:tx>
            <c:strRef>
              <c:f>Sheet1!$C$1</c:f>
              <c:strCache>
                <c:ptCount val="1"/>
                <c:pt idx="0">
                  <c:v>Full-time and school</c:v>
                </c:pt>
              </c:strCache>
            </c:strRef>
          </c:tx>
          <c:spPr>
            <a:pattFill prst="lgCheck">
              <a:fgClr>
                <a:schemeClr val="accent1"/>
              </a:fgClr>
              <a:bgClr>
                <a:schemeClr val="bg1"/>
              </a:bgClr>
            </a:pattFill>
            <a:ln>
              <a:noFill/>
            </a:ln>
            <a:effectLst/>
            <a:scene3d>
              <a:camera prst="orthographicFront"/>
              <a:lightRig rig="threePt" dir="t"/>
            </a:scene3d>
            <a:sp3d>
              <a:bevelT/>
            </a:sp3d>
          </c:spPr>
          <c:invertIfNegative val="0"/>
          <c:dLbls>
            <c:dLbl>
              <c:idx val="0"/>
              <c:layout>
                <c:manualLayout>
                  <c:x val="7.07228289131565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30-40DF-8623-425A44306BB5}"/>
                </c:ext>
              </c:extLst>
            </c:dLbl>
            <c:dLbl>
              <c:idx val="1"/>
              <c:layout>
                <c:manualLayout>
                  <c:x val="7.6963078523140924E-2"/>
                  <c:y val="3.195006029651038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30-40DF-8623-425A44306BB5}"/>
                </c:ext>
              </c:extLst>
            </c:dLbl>
            <c:dLbl>
              <c:idx val="2"/>
              <c:layout>
                <c:manualLayout>
                  <c:x val="6.8642745709828465E-2"/>
                  <c:y val="-3.28407224958949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630-40DF-8623-425A44306BB5}"/>
                </c:ext>
              </c:extLst>
            </c:dLbl>
            <c:dLbl>
              <c:idx val="3"/>
              <c:layout>
                <c:manualLayout>
                  <c:x val="6.864274570982839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630-40DF-8623-425A44306BB5}"/>
                </c:ext>
              </c:extLst>
            </c:dLbl>
            <c:dLbl>
              <c:idx val="4"/>
              <c:layout>
                <c:manualLayout>
                  <c:x val="7.2802912116484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630-40DF-8623-425A44306BB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Month 3</c:v>
                </c:pt>
                <c:pt idx="1">
                  <c:v>Month 7</c:v>
                </c:pt>
                <c:pt idx="2">
                  <c:v>Month 13</c:v>
                </c:pt>
                <c:pt idx="3">
                  <c:v>Month 18</c:v>
                </c:pt>
                <c:pt idx="4">
                  <c:v>Month 24</c:v>
                </c:pt>
              </c:strCache>
            </c:strRef>
          </c:cat>
          <c:val>
            <c:numRef>
              <c:f>Sheet1!$C$2:$C$6</c:f>
              <c:numCache>
                <c:formatCode>0.0%</c:formatCode>
                <c:ptCount val="5"/>
                <c:pt idx="0">
                  <c:v>1.4999999999999999E-2</c:v>
                </c:pt>
                <c:pt idx="1">
                  <c:v>2.1000000000000001E-2</c:v>
                </c:pt>
                <c:pt idx="2">
                  <c:v>2.8000000000000001E-2</c:v>
                </c:pt>
                <c:pt idx="3">
                  <c:v>2.3E-2</c:v>
                </c:pt>
                <c:pt idx="4">
                  <c:v>0.04</c:v>
                </c:pt>
              </c:numCache>
            </c:numRef>
          </c:val>
          <c:extLst>
            <c:ext xmlns:c16="http://schemas.microsoft.com/office/drawing/2014/chart" uri="{C3380CC4-5D6E-409C-BE32-E72D297353CC}">
              <c16:uniqueId val="{00000006-7630-40DF-8623-425A44306BB5}"/>
            </c:ext>
          </c:extLst>
        </c:ser>
        <c:ser>
          <c:idx val="2"/>
          <c:order val="2"/>
          <c:tx>
            <c:strRef>
              <c:f>Sheet1!$D$1</c:f>
              <c:strCache>
                <c:ptCount val="1"/>
                <c:pt idx="0">
                  <c:v>Part-time only</c:v>
                </c:pt>
              </c:strCache>
            </c:strRef>
          </c:tx>
          <c:spPr>
            <a:solidFill>
              <a:srgbClr val="954ECA"/>
            </a:solidFill>
            <a:ln>
              <a:noFill/>
            </a:ln>
            <a:effectLst/>
            <a:scene3d>
              <a:camera prst="orthographicFront"/>
              <a:lightRig rig="threePt" dir="t"/>
            </a:scene3d>
            <a:sp3d>
              <a:bevelT/>
            </a:sp3d>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Month 3</c:v>
                </c:pt>
                <c:pt idx="1">
                  <c:v>Month 7</c:v>
                </c:pt>
                <c:pt idx="2">
                  <c:v>Month 13</c:v>
                </c:pt>
                <c:pt idx="3">
                  <c:v>Month 18</c:v>
                </c:pt>
                <c:pt idx="4">
                  <c:v>Month 24</c:v>
                </c:pt>
              </c:strCache>
            </c:strRef>
          </c:cat>
          <c:val>
            <c:numRef>
              <c:f>Sheet1!$D$2:$D$6</c:f>
              <c:numCache>
                <c:formatCode>0.0%</c:formatCode>
                <c:ptCount val="5"/>
                <c:pt idx="0">
                  <c:v>0.125</c:v>
                </c:pt>
                <c:pt idx="1">
                  <c:v>0.16200000000000001</c:v>
                </c:pt>
                <c:pt idx="2">
                  <c:v>0.17</c:v>
                </c:pt>
                <c:pt idx="3">
                  <c:v>0.161</c:v>
                </c:pt>
                <c:pt idx="4">
                  <c:v>0.16700000000000001</c:v>
                </c:pt>
              </c:numCache>
            </c:numRef>
          </c:val>
          <c:extLst>
            <c:ext xmlns:c16="http://schemas.microsoft.com/office/drawing/2014/chart" uri="{C3380CC4-5D6E-409C-BE32-E72D297353CC}">
              <c16:uniqueId val="{00000007-7630-40DF-8623-425A44306BB5}"/>
            </c:ext>
          </c:extLst>
        </c:ser>
        <c:ser>
          <c:idx val="3"/>
          <c:order val="3"/>
          <c:tx>
            <c:strRef>
              <c:f>Sheet1!$E$1</c:f>
              <c:strCache>
                <c:ptCount val="1"/>
                <c:pt idx="0">
                  <c:v>Part-time and school</c:v>
                </c:pt>
              </c:strCache>
            </c:strRef>
          </c:tx>
          <c:spPr>
            <a:pattFill prst="wdDnDiag">
              <a:fgClr>
                <a:srgbClr val="7030A0"/>
              </a:fgClr>
              <a:bgClr>
                <a:schemeClr val="bg1"/>
              </a:bgClr>
            </a:pattFill>
            <a:ln>
              <a:noFill/>
            </a:ln>
            <a:effectLst/>
            <a:scene3d>
              <a:camera prst="orthographicFront"/>
              <a:lightRig rig="threePt" dir="t"/>
            </a:scene3d>
            <a:sp3d>
              <a:bevelT/>
            </a:sp3d>
          </c:spPr>
          <c:invertIfNegative val="0"/>
          <c:dLbls>
            <c:dLbl>
              <c:idx val="0"/>
              <c:layout>
                <c:manualLayout>
                  <c:x val="7.072282891315651E-2"/>
                  <c:y val="-1.2041459144531225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630-40DF-8623-425A44306BB5}"/>
                </c:ext>
              </c:extLst>
            </c:dLbl>
            <c:dLbl>
              <c:idx val="1"/>
              <c:layout>
                <c:manualLayout>
                  <c:x val="7.280291211648465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630-40DF-8623-425A44306BB5}"/>
                </c:ext>
              </c:extLst>
            </c:dLbl>
            <c:dLbl>
              <c:idx val="2"/>
              <c:layout>
                <c:manualLayout>
                  <c:x val="6.864274570982846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630-40DF-8623-425A44306BB5}"/>
                </c:ext>
              </c:extLst>
            </c:dLbl>
            <c:dLbl>
              <c:idx val="3"/>
              <c:layout>
                <c:manualLayout>
                  <c:x val="7.280291211648465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630-40DF-8623-425A44306BB5}"/>
                </c:ext>
              </c:extLst>
            </c:dLbl>
            <c:dLbl>
              <c:idx val="4"/>
              <c:layout>
                <c:manualLayout>
                  <c:x val="6.864274570982824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630-40DF-8623-425A44306BB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Month 3</c:v>
                </c:pt>
                <c:pt idx="1">
                  <c:v>Month 7</c:v>
                </c:pt>
                <c:pt idx="2">
                  <c:v>Month 13</c:v>
                </c:pt>
                <c:pt idx="3">
                  <c:v>Month 18</c:v>
                </c:pt>
                <c:pt idx="4">
                  <c:v>Month 24</c:v>
                </c:pt>
              </c:strCache>
            </c:strRef>
          </c:cat>
          <c:val>
            <c:numRef>
              <c:f>Sheet1!$E$2:$E$6</c:f>
              <c:numCache>
                <c:formatCode>0.0%</c:formatCode>
                <c:ptCount val="5"/>
                <c:pt idx="0">
                  <c:v>1.7999999999999999E-2</c:v>
                </c:pt>
                <c:pt idx="1">
                  <c:v>3.3000000000000002E-2</c:v>
                </c:pt>
                <c:pt idx="2">
                  <c:v>0.04</c:v>
                </c:pt>
                <c:pt idx="3">
                  <c:v>3.7999999999999999E-2</c:v>
                </c:pt>
                <c:pt idx="4">
                  <c:v>0.04</c:v>
                </c:pt>
              </c:numCache>
            </c:numRef>
          </c:val>
          <c:extLst>
            <c:ext xmlns:c16="http://schemas.microsoft.com/office/drawing/2014/chart" uri="{C3380CC4-5D6E-409C-BE32-E72D297353CC}">
              <c16:uniqueId val="{0000000D-7630-40DF-8623-425A44306BB5}"/>
            </c:ext>
          </c:extLst>
        </c:ser>
        <c:ser>
          <c:idx val="4"/>
          <c:order val="4"/>
          <c:tx>
            <c:strRef>
              <c:f>Sheet1!$F$1</c:f>
              <c:strCache>
                <c:ptCount val="1"/>
                <c:pt idx="0">
                  <c:v>Column1</c:v>
                </c:pt>
              </c:strCache>
            </c:strRef>
          </c:tx>
          <c:spPr>
            <a:no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Month 3</c:v>
                </c:pt>
                <c:pt idx="1">
                  <c:v>Month 7</c:v>
                </c:pt>
                <c:pt idx="2">
                  <c:v>Month 13</c:v>
                </c:pt>
                <c:pt idx="3">
                  <c:v>Month 18</c:v>
                </c:pt>
                <c:pt idx="4">
                  <c:v>Month 24</c:v>
                </c:pt>
              </c:strCache>
            </c:strRef>
          </c:cat>
          <c:val>
            <c:numRef>
              <c:f>Sheet1!$F$2:$F$6</c:f>
              <c:numCache>
                <c:formatCode>0.0%</c:formatCode>
                <c:ptCount val="5"/>
                <c:pt idx="0">
                  <c:v>0.30199999999999999</c:v>
                </c:pt>
                <c:pt idx="1">
                  <c:v>0.39500000000000002</c:v>
                </c:pt>
                <c:pt idx="2">
                  <c:v>0.44</c:v>
                </c:pt>
                <c:pt idx="3">
                  <c:v>0.437</c:v>
                </c:pt>
                <c:pt idx="4">
                  <c:v>0.48099999999999998</c:v>
                </c:pt>
              </c:numCache>
            </c:numRef>
          </c:val>
          <c:extLst>
            <c:ext xmlns:c16="http://schemas.microsoft.com/office/drawing/2014/chart" uri="{C3380CC4-5D6E-409C-BE32-E72D297353CC}">
              <c16:uniqueId val="{0000000E-7630-40DF-8623-425A44306BB5}"/>
            </c:ext>
          </c:extLst>
        </c:ser>
        <c:dLbls>
          <c:showLegendKey val="0"/>
          <c:showVal val="0"/>
          <c:showCatName val="0"/>
          <c:showSerName val="0"/>
          <c:showPercent val="0"/>
          <c:showBubbleSize val="0"/>
        </c:dLbls>
        <c:gapWidth val="150"/>
        <c:overlap val="100"/>
        <c:axId val="476900968"/>
        <c:axId val="476901296"/>
      </c:barChart>
      <c:catAx>
        <c:axId val="4769009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76901296"/>
        <c:crosses val="autoZero"/>
        <c:auto val="1"/>
        <c:lblAlgn val="ctr"/>
        <c:lblOffset val="100"/>
        <c:noMultiLvlLbl val="0"/>
      </c:catAx>
      <c:valAx>
        <c:axId val="476901296"/>
        <c:scaling>
          <c:orientation val="minMax"/>
          <c:max val="0.70000000000000007"/>
        </c:scaling>
        <c:delete val="1"/>
        <c:axPos val="l"/>
        <c:numFmt formatCode="0.0%" sourceLinked="1"/>
        <c:majorTickMark val="none"/>
        <c:minorTickMark val="none"/>
        <c:tickLblPos val="nextTo"/>
        <c:crossAx val="476900968"/>
        <c:crosses val="autoZero"/>
        <c:crossBetween val="between"/>
      </c:valAx>
      <c:spPr>
        <a:noFill/>
        <a:ln>
          <a:noFill/>
        </a:ln>
        <a:effectLst/>
      </c:spPr>
    </c:plotArea>
    <c:legend>
      <c:legendPos val="b"/>
      <c:legendEntry>
        <c:idx val="4"/>
        <c:delete val="1"/>
      </c:legendEntry>
      <c:layout>
        <c:manualLayout>
          <c:xMode val="edge"/>
          <c:yMode val="edge"/>
          <c:x val="0.13987757798671085"/>
          <c:y val="0.80090153217294813"/>
          <c:w val="0.75444293021064679"/>
          <c:h val="0.1752430467026571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Fully breastfed package</c:v>
                </c:pt>
              </c:strCache>
            </c:strRef>
          </c:tx>
          <c:spPr>
            <a:solidFill>
              <a:srgbClr val="7030A0"/>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7 Months, Males</c:v>
                </c:pt>
                <c:pt idx="1">
                  <c:v>7 Months, Females</c:v>
                </c:pt>
              </c:strCache>
            </c:strRef>
          </c:cat>
          <c:val>
            <c:numRef>
              <c:f>Sheet1!$B$2:$B$3</c:f>
              <c:numCache>
                <c:formatCode>0</c:formatCode>
                <c:ptCount val="2"/>
                <c:pt idx="0">
                  <c:v>703.4</c:v>
                </c:pt>
                <c:pt idx="1">
                  <c:v>649.20000000000005</c:v>
                </c:pt>
              </c:numCache>
            </c:numRef>
          </c:val>
          <c:extLst>
            <c:ext xmlns:c16="http://schemas.microsoft.com/office/drawing/2014/chart" uri="{C3380CC4-5D6E-409C-BE32-E72D297353CC}">
              <c16:uniqueId val="{00000000-8153-49D1-9C1E-E9621FC1197B}"/>
            </c:ext>
          </c:extLst>
        </c:ser>
        <c:ser>
          <c:idx val="1"/>
          <c:order val="1"/>
          <c:tx>
            <c:strRef>
              <c:f>Sheet1!$C$1</c:f>
              <c:strCache>
                <c:ptCount val="1"/>
                <c:pt idx="0">
                  <c:v>Partially (mostly) breastfed package</c:v>
                </c:pt>
              </c:strCache>
            </c:strRef>
          </c:tx>
          <c:spPr>
            <a:solidFill>
              <a:srgbClr val="94C600"/>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7 Months, Males</c:v>
                </c:pt>
                <c:pt idx="1">
                  <c:v>7 Months, Females</c:v>
                </c:pt>
              </c:strCache>
            </c:strRef>
          </c:cat>
          <c:val>
            <c:numRef>
              <c:f>Sheet1!$C$2:$C$3</c:f>
              <c:numCache>
                <c:formatCode>0</c:formatCode>
                <c:ptCount val="2"/>
                <c:pt idx="0">
                  <c:v>532.4</c:v>
                </c:pt>
                <c:pt idx="1">
                  <c:v>551.4</c:v>
                </c:pt>
              </c:numCache>
            </c:numRef>
          </c:val>
          <c:extLst>
            <c:ext xmlns:c16="http://schemas.microsoft.com/office/drawing/2014/chart" uri="{C3380CC4-5D6E-409C-BE32-E72D297353CC}">
              <c16:uniqueId val="{00000001-8153-49D1-9C1E-E9621FC1197B}"/>
            </c:ext>
          </c:extLst>
        </c:ser>
        <c:ser>
          <c:idx val="2"/>
          <c:order val="2"/>
          <c:tx>
            <c:strRef>
              <c:f>Sheet1!$D$1</c:f>
              <c:strCache>
                <c:ptCount val="1"/>
                <c:pt idx="0">
                  <c:v>Fully formula fed package</c:v>
                </c:pt>
              </c:strCache>
            </c:strRef>
          </c:tx>
          <c:spPr>
            <a:pattFill prst="wdDnDiag">
              <a:fgClr>
                <a:srgbClr val="7030A0"/>
              </a:fgClr>
              <a:bgClr>
                <a:sysClr val="window" lastClr="FFFFFF"/>
              </a:bgClr>
            </a:patt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7 Months, Males</c:v>
                </c:pt>
                <c:pt idx="1">
                  <c:v>7 Months, Females</c:v>
                </c:pt>
              </c:strCache>
            </c:strRef>
          </c:cat>
          <c:val>
            <c:numRef>
              <c:f>Sheet1!$D$2:$D$3</c:f>
              <c:numCache>
                <c:formatCode>0</c:formatCode>
                <c:ptCount val="2"/>
                <c:pt idx="0">
                  <c:v>633.9</c:v>
                </c:pt>
                <c:pt idx="1">
                  <c:v>628.29999999999995</c:v>
                </c:pt>
              </c:numCache>
            </c:numRef>
          </c:val>
          <c:extLst>
            <c:ext xmlns:c16="http://schemas.microsoft.com/office/drawing/2014/chart" uri="{C3380CC4-5D6E-409C-BE32-E72D297353CC}">
              <c16:uniqueId val="{00000002-8153-49D1-9C1E-E9621FC1197B}"/>
            </c:ext>
          </c:extLst>
        </c:ser>
        <c:dLbls>
          <c:dLblPos val="outEnd"/>
          <c:showLegendKey val="0"/>
          <c:showVal val="1"/>
          <c:showCatName val="0"/>
          <c:showSerName val="0"/>
          <c:showPercent val="0"/>
          <c:showBubbleSize val="0"/>
        </c:dLbls>
        <c:gapWidth val="250"/>
        <c:axId val="556945576"/>
        <c:axId val="556945248"/>
      </c:barChart>
      <c:catAx>
        <c:axId val="5569455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56945248"/>
        <c:crosses val="autoZero"/>
        <c:auto val="1"/>
        <c:lblAlgn val="ctr"/>
        <c:lblOffset val="100"/>
        <c:noMultiLvlLbl val="0"/>
      </c:catAx>
      <c:valAx>
        <c:axId val="556945248"/>
        <c:scaling>
          <c:orientation val="minMax"/>
          <c:max val="1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solidFill>
                      <a:schemeClr val="tx1"/>
                    </a:solidFill>
                  </a:rPr>
                  <a:t>kcal</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56945576"/>
        <c:crosses val="autoZero"/>
        <c:crossBetween val="between"/>
      </c:valAx>
      <c:spPr>
        <a:noFill/>
        <a:ln>
          <a:noFill/>
        </a:ln>
        <a:effectLst/>
      </c:spPr>
    </c:plotArea>
    <c:legend>
      <c:legendPos val="b"/>
      <c:layout>
        <c:manualLayout>
          <c:xMode val="edge"/>
          <c:yMode val="edge"/>
          <c:x val="9.7940593408482893E-2"/>
          <c:y val="0.86091296681327967"/>
          <c:w val="0.89082401549517309"/>
          <c:h val="0.138049742238539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Fully breastfed package</c:v>
                </c:pt>
              </c:strCache>
            </c:strRef>
          </c:tx>
          <c:spPr>
            <a:solidFill>
              <a:srgbClr val="7030A0"/>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11 Months, Males</c:v>
                </c:pt>
                <c:pt idx="1">
                  <c:v>11 Months, Females</c:v>
                </c:pt>
              </c:strCache>
            </c:strRef>
          </c:cat>
          <c:val>
            <c:numRef>
              <c:f>Sheet1!$B$2:$B$3</c:f>
              <c:numCache>
                <c:formatCode>0</c:formatCode>
                <c:ptCount val="2"/>
                <c:pt idx="0">
                  <c:v>909.1</c:v>
                </c:pt>
                <c:pt idx="1">
                  <c:v>854.3</c:v>
                </c:pt>
              </c:numCache>
            </c:numRef>
          </c:val>
          <c:extLst>
            <c:ext xmlns:c16="http://schemas.microsoft.com/office/drawing/2014/chart" uri="{C3380CC4-5D6E-409C-BE32-E72D297353CC}">
              <c16:uniqueId val="{00000000-B919-413B-9ADE-A4BB493E88DC}"/>
            </c:ext>
          </c:extLst>
        </c:ser>
        <c:ser>
          <c:idx val="1"/>
          <c:order val="1"/>
          <c:tx>
            <c:strRef>
              <c:f>Sheet1!$C$1</c:f>
              <c:strCache>
                <c:ptCount val="1"/>
                <c:pt idx="0">
                  <c:v>Partially (mostly) breastfed package</c:v>
                </c:pt>
              </c:strCache>
            </c:strRef>
          </c:tx>
          <c:spPr>
            <a:solidFill>
              <a:srgbClr val="94C600"/>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11 Months, Males</c:v>
                </c:pt>
                <c:pt idx="1">
                  <c:v>11 Months, Females</c:v>
                </c:pt>
              </c:strCache>
            </c:strRef>
          </c:cat>
          <c:val>
            <c:numRef>
              <c:f>Sheet1!$C$2:$C$3</c:f>
              <c:numCache>
                <c:formatCode>0</c:formatCode>
                <c:ptCount val="2"/>
                <c:pt idx="0">
                  <c:v>823.7</c:v>
                </c:pt>
                <c:pt idx="1">
                  <c:v>749</c:v>
                </c:pt>
              </c:numCache>
            </c:numRef>
          </c:val>
          <c:extLst>
            <c:ext xmlns:c16="http://schemas.microsoft.com/office/drawing/2014/chart" uri="{C3380CC4-5D6E-409C-BE32-E72D297353CC}">
              <c16:uniqueId val="{00000001-B919-413B-9ADE-A4BB493E88DC}"/>
            </c:ext>
          </c:extLst>
        </c:ser>
        <c:ser>
          <c:idx val="2"/>
          <c:order val="2"/>
          <c:tx>
            <c:strRef>
              <c:f>Sheet1!$D$1</c:f>
              <c:strCache>
                <c:ptCount val="1"/>
                <c:pt idx="0">
                  <c:v>Fully formula fed package</c:v>
                </c:pt>
              </c:strCache>
            </c:strRef>
          </c:tx>
          <c:spPr>
            <a:pattFill prst="wdDnDiag">
              <a:fgClr>
                <a:srgbClr val="7030A0"/>
              </a:fgClr>
              <a:bgClr>
                <a:sysClr val="window" lastClr="FFFFFF"/>
              </a:bgClr>
            </a:patt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11 Months, Males</c:v>
                </c:pt>
                <c:pt idx="1">
                  <c:v>11 Months, Females</c:v>
                </c:pt>
              </c:strCache>
            </c:strRef>
          </c:cat>
          <c:val>
            <c:numRef>
              <c:f>Sheet1!$D$2:$D$3</c:f>
              <c:numCache>
                <c:formatCode>0</c:formatCode>
                <c:ptCount val="2"/>
                <c:pt idx="0">
                  <c:v>918.9</c:v>
                </c:pt>
                <c:pt idx="1">
                  <c:v>752</c:v>
                </c:pt>
              </c:numCache>
            </c:numRef>
          </c:val>
          <c:extLst>
            <c:ext xmlns:c16="http://schemas.microsoft.com/office/drawing/2014/chart" uri="{C3380CC4-5D6E-409C-BE32-E72D297353CC}">
              <c16:uniqueId val="{00000002-B919-413B-9ADE-A4BB493E88DC}"/>
            </c:ext>
          </c:extLst>
        </c:ser>
        <c:dLbls>
          <c:dLblPos val="outEnd"/>
          <c:showLegendKey val="0"/>
          <c:showVal val="1"/>
          <c:showCatName val="0"/>
          <c:showSerName val="0"/>
          <c:showPercent val="0"/>
          <c:showBubbleSize val="0"/>
        </c:dLbls>
        <c:gapWidth val="250"/>
        <c:axId val="556945576"/>
        <c:axId val="556945248"/>
      </c:barChart>
      <c:catAx>
        <c:axId val="5569455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56945248"/>
        <c:crosses val="autoZero"/>
        <c:auto val="1"/>
        <c:lblAlgn val="ctr"/>
        <c:lblOffset val="100"/>
        <c:noMultiLvlLbl val="0"/>
      </c:catAx>
      <c:valAx>
        <c:axId val="556945248"/>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solidFill>
                      <a:schemeClr val="tx1"/>
                    </a:solidFill>
                  </a:rPr>
                  <a:t>kcal</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56945576"/>
        <c:crosses val="autoZero"/>
        <c:crossBetween val="between"/>
      </c:valAx>
      <c:spPr>
        <a:noFill/>
        <a:ln>
          <a:noFill/>
        </a:ln>
        <a:effectLst/>
      </c:spPr>
    </c:plotArea>
    <c:legend>
      <c:legendPos val="b"/>
      <c:layout>
        <c:manualLayout>
          <c:xMode val="edge"/>
          <c:yMode val="edge"/>
          <c:x val="0"/>
          <c:y val="0.86038846140970893"/>
          <c:w val="0.96628965454462701"/>
          <c:h val="0.1244279244597263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1171693161"/>
          <c:y val="3.487966253907742E-2"/>
          <c:w val="0.80979684029880872"/>
          <c:h val="0.55965410011509809"/>
        </c:manualLayout>
      </c:layout>
      <c:barChart>
        <c:barDir val="col"/>
        <c:grouping val="clustered"/>
        <c:varyColors val="0"/>
        <c:ser>
          <c:idx val="0"/>
          <c:order val="0"/>
          <c:tx>
            <c:strRef>
              <c:f>Sheet2!$B$1</c:f>
              <c:strCache>
                <c:ptCount val="1"/>
                <c:pt idx="0">
                  <c:v>Fully Breastfed Package</c:v>
                </c:pt>
              </c:strCache>
            </c:strRef>
          </c:tx>
          <c:spPr>
            <a:solidFill>
              <a:srgbClr val="7030A0"/>
            </a:solidFill>
            <a:ln>
              <a:noFill/>
            </a:ln>
            <a:effectLst/>
            <a:scene3d>
              <a:camera prst="orthographicFront"/>
              <a:lightRig rig="threePt" dir="t"/>
            </a:scene3d>
            <a:sp3d>
              <a:bevelT/>
            </a:sp3d>
          </c:spPr>
          <c:invertIfNegative val="0"/>
          <c:cat>
            <c:strRef>
              <c:f>Sheet2!$A$2:$A$4</c:f>
              <c:strCache>
                <c:ptCount val="3"/>
                <c:pt idx="0">
                  <c:v>Vitamin E</c:v>
                </c:pt>
                <c:pt idx="1">
                  <c:v>Iron</c:v>
                </c:pt>
                <c:pt idx="2">
                  <c:v>Zinc</c:v>
                </c:pt>
              </c:strCache>
            </c:strRef>
          </c:cat>
          <c:val>
            <c:numRef>
              <c:f>Sheet2!$B$2:$B$4</c:f>
              <c:numCache>
                <c:formatCode>General</c:formatCode>
                <c:ptCount val="3"/>
                <c:pt idx="0">
                  <c:v>2.9000000000000004</c:v>
                </c:pt>
                <c:pt idx="1">
                  <c:v>5.9</c:v>
                </c:pt>
                <c:pt idx="2">
                  <c:v>2.8</c:v>
                </c:pt>
              </c:numCache>
            </c:numRef>
          </c:val>
          <c:extLst>
            <c:ext xmlns:c16="http://schemas.microsoft.com/office/drawing/2014/chart" uri="{C3380CC4-5D6E-409C-BE32-E72D297353CC}">
              <c16:uniqueId val="{00000000-D37C-49C4-ABC2-3BA60CBECA32}"/>
            </c:ext>
          </c:extLst>
        </c:ser>
        <c:ser>
          <c:idx val="1"/>
          <c:order val="1"/>
          <c:tx>
            <c:strRef>
              <c:f>Sheet2!$C$1</c:f>
              <c:strCache>
                <c:ptCount val="1"/>
                <c:pt idx="0">
                  <c:v>Partially (mostly) Breastfed Package</c:v>
                </c:pt>
              </c:strCache>
            </c:strRef>
          </c:tx>
          <c:spPr>
            <a:solidFill>
              <a:schemeClr val="accent1"/>
            </a:solidFill>
            <a:ln>
              <a:noFill/>
            </a:ln>
            <a:effectLst/>
            <a:scene3d>
              <a:camera prst="orthographicFront"/>
              <a:lightRig rig="threePt" dir="t"/>
            </a:scene3d>
            <a:sp3d>
              <a:bevelT/>
            </a:sp3d>
          </c:spPr>
          <c:invertIfNegative val="0"/>
          <c:cat>
            <c:strRef>
              <c:f>Sheet2!$A$2:$A$4</c:f>
              <c:strCache>
                <c:ptCount val="3"/>
                <c:pt idx="0">
                  <c:v>Vitamin E</c:v>
                </c:pt>
                <c:pt idx="1">
                  <c:v>Iron</c:v>
                </c:pt>
                <c:pt idx="2">
                  <c:v>Zinc</c:v>
                </c:pt>
              </c:strCache>
            </c:strRef>
          </c:cat>
          <c:val>
            <c:numRef>
              <c:f>Sheet2!$C$2:$C$4</c:f>
              <c:numCache>
                <c:formatCode>General</c:formatCode>
                <c:ptCount val="3"/>
                <c:pt idx="0">
                  <c:v>-3.7</c:v>
                </c:pt>
                <c:pt idx="1">
                  <c:v>-4.9000000000000004</c:v>
                </c:pt>
                <c:pt idx="2">
                  <c:v>-1</c:v>
                </c:pt>
              </c:numCache>
            </c:numRef>
          </c:val>
          <c:extLst>
            <c:ext xmlns:c16="http://schemas.microsoft.com/office/drawing/2014/chart" uri="{C3380CC4-5D6E-409C-BE32-E72D297353CC}">
              <c16:uniqueId val="{00000001-D37C-49C4-ABC2-3BA60CBECA32}"/>
            </c:ext>
          </c:extLst>
        </c:ser>
        <c:ser>
          <c:idx val="2"/>
          <c:order val="2"/>
          <c:tx>
            <c:strRef>
              <c:f>Sheet2!$D$1</c:f>
              <c:strCache>
                <c:ptCount val="1"/>
                <c:pt idx="0">
                  <c:v>Fully Formula Fed Package</c:v>
                </c:pt>
              </c:strCache>
            </c:strRef>
          </c:tx>
          <c:spPr>
            <a:pattFill prst="wdDnDiag">
              <a:fgClr>
                <a:srgbClr val="7030A0"/>
              </a:fgClr>
              <a:bgClr>
                <a:schemeClr val="bg1"/>
              </a:bgClr>
            </a:pattFill>
            <a:ln>
              <a:noFill/>
            </a:ln>
            <a:effectLst/>
            <a:scene3d>
              <a:camera prst="orthographicFront"/>
              <a:lightRig rig="threePt" dir="t"/>
            </a:scene3d>
            <a:sp3d>
              <a:bevelT/>
            </a:sp3d>
          </c:spPr>
          <c:invertIfNegative val="0"/>
          <c:cat>
            <c:strRef>
              <c:f>Sheet2!$A$2:$A$4</c:f>
              <c:strCache>
                <c:ptCount val="3"/>
                <c:pt idx="0">
                  <c:v>Vitamin E</c:v>
                </c:pt>
                <c:pt idx="1">
                  <c:v>Iron</c:v>
                </c:pt>
                <c:pt idx="2">
                  <c:v>Zinc</c:v>
                </c:pt>
              </c:strCache>
            </c:strRef>
          </c:cat>
          <c:val>
            <c:numRef>
              <c:f>Sheet2!$D$2:$D$4</c:f>
              <c:numCache>
                <c:formatCode>General</c:formatCode>
                <c:ptCount val="3"/>
                <c:pt idx="0">
                  <c:v>1</c:v>
                </c:pt>
                <c:pt idx="1">
                  <c:v>4.0999999999999996</c:v>
                </c:pt>
                <c:pt idx="2">
                  <c:v>1.5</c:v>
                </c:pt>
              </c:numCache>
            </c:numRef>
          </c:val>
          <c:extLst>
            <c:ext xmlns:c16="http://schemas.microsoft.com/office/drawing/2014/chart" uri="{C3380CC4-5D6E-409C-BE32-E72D297353CC}">
              <c16:uniqueId val="{00000002-D37C-49C4-ABC2-3BA60CBECA32}"/>
            </c:ext>
          </c:extLst>
        </c:ser>
        <c:dLbls>
          <c:showLegendKey val="0"/>
          <c:showVal val="0"/>
          <c:showCatName val="0"/>
          <c:showSerName val="0"/>
          <c:showPercent val="0"/>
          <c:showBubbleSize val="0"/>
        </c:dLbls>
        <c:gapWidth val="168"/>
        <c:axId val="578519296"/>
        <c:axId val="579747784"/>
      </c:barChart>
      <c:catAx>
        <c:axId val="5785192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579747784"/>
        <c:crosses val="autoZero"/>
        <c:auto val="1"/>
        <c:lblAlgn val="ctr"/>
        <c:lblOffset val="100"/>
        <c:noMultiLvlLbl val="0"/>
      </c:catAx>
      <c:valAx>
        <c:axId val="57974778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solidFill>
                      <a:schemeClr val="tx1"/>
                    </a:solidFill>
                  </a:rPr>
                  <a:t>mg/d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78519296"/>
        <c:crosses val="autoZero"/>
        <c:crossBetween val="between"/>
      </c:valAx>
      <c:spPr>
        <a:noFill/>
        <a:ln>
          <a:noFill/>
        </a:ln>
        <a:effectLst/>
      </c:spPr>
    </c:plotArea>
    <c:legend>
      <c:legendPos val="b"/>
      <c:layout>
        <c:manualLayout>
          <c:xMode val="edge"/>
          <c:yMode val="edge"/>
          <c:x val="0"/>
          <c:y val="0.746570828898942"/>
          <c:w val="1"/>
          <c:h val="0.2115838931923992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682084139935"/>
          <c:y val="0.24308463480392795"/>
          <c:w val="0.81146824265745066"/>
          <c:h val="0.39807970797833758"/>
        </c:manualLayout>
      </c:layout>
      <c:barChart>
        <c:barDir val="col"/>
        <c:grouping val="clustered"/>
        <c:varyColors val="0"/>
        <c:ser>
          <c:idx val="0"/>
          <c:order val="0"/>
          <c:tx>
            <c:strRef>
              <c:f>Sheet2!$B$7</c:f>
              <c:strCache>
                <c:ptCount val="1"/>
                <c:pt idx="0">
                  <c:v>Fully Breastfed Package</c:v>
                </c:pt>
              </c:strCache>
            </c:strRef>
          </c:tx>
          <c:spPr>
            <a:solidFill>
              <a:srgbClr val="7030A0"/>
            </a:solidFill>
            <a:ln>
              <a:noFill/>
            </a:ln>
            <a:effectLst/>
            <a:scene3d>
              <a:camera prst="orthographicFront"/>
              <a:lightRig rig="threePt" dir="t"/>
            </a:scene3d>
            <a:sp3d>
              <a:bevelT/>
            </a:sp3d>
          </c:spPr>
          <c:invertIfNegative val="0"/>
          <c:cat>
            <c:strRef>
              <c:f>Sheet2!$A$8</c:f>
              <c:strCache>
                <c:ptCount val="1"/>
                <c:pt idx="0">
                  <c:v>Vitamin D</c:v>
                </c:pt>
              </c:strCache>
            </c:strRef>
          </c:cat>
          <c:val>
            <c:numRef>
              <c:f>Sheet2!$B$8</c:f>
              <c:numCache>
                <c:formatCode>General</c:formatCode>
                <c:ptCount val="1"/>
                <c:pt idx="0">
                  <c:v>-2.0999999999999996</c:v>
                </c:pt>
              </c:numCache>
            </c:numRef>
          </c:val>
          <c:extLst>
            <c:ext xmlns:c16="http://schemas.microsoft.com/office/drawing/2014/chart" uri="{C3380CC4-5D6E-409C-BE32-E72D297353CC}">
              <c16:uniqueId val="{00000000-B444-4885-94BD-90AC02C3354B}"/>
            </c:ext>
          </c:extLst>
        </c:ser>
        <c:ser>
          <c:idx val="1"/>
          <c:order val="1"/>
          <c:tx>
            <c:strRef>
              <c:f>Sheet2!$C$7</c:f>
              <c:strCache>
                <c:ptCount val="1"/>
                <c:pt idx="0">
                  <c:v>Partially (mostly) Breastfed Package</c:v>
                </c:pt>
              </c:strCache>
            </c:strRef>
          </c:tx>
          <c:spPr>
            <a:solidFill>
              <a:schemeClr val="accent1"/>
            </a:solidFill>
            <a:ln>
              <a:noFill/>
            </a:ln>
            <a:effectLst/>
            <a:scene3d>
              <a:camera prst="orthographicFront"/>
              <a:lightRig rig="threePt" dir="t"/>
            </a:scene3d>
            <a:sp3d>
              <a:bevelT/>
            </a:sp3d>
          </c:spPr>
          <c:invertIfNegative val="0"/>
          <c:cat>
            <c:strRef>
              <c:f>Sheet2!$A$8</c:f>
              <c:strCache>
                <c:ptCount val="1"/>
                <c:pt idx="0">
                  <c:v>Vitamin D</c:v>
                </c:pt>
              </c:strCache>
            </c:strRef>
          </c:cat>
          <c:val>
            <c:numRef>
              <c:f>Sheet2!$C$8</c:f>
              <c:numCache>
                <c:formatCode>General</c:formatCode>
                <c:ptCount val="1"/>
                <c:pt idx="0">
                  <c:v>-9.3000000000000007</c:v>
                </c:pt>
              </c:numCache>
            </c:numRef>
          </c:val>
          <c:extLst>
            <c:ext xmlns:c16="http://schemas.microsoft.com/office/drawing/2014/chart" uri="{C3380CC4-5D6E-409C-BE32-E72D297353CC}">
              <c16:uniqueId val="{00000001-B444-4885-94BD-90AC02C3354B}"/>
            </c:ext>
          </c:extLst>
        </c:ser>
        <c:ser>
          <c:idx val="2"/>
          <c:order val="2"/>
          <c:tx>
            <c:strRef>
              <c:f>Sheet2!$D$7</c:f>
              <c:strCache>
                <c:ptCount val="1"/>
                <c:pt idx="0">
                  <c:v>Fully Formula Fed Package</c:v>
                </c:pt>
              </c:strCache>
            </c:strRef>
          </c:tx>
          <c:spPr>
            <a:pattFill prst="wdDnDiag">
              <a:fgClr>
                <a:srgbClr val="7030A0"/>
              </a:fgClr>
              <a:bgClr>
                <a:schemeClr val="bg1"/>
              </a:bgClr>
            </a:pattFill>
            <a:ln>
              <a:noFill/>
            </a:ln>
            <a:effectLst/>
            <a:scene3d>
              <a:camera prst="orthographicFront"/>
              <a:lightRig rig="threePt" dir="t"/>
            </a:scene3d>
            <a:sp3d>
              <a:bevelT/>
            </a:sp3d>
          </c:spPr>
          <c:invertIfNegative val="0"/>
          <c:cat>
            <c:strRef>
              <c:f>Sheet2!$A$8</c:f>
              <c:strCache>
                <c:ptCount val="1"/>
                <c:pt idx="0">
                  <c:v>Vitamin D</c:v>
                </c:pt>
              </c:strCache>
            </c:strRef>
          </c:cat>
          <c:val>
            <c:numRef>
              <c:f>Sheet2!$D$8</c:f>
              <c:numCache>
                <c:formatCode>General</c:formatCode>
                <c:ptCount val="1"/>
                <c:pt idx="0">
                  <c:v>-3.3</c:v>
                </c:pt>
              </c:numCache>
            </c:numRef>
          </c:val>
          <c:extLst>
            <c:ext xmlns:c16="http://schemas.microsoft.com/office/drawing/2014/chart" uri="{C3380CC4-5D6E-409C-BE32-E72D297353CC}">
              <c16:uniqueId val="{00000002-B444-4885-94BD-90AC02C3354B}"/>
            </c:ext>
          </c:extLst>
        </c:ser>
        <c:dLbls>
          <c:showLegendKey val="0"/>
          <c:showVal val="0"/>
          <c:showCatName val="0"/>
          <c:showSerName val="0"/>
          <c:showPercent val="0"/>
          <c:showBubbleSize val="0"/>
        </c:dLbls>
        <c:gapWidth val="444"/>
        <c:axId val="573680328"/>
        <c:axId val="573680656"/>
      </c:barChart>
      <c:catAx>
        <c:axId val="57368032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73680656"/>
        <c:crosses val="autoZero"/>
        <c:auto val="1"/>
        <c:lblAlgn val="ctr"/>
        <c:lblOffset val="100"/>
        <c:noMultiLvlLbl val="0"/>
      </c:catAx>
      <c:valAx>
        <c:axId val="57368065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solidFill>
                      <a:schemeClr val="tx1"/>
                    </a:solidFill>
                  </a:rPr>
                  <a:t>µg/d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73680328"/>
        <c:crosses val="autoZero"/>
        <c:crossBetween val="between"/>
      </c:valAx>
      <c:spPr>
        <a:noFill/>
        <a:ln>
          <a:noFill/>
        </a:ln>
        <a:effectLst/>
      </c:spPr>
    </c:plotArea>
    <c:legend>
      <c:legendPos val="b"/>
      <c:layout>
        <c:manualLayout>
          <c:xMode val="edge"/>
          <c:yMode val="edge"/>
          <c:x val="0.10532386788755478"/>
          <c:y val="0.66122471264517235"/>
          <c:w val="0.70315326817179524"/>
          <c:h val="0.2595300926347207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0246471462924056E-2"/>
          <c:w val="1"/>
          <c:h val="0.61657642946040003"/>
        </c:manualLayout>
      </c:layout>
      <c:barChart>
        <c:barDir val="col"/>
        <c:grouping val="clustered"/>
        <c:varyColors val="0"/>
        <c:ser>
          <c:idx val="0"/>
          <c:order val="0"/>
          <c:tx>
            <c:strRef>
              <c:f>Sheet1!$B$1</c:f>
              <c:strCache>
                <c:ptCount val="1"/>
                <c:pt idx="0">
                  <c:v>Early infancy</c:v>
                </c:pt>
              </c:strCache>
            </c:strRef>
          </c:tx>
          <c:spPr>
            <a:solidFill>
              <a:srgbClr val="7030A0"/>
            </a:solidFill>
            <a:ln>
              <a:noFill/>
            </a:ln>
            <a:effectLst/>
            <a:scene3d>
              <a:camera prst="orthographicFront"/>
              <a:lightRig rig="threePt" dir="t"/>
            </a:scene3d>
            <a:sp3d>
              <a:bevelT/>
            </a:sp3d>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Low</c:v>
                </c:pt>
                <c:pt idx="1">
                  <c:v>Healthy</c:v>
                </c:pt>
                <c:pt idx="2">
                  <c:v>High</c:v>
                </c:pt>
              </c:strCache>
            </c:strRef>
          </c:cat>
          <c:val>
            <c:numRef>
              <c:f>Sheet1!$B$2:$B$4</c:f>
              <c:numCache>
                <c:formatCode>0.0%</c:formatCode>
                <c:ptCount val="3"/>
                <c:pt idx="0">
                  <c:v>9.2999999999999992E-3</c:v>
                </c:pt>
                <c:pt idx="1">
                  <c:v>0.82699999999999996</c:v>
                </c:pt>
                <c:pt idx="2">
                  <c:v>0.16400000000000001</c:v>
                </c:pt>
              </c:numCache>
            </c:numRef>
          </c:val>
          <c:extLst>
            <c:ext xmlns:c16="http://schemas.microsoft.com/office/drawing/2014/chart" uri="{C3380CC4-5D6E-409C-BE32-E72D297353CC}">
              <c16:uniqueId val="{00000000-1AF3-4322-9B3C-38141AB2EA70}"/>
            </c:ext>
          </c:extLst>
        </c:ser>
        <c:ser>
          <c:idx val="1"/>
          <c:order val="1"/>
          <c:tx>
            <c:strRef>
              <c:f>Sheet1!$C$1</c:f>
              <c:strCache>
                <c:ptCount val="1"/>
                <c:pt idx="0">
                  <c:v>Late Infancy</c:v>
                </c:pt>
              </c:strCache>
            </c:strRef>
          </c:tx>
          <c:spPr>
            <a:solidFill>
              <a:schemeClr val="accent1"/>
            </a:solidFill>
            <a:ln>
              <a:noFill/>
            </a:ln>
            <a:effectLst/>
            <a:scene3d>
              <a:camera prst="orthographicFront"/>
              <a:lightRig rig="threePt" dir="t"/>
            </a:scene3d>
            <a:sp3d>
              <a:bevelT/>
            </a:sp3d>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Low</c:v>
                </c:pt>
                <c:pt idx="1">
                  <c:v>Healthy</c:v>
                </c:pt>
                <c:pt idx="2">
                  <c:v>High</c:v>
                </c:pt>
              </c:strCache>
            </c:strRef>
          </c:cat>
          <c:val>
            <c:numRef>
              <c:f>Sheet1!$C$2:$C$4</c:f>
              <c:numCache>
                <c:formatCode>0.0%</c:formatCode>
                <c:ptCount val="3"/>
                <c:pt idx="0">
                  <c:v>6.0000000000000001E-3</c:v>
                </c:pt>
                <c:pt idx="1">
                  <c:v>0.80200000000000005</c:v>
                </c:pt>
                <c:pt idx="2">
                  <c:v>0.192</c:v>
                </c:pt>
              </c:numCache>
            </c:numRef>
          </c:val>
          <c:extLst>
            <c:ext xmlns:c16="http://schemas.microsoft.com/office/drawing/2014/chart" uri="{C3380CC4-5D6E-409C-BE32-E72D297353CC}">
              <c16:uniqueId val="{00000001-1AF3-4322-9B3C-38141AB2EA70}"/>
            </c:ext>
          </c:extLst>
        </c:ser>
        <c:ser>
          <c:idx val="2"/>
          <c:order val="2"/>
          <c:tx>
            <c:strRef>
              <c:f>Sheet1!$D$1</c:f>
              <c:strCache>
                <c:ptCount val="1"/>
                <c:pt idx="0">
                  <c:v>Toddlerhood</c:v>
                </c:pt>
              </c:strCache>
            </c:strRef>
          </c:tx>
          <c:spPr>
            <a:pattFill prst="wdDnDiag">
              <a:fgClr>
                <a:srgbClr val="7030A0"/>
              </a:fgClr>
              <a:bgClr>
                <a:schemeClr val="bg1"/>
              </a:bgClr>
            </a:pattFill>
            <a:ln>
              <a:noFill/>
            </a:ln>
            <a:effectLst/>
            <a:scene3d>
              <a:camera prst="orthographicFront"/>
              <a:lightRig rig="threePt" dir="t"/>
            </a:scene3d>
            <a:sp3d>
              <a:bevelT/>
            </a:sp3d>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Low</c:v>
                </c:pt>
                <c:pt idx="1">
                  <c:v>Healthy</c:v>
                </c:pt>
                <c:pt idx="2">
                  <c:v>High</c:v>
                </c:pt>
              </c:strCache>
            </c:strRef>
          </c:cat>
          <c:val>
            <c:numRef>
              <c:f>Sheet1!$D$2:$D$4</c:f>
              <c:numCache>
                <c:formatCode>0.0%</c:formatCode>
                <c:ptCount val="3"/>
                <c:pt idx="0">
                  <c:v>8.0000000000000002E-3</c:v>
                </c:pt>
                <c:pt idx="1">
                  <c:v>0.76300000000000001</c:v>
                </c:pt>
                <c:pt idx="2">
                  <c:v>0.22900000000000001</c:v>
                </c:pt>
              </c:numCache>
            </c:numRef>
          </c:val>
          <c:extLst>
            <c:ext xmlns:c16="http://schemas.microsoft.com/office/drawing/2014/chart" uri="{C3380CC4-5D6E-409C-BE32-E72D297353CC}">
              <c16:uniqueId val="{00000002-1AF3-4322-9B3C-38141AB2EA70}"/>
            </c:ext>
          </c:extLst>
        </c:ser>
        <c:dLbls>
          <c:showLegendKey val="0"/>
          <c:showVal val="0"/>
          <c:showCatName val="0"/>
          <c:showSerName val="0"/>
          <c:showPercent val="0"/>
          <c:showBubbleSize val="0"/>
        </c:dLbls>
        <c:gapWidth val="219"/>
        <c:overlap val="-27"/>
        <c:axId val="110716760"/>
        <c:axId val="110713808"/>
      </c:barChart>
      <c:catAx>
        <c:axId val="11071676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600" b="1" dirty="0">
                    <a:solidFill>
                      <a:sysClr val="windowText" lastClr="000000"/>
                    </a:solidFill>
                  </a:rPr>
                  <a:t>Weight for Length Groups</a:t>
                </a:r>
              </a:p>
            </c:rich>
          </c:tx>
          <c:layout>
            <c:manualLayout>
              <c:xMode val="edge"/>
              <c:yMode val="edge"/>
              <c:x val="0.34545771567286482"/>
              <c:y val="0.7915796378164302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10713808"/>
        <c:crosses val="autoZero"/>
        <c:auto val="1"/>
        <c:lblAlgn val="ctr"/>
        <c:lblOffset val="100"/>
        <c:noMultiLvlLbl val="0"/>
      </c:catAx>
      <c:valAx>
        <c:axId val="110713808"/>
        <c:scaling>
          <c:orientation val="minMax"/>
        </c:scaling>
        <c:delete val="1"/>
        <c:axPos val="l"/>
        <c:numFmt formatCode="0.0%" sourceLinked="1"/>
        <c:majorTickMark val="none"/>
        <c:minorTickMark val="none"/>
        <c:tickLblPos val="nextTo"/>
        <c:crossAx val="110716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799352750809062E-2"/>
          <c:y val="4.653770470177393E-2"/>
          <c:w val="0.96440129449838186"/>
          <c:h val="0.71256096622535248"/>
        </c:manualLayout>
      </c:layout>
      <c:barChart>
        <c:barDir val="col"/>
        <c:grouping val="clustered"/>
        <c:varyColors val="0"/>
        <c:ser>
          <c:idx val="0"/>
          <c:order val="0"/>
          <c:tx>
            <c:strRef>
              <c:f>Sheet1!$B$1</c:f>
              <c:strCache>
                <c:ptCount val="1"/>
                <c:pt idx="0">
                  <c:v>Full-time</c:v>
                </c:pt>
              </c:strCache>
            </c:strRef>
          </c:tx>
          <c:spPr>
            <a:solidFill>
              <a:srgbClr val="7030A0"/>
            </a:solidFill>
            <a:ln>
              <a:noFill/>
            </a:ln>
            <a:effectLst/>
            <a:scene3d>
              <a:camera prst="orthographicFront"/>
              <a:lightRig rig="threePt" dir="t"/>
            </a:scene3d>
            <a:sp3d>
              <a:bevelT/>
            </a:sp3d>
          </c:spPr>
          <c:invertIfNegative val="0"/>
          <c:dLbls>
            <c:dLbl>
              <c:idx val="0"/>
              <c:numFmt formatCode="0%" sourceLinked="0"/>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0-8B63-4F97-981A-5C0231F739A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Sheet1!$A$2:$A$4</c:f>
              <c:strCache>
                <c:ptCount val="3"/>
                <c:pt idx="0">
                  <c:v>Month 3</c:v>
                </c:pt>
                <c:pt idx="1">
                  <c:v>Month 7</c:v>
                </c:pt>
                <c:pt idx="2">
                  <c:v>Month 13</c:v>
                </c:pt>
              </c:strCache>
            </c:strRef>
          </c:cat>
          <c:val>
            <c:numRef>
              <c:f>Sheet1!$B$2:$B$4</c:f>
              <c:numCache>
                <c:formatCode>0.0%</c:formatCode>
                <c:ptCount val="3"/>
                <c:pt idx="0">
                  <c:v>0.34100000000000003</c:v>
                </c:pt>
                <c:pt idx="1">
                  <c:v>0.19600000000000001</c:v>
                </c:pt>
                <c:pt idx="2">
                  <c:v>9.8000000000000004E-2</c:v>
                </c:pt>
              </c:numCache>
            </c:numRef>
          </c:val>
          <c:extLst>
            <c:ext xmlns:c16="http://schemas.microsoft.com/office/drawing/2014/chart" uri="{C3380CC4-5D6E-409C-BE32-E72D297353CC}">
              <c16:uniqueId val="{00000000-2372-44A7-B346-6DB8B2C320FA}"/>
            </c:ext>
          </c:extLst>
        </c:ser>
        <c:ser>
          <c:idx val="1"/>
          <c:order val="1"/>
          <c:tx>
            <c:strRef>
              <c:f>Sheet1!$C$1</c:f>
              <c:strCache>
                <c:ptCount val="1"/>
                <c:pt idx="0">
                  <c:v>Part-time</c:v>
                </c:pt>
              </c:strCache>
            </c:strRef>
          </c:tx>
          <c:spPr>
            <a:solidFill>
              <a:schemeClr val="accent1"/>
            </a:solidFill>
            <a:ln>
              <a:noFill/>
            </a:ln>
            <a:effectLst/>
            <a:scene3d>
              <a:camera prst="orthographicFront"/>
              <a:lightRig rig="threePt" dir="t"/>
            </a:scene3d>
            <a:sp3d>
              <a:bevelT/>
            </a:sp3d>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Sheet1!$A$2:$A$4</c:f>
              <c:strCache>
                <c:ptCount val="3"/>
                <c:pt idx="0">
                  <c:v>Month 3</c:v>
                </c:pt>
                <c:pt idx="1">
                  <c:v>Month 7</c:v>
                </c:pt>
                <c:pt idx="2">
                  <c:v>Month 13</c:v>
                </c:pt>
              </c:strCache>
            </c:strRef>
          </c:cat>
          <c:val>
            <c:numRef>
              <c:f>Sheet1!$C$2:$C$4</c:f>
              <c:numCache>
                <c:formatCode>0.0%</c:formatCode>
                <c:ptCount val="3"/>
                <c:pt idx="0">
                  <c:v>0.41299999999999998</c:v>
                </c:pt>
                <c:pt idx="1">
                  <c:v>0.25900000000000001</c:v>
                </c:pt>
                <c:pt idx="2">
                  <c:v>0.14799999999999999</c:v>
                </c:pt>
              </c:numCache>
            </c:numRef>
          </c:val>
          <c:extLst>
            <c:ext xmlns:c16="http://schemas.microsoft.com/office/drawing/2014/chart" uri="{C3380CC4-5D6E-409C-BE32-E72D297353CC}">
              <c16:uniqueId val="{00000001-2372-44A7-B346-6DB8B2C320FA}"/>
            </c:ext>
          </c:extLst>
        </c:ser>
        <c:ser>
          <c:idx val="2"/>
          <c:order val="2"/>
          <c:tx>
            <c:strRef>
              <c:f>Sheet1!$D$1</c:f>
              <c:strCache>
                <c:ptCount val="1"/>
                <c:pt idx="0">
                  <c:v>Not employed</c:v>
                </c:pt>
              </c:strCache>
            </c:strRef>
          </c:tx>
          <c:spPr>
            <a:pattFill prst="wdDnDiag">
              <a:fgClr>
                <a:srgbClr val="7030A0"/>
              </a:fgClr>
              <a:bgClr>
                <a:schemeClr val="bg1"/>
              </a:bgClr>
            </a:pattFill>
            <a:ln>
              <a:noFill/>
            </a:ln>
            <a:effectLst/>
            <a:scene3d>
              <a:camera prst="orthographicFront"/>
              <a:lightRig rig="threePt" dir="t"/>
            </a:scene3d>
            <a:sp3d>
              <a:bevelT/>
            </a:sp3d>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Sheet1!$A$2:$A$4</c:f>
              <c:strCache>
                <c:ptCount val="3"/>
                <c:pt idx="0">
                  <c:v>Month 3</c:v>
                </c:pt>
                <c:pt idx="1">
                  <c:v>Month 7</c:v>
                </c:pt>
                <c:pt idx="2">
                  <c:v>Month 13</c:v>
                </c:pt>
              </c:strCache>
            </c:strRef>
          </c:cat>
          <c:val>
            <c:numRef>
              <c:f>Sheet1!$D$2:$D$4</c:f>
              <c:numCache>
                <c:formatCode>0.0%</c:formatCode>
                <c:ptCount val="3"/>
                <c:pt idx="0">
                  <c:v>0.436</c:v>
                </c:pt>
                <c:pt idx="1">
                  <c:v>0.28399999999999997</c:v>
                </c:pt>
                <c:pt idx="2">
                  <c:v>0.192</c:v>
                </c:pt>
              </c:numCache>
            </c:numRef>
          </c:val>
          <c:extLst>
            <c:ext xmlns:c16="http://schemas.microsoft.com/office/drawing/2014/chart" uri="{C3380CC4-5D6E-409C-BE32-E72D297353CC}">
              <c16:uniqueId val="{00000002-2372-44A7-B346-6DB8B2C320FA}"/>
            </c:ext>
          </c:extLst>
        </c:ser>
        <c:dLbls>
          <c:showLegendKey val="0"/>
          <c:showVal val="0"/>
          <c:showCatName val="0"/>
          <c:showSerName val="0"/>
          <c:showPercent val="0"/>
          <c:showBubbleSize val="0"/>
        </c:dLbls>
        <c:gapWidth val="219"/>
        <c:overlap val="-27"/>
        <c:axId val="610966032"/>
        <c:axId val="610965048"/>
      </c:barChart>
      <c:catAx>
        <c:axId val="610966032"/>
        <c:scaling>
          <c:orientation val="minMax"/>
        </c:scaling>
        <c:delete val="0"/>
        <c:axPos val="b"/>
        <c:numFmt formatCode="General" sourceLinked="1"/>
        <c:majorTickMark val="none"/>
        <c:minorTickMark val="none"/>
        <c:tickLblPos val="nextTo"/>
        <c:spPr>
          <a:noFill/>
          <a:ln w="9525"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10965048"/>
        <c:crosses val="autoZero"/>
        <c:auto val="1"/>
        <c:lblAlgn val="ctr"/>
        <c:lblOffset val="100"/>
        <c:noMultiLvlLbl val="0"/>
      </c:catAx>
      <c:valAx>
        <c:axId val="610965048"/>
        <c:scaling>
          <c:orientation val="minMax"/>
        </c:scaling>
        <c:delete val="1"/>
        <c:axPos val="l"/>
        <c:numFmt formatCode="0.0%" sourceLinked="1"/>
        <c:majorTickMark val="none"/>
        <c:minorTickMark val="none"/>
        <c:tickLblPos val="nextTo"/>
        <c:crossAx val="610966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prstDash val="solid"/>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789927202495915E-2"/>
          <c:y val="8.8623625688824224E-3"/>
          <c:w val="0.91242038216560506"/>
          <c:h val="0.51975448643265754"/>
        </c:manualLayout>
      </c:layout>
      <c:barChart>
        <c:barDir val="col"/>
        <c:grouping val="clustered"/>
        <c:varyColors val="0"/>
        <c:ser>
          <c:idx val="1"/>
          <c:order val="0"/>
          <c:tx>
            <c:strRef>
              <c:f>Sheet1!$C$1</c:f>
              <c:strCache>
                <c:ptCount val="1"/>
                <c:pt idx="0">
                  <c:v>Reasonable breaks to pump</c:v>
                </c:pt>
              </c:strCache>
            </c:strRef>
          </c:tx>
          <c:spPr>
            <a:solidFill>
              <a:srgbClr val="7030A0"/>
            </a:solidFill>
            <a:ln>
              <a:noFill/>
            </a:ln>
            <a:effectLst/>
            <a:scene3d>
              <a:camera prst="orthographicFront"/>
              <a:lightRig rig="threePt" dir="t"/>
            </a:scene3d>
            <a:sp3d>
              <a:bevelT/>
            </a:sp3d>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0.00%</c:formatCode>
                <c:ptCount val="1"/>
                <c:pt idx="0">
                  <c:v>0.75600000000000001</c:v>
                </c:pt>
              </c:numCache>
            </c:numRef>
          </c:val>
          <c:extLst>
            <c:ext xmlns:c16="http://schemas.microsoft.com/office/drawing/2014/chart" uri="{C3380CC4-5D6E-409C-BE32-E72D297353CC}">
              <c16:uniqueId val="{00000000-7F17-422B-A36B-3F55ED6D6253}"/>
            </c:ext>
          </c:extLst>
        </c:ser>
        <c:ser>
          <c:idx val="2"/>
          <c:order val="1"/>
          <c:tx>
            <c:strRef>
              <c:f>Sheet1!$D$1</c:f>
              <c:strCache>
                <c:ptCount val="1"/>
                <c:pt idx="0">
                  <c:v>A place other than a bathroom for pumping</c:v>
                </c:pt>
              </c:strCache>
            </c:strRef>
          </c:tx>
          <c:spPr>
            <a:solidFill>
              <a:srgbClr val="94C600"/>
            </a:solidFill>
            <a:ln>
              <a:noFill/>
            </a:ln>
            <a:effectLst/>
            <a:scene3d>
              <a:camera prst="orthographicFront"/>
              <a:lightRig rig="threePt" dir="t"/>
            </a:scene3d>
            <a:sp3d>
              <a:bevelT/>
            </a:sp3d>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0.00%</c:formatCode>
                <c:ptCount val="1"/>
                <c:pt idx="0">
                  <c:v>0.70399999999999996</c:v>
                </c:pt>
              </c:numCache>
            </c:numRef>
          </c:val>
          <c:extLst>
            <c:ext xmlns:c16="http://schemas.microsoft.com/office/drawing/2014/chart" uri="{C3380CC4-5D6E-409C-BE32-E72D297353CC}">
              <c16:uniqueId val="{00000001-7F17-422B-A36B-3F55ED6D6253}"/>
            </c:ext>
          </c:extLst>
        </c:ser>
        <c:ser>
          <c:idx val="3"/>
          <c:order val="2"/>
          <c:tx>
            <c:strRef>
              <c:f>Sheet1!$E$1</c:f>
              <c:strCache>
                <c:ptCount val="1"/>
                <c:pt idx="0">
                  <c:v>Reasonable place to store pumped milk</c:v>
                </c:pt>
              </c:strCache>
            </c:strRef>
          </c:tx>
          <c:spPr>
            <a:pattFill prst="wdDnDiag">
              <a:fgClr>
                <a:srgbClr val="7030A0"/>
              </a:fgClr>
              <a:bgClr>
                <a:sysClr val="window" lastClr="FFFFFF"/>
              </a:bgClr>
            </a:pattFill>
            <a:ln>
              <a:noFill/>
            </a:ln>
            <a:effectLst/>
            <a:scene3d>
              <a:camera prst="orthographicFront"/>
              <a:lightRig rig="threePt" dir="t"/>
            </a:scene3d>
            <a:sp3d>
              <a:bevelT/>
            </a:sp3d>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0.00%</c:formatCode>
                <c:ptCount val="1"/>
                <c:pt idx="0">
                  <c:v>0.69199999999999995</c:v>
                </c:pt>
              </c:numCache>
            </c:numRef>
          </c:val>
          <c:extLst>
            <c:ext xmlns:c16="http://schemas.microsoft.com/office/drawing/2014/chart" uri="{C3380CC4-5D6E-409C-BE32-E72D297353CC}">
              <c16:uniqueId val="{00000002-7F17-422B-A36B-3F55ED6D6253}"/>
            </c:ext>
          </c:extLst>
        </c:ser>
        <c:dLbls>
          <c:showLegendKey val="0"/>
          <c:showVal val="0"/>
          <c:showCatName val="0"/>
          <c:showSerName val="0"/>
          <c:showPercent val="0"/>
          <c:showBubbleSize val="0"/>
        </c:dLbls>
        <c:gapWidth val="219"/>
        <c:overlap val="-27"/>
        <c:axId val="654622328"/>
        <c:axId val="654623968"/>
      </c:barChart>
      <c:catAx>
        <c:axId val="654622328"/>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54623968"/>
        <c:crosses val="autoZero"/>
        <c:auto val="1"/>
        <c:lblAlgn val="ctr"/>
        <c:lblOffset val="100"/>
        <c:noMultiLvlLbl val="0"/>
      </c:catAx>
      <c:valAx>
        <c:axId val="654623968"/>
        <c:scaling>
          <c:orientation val="minMax"/>
          <c:max val="1"/>
          <c:min val="0"/>
        </c:scaling>
        <c:delete val="1"/>
        <c:axPos val="l"/>
        <c:numFmt formatCode="0.00%" sourceLinked="1"/>
        <c:majorTickMark val="out"/>
        <c:minorTickMark val="none"/>
        <c:tickLblPos val="nextTo"/>
        <c:crossAx val="654622328"/>
        <c:crosses val="autoZero"/>
        <c:crossBetween val="between"/>
      </c:valAx>
      <c:spPr>
        <a:noFill/>
        <a:ln>
          <a:noFill/>
        </a:ln>
        <a:effectLst/>
      </c:spPr>
    </c:plotArea>
    <c:legend>
      <c:legendPos val="b"/>
      <c:layout>
        <c:manualLayout>
          <c:xMode val="edge"/>
          <c:yMode val="edge"/>
          <c:x val="0"/>
          <c:y val="0.65150537512189155"/>
          <c:w val="1"/>
          <c:h val="0.2779964563237808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explosion val="20"/>
            <c:spPr>
              <a:pattFill prst="lgCheck">
                <a:fgClr>
                  <a:srgbClr val="94C600"/>
                </a:fgClr>
                <a:bgClr>
                  <a:sysClr val="window" lastClr="FFFFFF"/>
                </a:bgClr>
              </a:pattFill>
              <a:ln>
                <a:noFill/>
              </a:ln>
              <a:effectLst/>
              <a:scene3d>
                <a:camera prst="orthographicFront"/>
                <a:lightRig rig="threePt" dir="t"/>
              </a:scene3d>
              <a:sp3d>
                <a:bevelT/>
              </a:sp3d>
            </c:spPr>
            <c:extLst>
              <c:ext xmlns:c16="http://schemas.microsoft.com/office/drawing/2014/chart" uri="{C3380CC4-5D6E-409C-BE32-E72D297353CC}">
                <c16:uniqueId val="{00000001-F88D-4BB7-B845-3D337D19DC05}"/>
              </c:ext>
            </c:extLst>
          </c:dPt>
          <c:dPt>
            <c:idx val="1"/>
            <c:bubble3D val="0"/>
            <c:spPr>
              <a:pattFill prst="wdDnDiag">
                <a:fgClr>
                  <a:srgbClr val="7030A0"/>
                </a:fgClr>
                <a:bgClr>
                  <a:sysClr val="window" lastClr="FFFFFF"/>
                </a:bgClr>
              </a:pattFill>
              <a:ln>
                <a:noFill/>
              </a:ln>
              <a:effectLst/>
              <a:scene3d>
                <a:camera prst="orthographicFront"/>
                <a:lightRig rig="threePt" dir="t"/>
              </a:scene3d>
              <a:sp3d>
                <a:bevelT/>
              </a:sp3d>
            </c:spPr>
            <c:extLst>
              <c:ext xmlns:c16="http://schemas.microsoft.com/office/drawing/2014/chart" uri="{C3380CC4-5D6E-409C-BE32-E72D297353CC}">
                <c16:uniqueId val="{00000003-F88D-4BB7-B845-3D337D19DC05}"/>
              </c:ext>
            </c:extLst>
          </c:dPt>
          <c:dPt>
            <c:idx val="2"/>
            <c:bubble3D val="0"/>
            <c:spPr>
              <a:solidFill>
                <a:srgbClr val="94C600"/>
              </a:solidFill>
              <a:ln>
                <a:noFill/>
              </a:ln>
              <a:effectLst/>
              <a:scene3d>
                <a:camera prst="orthographicFront"/>
                <a:lightRig rig="threePt" dir="t"/>
              </a:scene3d>
              <a:sp3d>
                <a:bevelT/>
              </a:sp3d>
            </c:spPr>
            <c:extLst>
              <c:ext xmlns:c16="http://schemas.microsoft.com/office/drawing/2014/chart" uri="{C3380CC4-5D6E-409C-BE32-E72D297353CC}">
                <c16:uniqueId val="{00000005-F88D-4BB7-B845-3D337D19DC05}"/>
              </c:ext>
            </c:extLst>
          </c:dPt>
          <c:dPt>
            <c:idx val="3"/>
            <c:bubble3D val="0"/>
            <c:spPr>
              <a:solidFill>
                <a:srgbClr val="7030A0"/>
              </a:solidFill>
              <a:ln>
                <a:noFill/>
              </a:ln>
              <a:effectLst/>
              <a:scene3d>
                <a:camera prst="orthographicFront"/>
                <a:lightRig rig="threePt" dir="t"/>
              </a:scene3d>
              <a:sp3d>
                <a:bevelT/>
              </a:sp3d>
            </c:spPr>
            <c:extLst>
              <c:ext xmlns:c16="http://schemas.microsoft.com/office/drawing/2014/chart" uri="{C3380CC4-5D6E-409C-BE32-E72D297353CC}">
                <c16:uniqueId val="{00000007-F88D-4BB7-B845-3D337D19DC05}"/>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 in Microsoft Word]Sheet1'!$B$1:$E$1</c:f>
              <c:strCache>
                <c:ptCount val="4"/>
                <c:pt idx="0">
                  <c:v>No accommodations</c:v>
                </c:pt>
                <c:pt idx="1">
                  <c:v>1 accommodation</c:v>
                </c:pt>
                <c:pt idx="2">
                  <c:v>2 accommodations</c:v>
                </c:pt>
                <c:pt idx="3">
                  <c:v>3 accommodations</c:v>
                </c:pt>
              </c:strCache>
            </c:strRef>
          </c:cat>
          <c:val>
            <c:numRef>
              <c:f>'[Chart in Microsoft Word]Sheet1'!$B$2:$E$2</c:f>
              <c:numCache>
                <c:formatCode>0.00%</c:formatCode>
                <c:ptCount val="4"/>
                <c:pt idx="0">
                  <c:v>0.152</c:v>
                </c:pt>
                <c:pt idx="1">
                  <c:v>0.108</c:v>
                </c:pt>
                <c:pt idx="2">
                  <c:v>0.16600000000000001</c:v>
                </c:pt>
                <c:pt idx="3">
                  <c:v>0.57399999999999995</c:v>
                </c:pt>
              </c:numCache>
            </c:numRef>
          </c:val>
          <c:extLst>
            <c:ext xmlns:c16="http://schemas.microsoft.com/office/drawing/2014/chart" uri="{C3380CC4-5D6E-409C-BE32-E72D297353CC}">
              <c16:uniqueId val="{00000008-F88D-4BB7-B845-3D337D19DC05}"/>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legendEntry>
        <c:idx val="3"/>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layout>
        <c:manualLayout>
          <c:xMode val="edge"/>
          <c:yMode val="edge"/>
          <c:x val="0"/>
          <c:y val="0.63698609619483715"/>
          <c:w val="0.99595337443859888"/>
          <c:h val="0.3361682574802274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7 months</a:t>
            </a:r>
          </a:p>
        </c:rich>
      </c:tx>
      <c:layout>
        <c:manualLayout>
          <c:xMode val="edge"/>
          <c:yMode val="edge"/>
          <c:x val="0.21269081364829395"/>
          <c:y val="3.3003300330033E-2"/>
        </c:manualLayout>
      </c:layout>
      <c:overlay val="0"/>
    </c:title>
    <c:autoTitleDeleted val="0"/>
    <c:plotArea>
      <c:layout/>
      <c:pieChart>
        <c:varyColors val="1"/>
        <c:ser>
          <c:idx val="0"/>
          <c:order val="0"/>
          <c:tx>
            <c:strRef>
              <c:f>Sheet1!$B$1</c:f>
              <c:strCache>
                <c:ptCount val="1"/>
                <c:pt idx="0">
                  <c:v>7 months</c:v>
                </c:pt>
              </c:strCache>
            </c:strRef>
          </c:tx>
          <c:spPr>
            <a:solidFill>
              <a:srgbClr val="94C600"/>
            </a:solidFill>
            <a:scene3d>
              <a:camera prst="orthographicFront"/>
              <a:lightRig rig="threePt" dir="t"/>
            </a:scene3d>
            <a:sp3d>
              <a:bevelT/>
            </a:sp3d>
          </c:spPr>
          <c:dPt>
            <c:idx val="0"/>
            <c:bubble3D val="0"/>
            <c:spPr>
              <a:solidFill>
                <a:srgbClr val="7030A0"/>
              </a:solidFill>
              <a:scene3d>
                <a:camera prst="orthographicFront"/>
                <a:lightRig rig="threePt" dir="t"/>
              </a:scene3d>
              <a:sp3d>
                <a:bevelT/>
              </a:sp3d>
            </c:spPr>
            <c:extLst>
              <c:ext xmlns:c16="http://schemas.microsoft.com/office/drawing/2014/chart" uri="{C3380CC4-5D6E-409C-BE32-E72D297353CC}">
                <c16:uniqueId val="{00000001-F781-45FE-A595-6437B85F6A1D}"/>
              </c:ext>
            </c:extLst>
          </c:dPt>
          <c:dPt>
            <c:idx val="1"/>
            <c:bubble3D val="0"/>
            <c:extLst>
              <c:ext xmlns:c16="http://schemas.microsoft.com/office/drawing/2014/chart" uri="{C3380CC4-5D6E-409C-BE32-E72D297353CC}">
                <c16:uniqueId val="{00000003-F781-45FE-A595-6437B85F6A1D}"/>
              </c:ext>
            </c:extLst>
          </c:dPt>
          <c:dLbls>
            <c:spPr>
              <a:noFill/>
              <a:ln>
                <a:noFill/>
              </a:ln>
              <a:effectLst/>
            </c:spPr>
            <c:txPr>
              <a:bodyPr wrap="square" lIns="38100" tIns="19050" rIns="38100" bIns="19050" anchor="ctr">
                <a:spAutoFit/>
              </a:bodyPr>
              <a:lstStyle/>
              <a:p>
                <a:pPr>
                  <a:defRPr sz="1600"/>
                </a:pPr>
                <a:endParaRPr lang="en-US"/>
              </a:p>
            </c:txPr>
            <c:dLblPos val="outEnd"/>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0.89400000000000002</c:v>
                </c:pt>
                <c:pt idx="1">
                  <c:v>0.106</c:v>
                </c:pt>
              </c:numCache>
            </c:numRef>
          </c:val>
          <c:extLst>
            <c:ext xmlns:c16="http://schemas.microsoft.com/office/drawing/2014/chart" uri="{C3380CC4-5D6E-409C-BE32-E72D297353CC}">
              <c16:uniqueId val="{00000004-F781-45FE-A595-6437B85F6A1D}"/>
            </c:ext>
          </c:extLst>
        </c:ser>
        <c:dLbls>
          <c:showLegendKey val="0"/>
          <c:showVal val="0"/>
          <c:showCatName val="0"/>
          <c:showSerName val="0"/>
          <c:showPercent val="1"/>
          <c:showBubbleSize val="0"/>
          <c:showLeaderLines val="1"/>
        </c:dLbls>
        <c:firstSliceAng val="0"/>
      </c:pieChart>
    </c:plotArea>
    <c:legend>
      <c:legendPos val="r"/>
      <c:overlay val="0"/>
      <c:txPr>
        <a:bodyPr/>
        <a:lstStyle/>
        <a:p>
          <a:pPr>
            <a:defRPr sz="1600"/>
          </a:pPr>
          <a:endParaRPr lang="en-US"/>
        </a:p>
      </c:txPr>
    </c:legend>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15 months</a:t>
            </a:r>
          </a:p>
        </c:rich>
      </c:tx>
      <c:layout>
        <c:manualLayout>
          <c:xMode val="edge"/>
          <c:yMode val="edge"/>
          <c:x val="0.17160784313725491"/>
          <c:y val="3.9603960396039604E-2"/>
        </c:manualLayout>
      </c:layout>
      <c:overlay val="0"/>
    </c:title>
    <c:autoTitleDeleted val="0"/>
    <c:plotArea>
      <c:layout/>
      <c:pieChart>
        <c:varyColors val="1"/>
        <c:ser>
          <c:idx val="0"/>
          <c:order val="0"/>
          <c:tx>
            <c:strRef>
              <c:f>Sheet1!$B$1</c:f>
              <c:strCache>
                <c:ptCount val="1"/>
                <c:pt idx="0">
                  <c:v>15 months</c:v>
                </c:pt>
              </c:strCache>
            </c:strRef>
          </c:tx>
          <c:spPr>
            <a:solidFill>
              <a:srgbClr val="94C600"/>
            </a:solidFill>
            <a:scene3d>
              <a:camera prst="orthographicFront"/>
              <a:lightRig rig="threePt" dir="t"/>
            </a:scene3d>
            <a:sp3d>
              <a:bevelT/>
            </a:sp3d>
          </c:spPr>
          <c:dPt>
            <c:idx val="0"/>
            <c:bubble3D val="0"/>
            <c:spPr>
              <a:solidFill>
                <a:srgbClr val="7030A0"/>
              </a:solidFill>
              <a:scene3d>
                <a:camera prst="orthographicFront"/>
                <a:lightRig rig="threePt" dir="t"/>
              </a:scene3d>
              <a:sp3d>
                <a:bevelT/>
              </a:sp3d>
            </c:spPr>
            <c:extLst>
              <c:ext xmlns:c16="http://schemas.microsoft.com/office/drawing/2014/chart" uri="{C3380CC4-5D6E-409C-BE32-E72D297353CC}">
                <c16:uniqueId val="{00000001-0835-4689-9CC8-9E3A2374C012}"/>
              </c:ext>
            </c:extLst>
          </c:dPt>
          <c:dPt>
            <c:idx val="1"/>
            <c:bubble3D val="0"/>
            <c:extLst>
              <c:ext xmlns:c16="http://schemas.microsoft.com/office/drawing/2014/chart" uri="{C3380CC4-5D6E-409C-BE32-E72D297353CC}">
                <c16:uniqueId val="{00000003-0835-4689-9CC8-9E3A2374C012}"/>
              </c:ext>
            </c:extLst>
          </c:dPt>
          <c:dLbls>
            <c:spPr>
              <a:noFill/>
              <a:ln>
                <a:noFill/>
              </a:ln>
              <a:effectLst/>
            </c:spPr>
            <c:txPr>
              <a:bodyPr wrap="square" lIns="38100" tIns="19050" rIns="38100" bIns="19050" anchor="ctr">
                <a:spAutoFit/>
              </a:bodyPr>
              <a:lstStyle/>
              <a:p>
                <a:pPr>
                  <a:defRPr sz="1600"/>
                </a:pPr>
                <a:endParaRPr lang="en-US"/>
              </a:p>
            </c:txPr>
            <c:dLblPos val="outEnd"/>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0.95599999999999996</c:v>
                </c:pt>
                <c:pt idx="1">
                  <c:v>4.3999999999999997E-2</c:v>
                </c:pt>
              </c:numCache>
            </c:numRef>
          </c:val>
          <c:extLst>
            <c:ext xmlns:c16="http://schemas.microsoft.com/office/drawing/2014/chart" uri="{C3380CC4-5D6E-409C-BE32-E72D297353CC}">
              <c16:uniqueId val="{00000004-0835-4689-9CC8-9E3A2374C012}"/>
            </c:ext>
          </c:extLst>
        </c:ser>
        <c:dLbls>
          <c:showLegendKey val="0"/>
          <c:showVal val="0"/>
          <c:showCatName val="0"/>
          <c:showSerName val="0"/>
          <c:showPercent val="1"/>
          <c:showBubbleSize val="0"/>
          <c:showLeaderLines val="1"/>
        </c:dLbls>
        <c:firstSliceAng val="0"/>
      </c:pieChart>
    </c:plotArea>
    <c:legend>
      <c:legendPos val="r"/>
      <c:overlay val="0"/>
      <c:txPr>
        <a:bodyPr/>
        <a:lstStyle/>
        <a:p>
          <a:pPr>
            <a:defRPr sz="1600"/>
          </a:pPr>
          <a:endParaRPr lang="en-US"/>
        </a:p>
      </c:txPr>
    </c:legend>
    <c:plotVisOnly val="1"/>
    <c:dispBlanksAs val="gap"/>
    <c:showDLblsOverMax val="0"/>
  </c:chart>
  <c:spPr>
    <a:noFill/>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61841518748192"/>
          <c:y val="5.5928179432116441E-2"/>
          <c:w val="0.83170589164888664"/>
          <c:h val="0.56571552135528524"/>
        </c:manualLayout>
      </c:layout>
      <c:lineChart>
        <c:grouping val="standard"/>
        <c:varyColors val="0"/>
        <c:ser>
          <c:idx val="0"/>
          <c:order val="0"/>
          <c:tx>
            <c:strRef>
              <c:f>Sheet1!$A$2</c:f>
              <c:strCache>
                <c:ptCount val="1"/>
                <c:pt idx="0">
                  <c:v>Any fruit, excluding juice</c:v>
                </c:pt>
              </c:strCache>
            </c:strRef>
          </c:tx>
          <c:spPr>
            <a:ln w="31750" cap="rnd">
              <a:solidFill>
                <a:srgbClr val="7030A0"/>
              </a:solidFill>
              <a:round/>
            </a:ln>
            <a:effectLst/>
          </c:spPr>
          <c:marker>
            <c:symbol val="triangle"/>
            <c:size val="5"/>
            <c:spPr>
              <a:solidFill>
                <a:srgbClr val="7030A0"/>
              </a:solidFill>
              <a:ln w="12700">
                <a:solidFill>
                  <a:srgbClr val="7030A0"/>
                </a:solidFill>
              </a:ln>
              <a:effectLst/>
              <a:scene3d>
                <a:camera prst="orthographicFront"/>
                <a:lightRig rig="threePt" dir="t"/>
              </a:scene3d>
              <a:sp3d>
                <a:bevelT/>
              </a:sp3d>
            </c:spPr>
          </c:marker>
          <c:cat>
            <c:numRef>
              <c:f>Sheet1!$B$1:$J$1</c:f>
              <c:numCache>
                <c:formatCode>General</c:formatCode>
                <c:ptCount val="9"/>
                <c:pt idx="0">
                  <c:v>3</c:v>
                </c:pt>
                <c:pt idx="1">
                  <c:v>5</c:v>
                </c:pt>
                <c:pt idx="2">
                  <c:v>7</c:v>
                </c:pt>
                <c:pt idx="3">
                  <c:v>9</c:v>
                </c:pt>
                <c:pt idx="4">
                  <c:v>11</c:v>
                </c:pt>
                <c:pt idx="5">
                  <c:v>13</c:v>
                </c:pt>
                <c:pt idx="6">
                  <c:v>15</c:v>
                </c:pt>
                <c:pt idx="7">
                  <c:v>18</c:v>
                </c:pt>
                <c:pt idx="8">
                  <c:v>24</c:v>
                </c:pt>
              </c:numCache>
            </c:numRef>
          </c:cat>
          <c:val>
            <c:numRef>
              <c:f>Sheet1!$B$2:$J$2</c:f>
              <c:numCache>
                <c:formatCode>General</c:formatCode>
                <c:ptCount val="9"/>
                <c:pt idx="0">
                  <c:v>2</c:v>
                </c:pt>
                <c:pt idx="1">
                  <c:v>16.2</c:v>
                </c:pt>
                <c:pt idx="2">
                  <c:v>57.7</c:v>
                </c:pt>
                <c:pt idx="3">
                  <c:v>71.3</c:v>
                </c:pt>
                <c:pt idx="4">
                  <c:v>70.099999999999994</c:v>
                </c:pt>
                <c:pt idx="5">
                  <c:v>70.900000000000006</c:v>
                </c:pt>
                <c:pt idx="6">
                  <c:v>66.8</c:v>
                </c:pt>
                <c:pt idx="7">
                  <c:v>69.2</c:v>
                </c:pt>
                <c:pt idx="8">
                  <c:v>69.900000000000006</c:v>
                </c:pt>
              </c:numCache>
            </c:numRef>
          </c:val>
          <c:smooth val="0"/>
          <c:extLst>
            <c:ext xmlns:c16="http://schemas.microsoft.com/office/drawing/2014/chart" uri="{C3380CC4-5D6E-409C-BE32-E72D297353CC}">
              <c16:uniqueId val="{00000000-DF7F-4536-B8F2-48B3C7511920}"/>
            </c:ext>
          </c:extLst>
        </c:ser>
        <c:ser>
          <c:idx val="1"/>
          <c:order val="1"/>
          <c:tx>
            <c:strRef>
              <c:f>Sheet1!$A$3</c:f>
              <c:strCache>
                <c:ptCount val="1"/>
                <c:pt idx="0">
                  <c:v>Any vegetable</c:v>
                </c:pt>
              </c:strCache>
            </c:strRef>
          </c:tx>
          <c:spPr>
            <a:ln w="31750" cap="rnd">
              <a:solidFill>
                <a:srgbClr val="94C600"/>
              </a:solidFill>
              <a:round/>
            </a:ln>
            <a:effectLst/>
          </c:spPr>
          <c:marker>
            <c:symbol val="circle"/>
            <c:size val="5"/>
            <c:spPr>
              <a:solidFill>
                <a:srgbClr val="94C600"/>
              </a:solidFill>
              <a:ln w="12700">
                <a:solidFill>
                  <a:srgbClr val="94C600"/>
                </a:solidFill>
              </a:ln>
              <a:effectLst/>
              <a:scene3d>
                <a:camera prst="orthographicFront"/>
                <a:lightRig rig="threePt" dir="t"/>
              </a:scene3d>
              <a:sp3d>
                <a:bevelT/>
              </a:sp3d>
            </c:spPr>
          </c:marker>
          <c:cat>
            <c:numRef>
              <c:f>Sheet1!$B$1:$J$1</c:f>
              <c:numCache>
                <c:formatCode>General</c:formatCode>
                <c:ptCount val="9"/>
                <c:pt idx="0">
                  <c:v>3</c:v>
                </c:pt>
                <c:pt idx="1">
                  <c:v>5</c:v>
                </c:pt>
                <c:pt idx="2">
                  <c:v>7</c:v>
                </c:pt>
                <c:pt idx="3">
                  <c:v>9</c:v>
                </c:pt>
                <c:pt idx="4">
                  <c:v>11</c:v>
                </c:pt>
                <c:pt idx="5">
                  <c:v>13</c:v>
                </c:pt>
                <c:pt idx="6">
                  <c:v>15</c:v>
                </c:pt>
                <c:pt idx="7">
                  <c:v>18</c:v>
                </c:pt>
                <c:pt idx="8">
                  <c:v>24</c:v>
                </c:pt>
              </c:numCache>
            </c:numRef>
          </c:cat>
          <c:val>
            <c:numRef>
              <c:f>Sheet1!$B$3:$J$3</c:f>
              <c:numCache>
                <c:formatCode>General</c:formatCode>
                <c:ptCount val="9"/>
                <c:pt idx="0">
                  <c:v>0.7</c:v>
                </c:pt>
                <c:pt idx="1">
                  <c:v>14.6</c:v>
                </c:pt>
                <c:pt idx="2">
                  <c:v>59.4</c:v>
                </c:pt>
                <c:pt idx="3">
                  <c:v>64.599999999999994</c:v>
                </c:pt>
                <c:pt idx="4">
                  <c:v>65.5</c:v>
                </c:pt>
                <c:pt idx="5">
                  <c:v>62.6</c:v>
                </c:pt>
                <c:pt idx="6">
                  <c:v>60.3</c:v>
                </c:pt>
                <c:pt idx="7">
                  <c:v>60.3</c:v>
                </c:pt>
                <c:pt idx="8">
                  <c:v>62.2</c:v>
                </c:pt>
              </c:numCache>
            </c:numRef>
          </c:val>
          <c:smooth val="0"/>
          <c:extLst>
            <c:ext xmlns:c16="http://schemas.microsoft.com/office/drawing/2014/chart" uri="{C3380CC4-5D6E-409C-BE32-E72D297353CC}">
              <c16:uniqueId val="{00000001-DF7F-4536-B8F2-48B3C7511920}"/>
            </c:ext>
          </c:extLst>
        </c:ser>
        <c:ser>
          <c:idx val="2"/>
          <c:order val="2"/>
          <c:tx>
            <c:strRef>
              <c:f>Sheet1!$A$4</c:f>
              <c:strCache>
                <c:ptCount val="1"/>
                <c:pt idx="0">
                  <c:v>Cow's milk</c:v>
                </c:pt>
              </c:strCache>
            </c:strRef>
          </c:tx>
          <c:spPr>
            <a:ln w="31750" cap="rnd">
              <a:solidFill>
                <a:srgbClr val="94C600">
                  <a:lumMod val="75000"/>
                </a:srgbClr>
              </a:solidFill>
              <a:round/>
            </a:ln>
            <a:effectLst/>
          </c:spPr>
          <c:marker>
            <c:symbol val="circle"/>
            <c:size val="5"/>
            <c:spPr>
              <a:solidFill>
                <a:srgbClr val="94C600">
                  <a:lumMod val="75000"/>
                </a:srgbClr>
              </a:solidFill>
              <a:ln w="12700">
                <a:solidFill>
                  <a:srgbClr val="94C600">
                    <a:lumMod val="75000"/>
                  </a:srgbClr>
                </a:solidFill>
              </a:ln>
              <a:effectLst/>
              <a:scene3d>
                <a:camera prst="orthographicFront"/>
                <a:lightRig rig="threePt" dir="t"/>
              </a:scene3d>
              <a:sp3d>
                <a:bevelT/>
              </a:sp3d>
            </c:spPr>
          </c:marker>
          <c:cat>
            <c:numRef>
              <c:f>Sheet1!$B$1:$J$1</c:f>
              <c:numCache>
                <c:formatCode>General</c:formatCode>
                <c:ptCount val="9"/>
                <c:pt idx="0">
                  <c:v>3</c:v>
                </c:pt>
                <c:pt idx="1">
                  <c:v>5</c:v>
                </c:pt>
                <c:pt idx="2">
                  <c:v>7</c:v>
                </c:pt>
                <c:pt idx="3">
                  <c:v>9</c:v>
                </c:pt>
                <c:pt idx="4">
                  <c:v>11</c:v>
                </c:pt>
                <c:pt idx="5">
                  <c:v>13</c:v>
                </c:pt>
                <c:pt idx="6">
                  <c:v>15</c:v>
                </c:pt>
                <c:pt idx="7">
                  <c:v>18</c:v>
                </c:pt>
                <c:pt idx="8">
                  <c:v>24</c:v>
                </c:pt>
              </c:numCache>
            </c:numRef>
          </c:cat>
          <c:val>
            <c:numRef>
              <c:f>Sheet1!$B$4:$J$4</c:f>
              <c:numCache>
                <c:formatCode>General</c:formatCode>
                <c:ptCount val="9"/>
                <c:pt idx="0">
                  <c:v>0</c:v>
                </c:pt>
                <c:pt idx="1">
                  <c:v>0.1</c:v>
                </c:pt>
                <c:pt idx="2">
                  <c:v>0.5</c:v>
                </c:pt>
                <c:pt idx="3">
                  <c:v>1.8</c:v>
                </c:pt>
                <c:pt idx="4">
                  <c:v>8.6999999999999993</c:v>
                </c:pt>
                <c:pt idx="5">
                  <c:v>75.3</c:v>
                </c:pt>
                <c:pt idx="6">
                  <c:v>83.9</c:v>
                </c:pt>
                <c:pt idx="7">
                  <c:v>83.8</c:v>
                </c:pt>
                <c:pt idx="8">
                  <c:v>84.7</c:v>
                </c:pt>
              </c:numCache>
            </c:numRef>
          </c:val>
          <c:smooth val="0"/>
          <c:extLst>
            <c:ext xmlns:c16="http://schemas.microsoft.com/office/drawing/2014/chart" uri="{C3380CC4-5D6E-409C-BE32-E72D297353CC}">
              <c16:uniqueId val="{00000002-DF7F-4536-B8F2-48B3C7511920}"/>
            </c:ext>
          </c:extLst>
        </c:ser>
        <c:ser>
          <c:idx val="3"/>
          <c:order val="3"/>
          <c:tx>
            <c:strRef>
              <c:f>Sheet1!$A$5</c:f>
              <c:strCache>
                <c:ptCount val="1"/>
                <c:pt idx="0">
                  <c:v>Any meat or protein source</c:v>
                </c:pt>
              </c:strCache>
            </c:strRef>
          </c:tx>
          <c:spPr>
            <a:ln w="31750" cap="rnd">
              <a:solidFill>
                <a:srgbClr val="C9A4E4"/>
              </a:solidFill>
              <a:round/>
            </a:ln>
            <a:effectLst/>
          </c:spPr>
          <c:marker>
            <c:symbol val="diamond"/>
            <c:size val="5"/>
            <c:spPr>
              <a:solidFill>
                <a:srgbClr val="C9A4E4"/>
              </a:solidFill>
              <a:ln w="12700">
                <a:solidFill>
                  <a:srgbClr val="C9A4E4"/>
                </a:solidFill>
              </a:ln>
              <a:effectLst/>
              <a:scene3d>
                <a:camera prst="orthographicFront"/>
                <a:lightRig rig="threePt" dir="t"/>
              </a:scene3d>
              <a:sp3d>
                <a:bevelT/>
              </a:sp3d>
            </c:spPr>
          </c:marker>
          <c:cat>
            <c:numRef>
              <c:f>Sheet1!$B$1:$J$1</c:f>
              <c:numCache>
                <c:formatCode>General</c:formatCode>
                <c:ptCount val="9"/>
                <c:pt idx="0">
                  <c:v>3</c:v>
                </c:pt>
                <c:pt idx="1">
                  <c:v>5</c:v>
                </c:pt>
                <c:pt idx="2">
                  <c:v>7</c:v>
                </c:pt>
                <c:pt idx="3">
                  <c:v>9</c:v>
                </c:pt>
                <c:pt idx="4">
                  <c:v>11</c:v>
                </c:pt>
                <c:pt idx="5">
                  <c:v>13</c:v>
                </c:pt>
                <c:pt idx="6">
                  <c:v>15</c:v>
                </c:pt>
                <c:pt idx="7">
                  <c:v>18</c:v>
                </c:pt>
                <c:pt idx="8">
                  <c:v>24</c:v>
                </c:pt>
              </c:numCache>
            </c:numRef>
          </c:cat>
          <c:val>
            <c:numRef>
              <c:f>Sheet1!$B$5:$J$5</c:f>
              <c:numCache>
                <c:formatCode>General</c:formatCode>
                <c:ptCount val="9"/>
                <c:pt idx="0">
                  <c:v>0.2</c:v>
                </c:pt>
                <c:pt idx="1">
                  <c:v>1.6</c:v>
                </c:pt>
                <c:pt idx="2">
                  <c:v>17.899999999999999</c:v>
                </c:pt>
                <c:pt idx="3">
                  <c:v>38.5</c:v>
                </c:pt>
                <c:pt idx="4">
                  <c:v>60.2</c:v>
                </c:pt>
                <c:pt idx="5">
                  <c:v>85.6</c:v>
                </c:pt>
                <c:pt idx="6">
                  <c:v>90.7</c:v>
                </c:pt>
                <c:pt idx="7">
                  <c:v>94.5</c:v>
                </c:pt>
                <c:pt idx="8">
                  <c:v>96.1</c:v>
                </c:pt>
              </c:numCache>
            </c:numRef>
          </c:val>
          <c:smooth val="0"/>
          <c:extLst>
            <c:ext xmlns:c16="http://schemas.microsoft.com/office/drawing/2014/chart" uri="{C3380CC4-5D6E-409C-BE32-E72D297353CC}">
              <c16:uniqueId val="{00000003-DF7F-4536-B8F2-48B3C7511920}"/>
            </c:ext>
          </c:extLst>
        </c:ser>
        <c:dLbls>
          <c:showLegendKey val="0"/>
          <c:showVal val="0"/>
          <c:showCatName val="0"/>
          <c:showSerName val="0"/>
          <c:showPercent val="0"/>
          <c:showBubbleSize val="0"/>
        </c:dLbls>
        <c:marker val="1"/>
        <c:smooth val="0"/>
        <c:axId val="447253200"/>
        <c:axId val="447253856"/>
      </c:lineChart>
      <c:catAx>
        <c:axId val="44725320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1">
                    <a:solidFill>
                      <a:schemeClr val="tx1"/>
                    </a:solidFill>
                  </a:rPr>
                  <a:t>Age (in months)</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47253856"/>
        <c:crosses val="autoZero"/>
        <c:auto val="1"/>
        <c:lblAlgn val="ctr"/>
        <c:lblOffset val="100"/>
        <c:noMultiLvlLbl val="0"/>
      </c:catAx>
      <c:valAx>
        <c:axId val="447253856"/>
        <c:scaling>
          <c:orientation val="minMax"/>
          <c:max val="10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1" dirty="0">
                    <a:solidFill>
                      <a:schemeClr val="tx1"/>
                    </a:solidFill>
                  </a:rPr>
                  <a:t>Percentage of Study </a:t>
                </a:r>
                <a:r>
                  <a:rPr lang="en-US" sz="1600" b="1" dirty="0" smtClean="0">
                    <a:solidFill>
                      <a:schemeClr val="tx1"/>
                    </a:solidFill>
                  </a:rPr>
                  <a:t>Children Consuming</a:t>
                </a:r>
                <a:r>
                  <a:rPr lang="en-US" sz="1600" b="1" baseline="0" dirty="0" smtClean="0">
                    <a:solidFill>
                      <a:schemeClr val="tx1"/>
                    </a:solidFill>
                  </a:rPr>
                  <a:t> on a Given Day</a:t>
                </a:r>
                <a:endParaRPr lang="en-US" sz="1600" b="1" dirty="0">
                  <a:solidFill>
                    <a:schemeClr val="tx1"/>
                  </a:solidFill>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47253200"/>
        <c:crosses val="autoZero"/>
        <c:crossBetween val="between"/>
      </c:valAx>
      <c:spPr>
        <a:noFill/>
        <a:ln>
          <a:noFill/>
        </a:ln>
        <a:effectLst/>
      </c:spPr>
    </c:plotArea>
    <c:legend>
      <c:legendPos val="b"/>
      <c:layout>
        <c:manualLayout>
          <c:xMode val="edge"/>
          <c:yMode val="edge"/>
          <c:x val="0.12173402978347971"/>
          <c:y val="0.84758231925554761"/>
          <c:w val="0.82748167042499965"/>
          <c:h val="0.137970667893367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60140973952034"/>
          <c:y val="4.4412598482546556E-2"/>
          <c:w val="0.85372484689413819"/>
          <c:h val="0.66959055842150261"/>
        </c:manualLayout>
      </c:layout>
      <c:lineChart>
        <c:grouping val="standard"/>
        <c:varyColors val="0"/>
        <c:ser>
          <c:idx val="0"/>
          <c:order val="0"/>
          <c:tx>
            <c:strRef>
              <c:f>Sheet1!$B$1</c:f>
              <c:strCache>
                <c:ptCount val="1"/>
                <c:pt idx="0">
                  <c:v>Desserts and candy</c:v>
                </c:pt>
              </c:strCache>
            </c:strRef>
          </c:tx>
          <c:spPr>
            <a:ln>
              <a:solidFill>
                <a:srgbClr val="7030A0"/>
              </a:solidFill>
            </a:ln>
          </c:spPr>
          <c:marker>
            <c:symbol val="triangle"/>
            <c:size val="7"/>
            <c:spPr>
              <a:solidFill>
                <a:srgbClr val="7030A0"/>
              </a:solidFill>
              <a:ln>
                <a:solidFill>
                  <a:srgbClr val="7030A0"/>
                </a:solidFill>
              </a:ln>
              <a:scene3d>
                <a:camera prst="orthographicFront"/>
                <a:lightRig rig="threePt" dir="t"/>
              </a:scene3d>
              <a:sp3d>
                <a:bevelT/>
              </a:sp3d>
            </c:spPr>
          </c:marker>
          <c:cat>
            <c:numRef>
              <c:f>Sheet1!$A$2:$A$10</c:f>
              <c:numCache>
                <c:formatCode>General</c:formatCode>
                <c:ptCount val="9"/>
                <c:pt idx="0">
                  <c:v>3</c:v>
                </c:pt>
                <c:pt idx="1">
                  <c:v>5</c:v>
                </c:pt>
                <c:pt idx="2">
                  <c:v>7</c:v>
                </c:pt>
                <c:pt idx="3">
                  <c:v>9</c:v>
                </c:pt>
                <c:pt idx="4">
                  <c:v>11</c:v>
                </c:pt>
                <c:pt idx="5">
                  <c:v>13</c:v>
                </c:pt>
                <c:pt idx="6">
                  <c:v>15</c:v>
                </c:pt>
                <c:pt idx="7">
                  <c:v>18</c:v>
                </c:pt>
                <c:pt idx="8">
                  <c:v>24</c:v>
                </c:pt>
              </c:numCache>
            </c:numRef>
          </c:cat>
          <c:val>
            <c:numRef>
              <c:f>Sheet1!$B$2:$B$10</c:f>
              <c:numCache>
                <c:formatCode>General</c:formatCode>
                <c:ptCount val="9"/>
                <c:pt idx="0">
                  <c:v>0.3</c:v>
                </c:pt>
                <c:pt idx="1">
                  <c:v>1.8</c:v>
                </c:pt>
                <c:pt idx="2">
                  <c:v>10.9</c:v>
                </c:pt>
                <c:pt idx="3">
                  <c:v>21.5</c:v>
                </c:pt>
                <c:pt idx="4">
                  <c:v>29.8</c:v>
                </c:pt>
                <c:pt idx="5">
                  <c:v>40.799999999999997</c:v>
                </c:pt>
                <c:pt idx="6">
                  <c:v>41.9</c:v>
                </c:pt>
                <c:pt idx="7">
                  <c:v>45.8</c:v>
                </c:pt>
                <c:pt idx="8">
                  <c:v>51.6</c:v>
                </c:pt>
              </c:numCache>
            </c:numRef>
          </c:val>
          <c:smooth val="0"/>
          <c:extLst>
            <c:ext xmlns:c16="http://schemas.microsoft.com/office/drawing/2014/chart" uri="{C3380CC4-5D6E-409C-BE32-E72D297353CC}">
              <c16:uniqueId val="{00000000-B0DF-4136-804E-E716E11F9C16}"/>
            </c:ext>
          </c:extLst>
        </c:ser>
        <c:ser>
          <c:idx val="1"/>
          <c:order val="1"/>
          <c:tx>
            <c:strRef>
              <c:f>Sheet1!$C$1</c:f>
              <c:strCache>
                <c:ptCount val="1"/>
                <c:pt idx="0">
                  <c:v>Sugar sweetened beverages</c:v>
                </c:pt>
              </c:strCache>
            </c:strRef>
          </c:tx>
          <c:spPr>
            <a:ln>
              <a:solidFill>
                <a:srgbClr val="94C600"/>
              </a:solidFill>
            </a:ln>
          </c:spPr>
          <c:marker>
            <c:symbol val="square"/>
            <c:size val="7"/>
            <c:spPr>
              <a:solidFill>
                <a:srgbClr val="94C600"/>
              </a:solidFill>
              <a:ln>
                <a:solidFill>
                  <a:srgbClr val="94C600"/>
                </a:solidFill>
              </a:ln>
              <a:scene3d>
                <a:camera prst="orthographicFront"/>
                <a:lightRig rig="threePt" dir="t"/>
              </a:scene3d>
              <a:sp3d>
                <a:bevelT/>
              </a:sp3d>
            </c:spPr>
          </c:marker>
          <c:cat>
            <c:numRef>
              <c:f>Sheet1!$A$2:$A$10</c:f>
              <c:numCache>
                <c:formatCode>General</c:formatCode>
                <c:ptCount val="9"/>
                <c:pt idx="0">
                  <c:v>3</c:v>
                </c:pt>
                <c:pt idx="1">
                  <c:v>5</c:v>
                </c:pt>
                <c:pt idx="2">
                  <c:v>7</c:v>
                </c:pt>
                <c:pt idx="3">
                  <c:v>9</c:v>
                </c:pt>
                <c:pt idx="4">
                  <c:v>11</c:v>
                </c:pt>
                <c:pt idx="5">
                  <c:v>13</c:v>
                </c:pt>
                <c:pt idx="6">
                  <c:v>15</c:v>
                </c:pt>
                <c:pt idx="7">
                  <c:v>18</c:v>
                </c:pt>
                <c:pt idx="8">
                  <c:v>24</c:v>
                </c:pt>
              </c:numCache>
            </c:numRef>
          </c:cat>
          <c:val>
            <c:numRef>
              <c:f>Sheet1!$C$2:$C$10</c:f>
              <c:numCache>
                <c:formatCode>General</c:formatCode>
                <c:ptCount val="9"/>
                <c:pt idx="0">
                  <c:v>1.1000000000000001</c:v>
                </c:pt>
                <c:pt idx="1">
                  <c:v>1</c:v>
                </c:pt>
                <c:pt idx="2">
                  <c:v>2</c:v>
                </c:pt>
                <c:pt idx="3">
                  <c:v>3.4</c:v>
                </c:pt>
                <c:pt idx="4">
                  <c:v>6.5</c:v>
                </c:pt>
                <c:pt idx="5">
                  <c:v>11.4</c:v>
                </c:pt>
                <c:pt idx="6">
                  <c:v>15.9</c:v>
                </c:pt>
                <c:pt idx="7">
                  <c:v>18.5</c:v>
                </c:pt>
                <c:pt idx="8">
                  <c:v>23.4</c:v>
                </c:pt>
              </c:numCache>
            </c:numRef>
          </c:val>
          <c:smooth val="0"/>
          <c:extLst>
            <c:ext xmlns:c16="http://schemas.microsoft.com/office/drawing/2014/chart" uri="{C3380CC4-5D6E-409C-BE32-E72D297353CC}">
              <c16:uniqueId val="{00000001-B0DF-4136-804E-E716E11F9C16}"/>
            </c:ext>
          </c:extLst>
        </c:ser>
        <c:ser>
          <c:idx val="2"/>
          <c:order val="2"/>
          <c:tx>
            <c:strRef>
              <c:f>Sheet1!$D$1</c:f>
              <c:strCache>
                <c:ptCount val="1"/>
                <c:pt idx="0">
                  <c:v>Salty snacks</c:v>
                </c:pt>
              </c:strCache>
            </c:strRef>
          </c:tx>
          <c:spPr>
            <a:ln>
              <a:solidFill>
                <a:srgbClr val="C9A4E4"/>
              </a:solidFill>
            </a:ln>
          </c:spPr>
          <c:marker>
            <c:symbol val="circle"/>
            <c:size val="7"/>
            <c:spPr>
              <a:solidFill>
                <a:srgbClr val="C9A4E4"/>
              </a:solidFill>
              <a:ln>
                <a:solidFill>
                  <a:srgbClr val="C9A4E4"/>
                </a:solidFill>
              </a:ln>
              <a:scene3d>
                <a:camera prst="orthographicFront"/>
                <a:lightRig rig="threePt" dir="t"/>
              </a:scene3d>
              <a:sp3d>
                <a:bevelT/>
              </a:sp3d>
            </c:spPr>
          </c:marker>
          <c:cat>
            <c:numRef>
              <c:f>Sheet1!$A$2:$A$10</c:f>
              <c:numCache>
                <c:formatCode>General</c:formatCode>
                <c:ptCount val="9"/>
                <c:pt idx="0">
                  <c:v>3</c:v>
                </c:pt>
                <c:pt idx="1">
                  <c:v>5</c:v>
                </c:pt>
                <c:pt idx="2">
                  <c:v>7</c:v>
                </c:pt>
                <c:pt idx="3">
                  <c:v>9</c:v>
                </c:pt>
                <c:pt idx="4">
                  <c:v>11</c:v>
                </c:pt>
                <c:pt idx="5">
                  <c:v>13</c:v>
                </c:pt>
                <c:pt idx="6">
                  <c:v>15</c:v>
                </c:pt>
                <c:pt idx="7">
                  <c:v>18</c:v>
                </c:pt>
                <c:pt idx="8">
                  <c:v>24</c:v>
                </c:pt>
              </c:numCache>
            </c:numRef>
          </c:cat>
          <c:val>
            <c:numRef>
              <c:f>Sheet1!$D$2:$D$10</c:f>
              <c:numCache>
                <c:formatCode>General</c:formatCode>
                <c:ptCount val="9"/>
                <c:pt idx="0">
                  <c:v>0</c:v>
                </c:pt>
                <c:pt idx="1">
                  <c:v>0.2</c:v>
                </c:pt>
                <c:pt idx="2">
                  <c:v>0.7</c:v>
                </c:pt>
                <c:pt idx="3">
                  <c:v>2.8</c:v>
                </c:pt>
                <c:pt idx="4">
                  <c:v>5</c:v>
                </c:pt>
                <c:pt idx="5">
                  <c:v>9.5</c:v>
                </c:pt>
                <c:pt idx="6">
                  <c:v>13.2</c:v>
                </c:pt>
                <c:pt idx="7">
                  <c:v>17.5</c:v>
                </c:pt>
                <c:pt idx="8">
                  <c:v>24.3</c:v>
                </c:pt>
              </c:numCache>
            </c:numRef>
          </c:val>
          <c:smooth val="0"/>
          <c:extLst>
            <c:ext xmlns:c16="http://schemas.microsoft.com/office/drawing/2014/chart" uri="{C3380CC4-5D6E-409C-BE32-E72D297353CC}">
              <c16:uniqueId val="{00000002-B0DF-4136-804E-E716E11F9C16}"/>
            </c:ext>
          </c:extLst>
        </c:ser>
        <c:dLbls>
          <c:showLegendKey val="0"/>
          <c:showVal val="0"/>
          <c:showCatName val="0"/>
          <c:showSerName val="0"/>
          <c:showPercent val="0"/>
          <c:showBubbleSize val="0"/>
        </c:dLbls>
        <c:marker val="1"/>
        <c:smooth val="0"/>
        <c:axId val="136107520"/>
        <c:axId val="136253440"/>
      </c:lineChart>
      <c:catAx>
        <c:axId val="136107520"/>
        <c:scaling>
          <c:orientation val="minMax"/>
        </c:scaling>
        <c:delete val="0"/>
        <c:axPos val="b"/>
        <c:title>
          <c:tx>
            <c:rich>
              <a:bodyPr/>
              <a:lstStyle/>
              <a:p>
                <a:pPr>
                  <a:defRPr sz="1600"/>
                </a:pPr>
                <a:r>
                  <a:rPr lang="en-US" sz="1600"/>
                  <a:t>Age</a:t>
                </a:r>
                <a:r>
                  <a:rPr lang="en-US" sz="1600" baseline="0"/>
                  <a:t> (in months)</a:t>
                </a:r>
                <a:endParaRPr lang="en-US" sz="1600"/>
              </a:p>
            </c:rich>
          </c:tx>
          <c:layout>
            <c:manualLayout>
              <c:xMode val="edge"/>
              <c:yMode val="edge"/>
              <c:x val="0.46047188604179196"/>
              <c:y val="0.80529617882598226"/>
            </c:manualLayout>
          </c:layout>
          <c:overlay val="0"/>
        </c:title>
        <c:numFmt formatCode="General" sourceLinked="1"/>
        <c:majorTickMark val="none"/>
        <c:minorTickMark val="none"/>
        <c:tickLblPos val="nextTo"/>
        <c:txPr>
          <a:bodyPr/>
          <a:lstStyle/>
          <a:p>
            <a:pPr>
              <a:defRPr sz="1600"/>
            </a:pPr>
            <a:endParaRPr lang="en-US"/>
          </a:p>
        </c:txPr>
        <c:crossAx val="136253440"/>
        <c:crosses val="autoZero"/>
        <c:auto val="1"/>
        <c:lblAlgn val="ctr"/>
        <c:lblOffset val="100"/>
        <c:noMultiLvlLbl val="0"/>
      </c:catAx>
      <c:valAx>
        <c:axId val="136253440"/>
        <c:scaling>
          <c:orientation val="minMax"/>
          <c:max val="100"/>
        </c:scaling>
        <c:delete val="0"/>
        <c:axPos val="l"/>
        <c:title>
          <c:tx>
            <c:rich>
              <a:bodyPr rot="-5400000" vert="horz"/>
              <a:lstStyle/>
              <a:p>
                <a:pPr>
                  <a:defRPr sz="1600"/>
                </a:pPr>
                <a:r>
                  <a:rPr lang="en-US" sz="1600" dirty="0"/>
                  <a:t>Percentage</a:t>
                </a:r>
                <a:r>
                  <a:rPr lang="en-US" sz="1600" baseline="0" dirty="0"/>
                  <a:t> of Study </a:t>
                </a:r>
                <a:r>
                  <a:rPr lang="en-US" sz="1600" baseline="0" dirty="0" smtClean="0"/>
                  <a:t>Children Consuming on a Given Day</a:t>
                </a:r>
                <a:endParaRPr lang="en-US" sz="1600" dirty="0"/>
              </a:p>
            </c:rich>
          </c:tx>
          <c:layout>
            <c:manualLayout>
              <c:xMode val="edge"/>
              <c:yMode val="edge"/>
              <c:x val="8.2455335502969098E-3"/>
              <c:y val="4.4412598482546556E-2"/>
            </c:manualLayout>
          </c:layout>
          <c:overlay val="0"/>
        </c:title>
        <c:numFmt formatCode="General" sourceLinked="1"/>
        <c:majorTickMark val="none"/>
        <c:minorTickMark val="none"/>
        <c:tickLblPos val="nextTo"/>
        <c:txPr>
          <a:bodyPr/>
          <a:lstStyle/>
          <a:p>
            <a:pPr>
              <a:defRPr sz="1600"/>
            </a:pPr>
            <a:endParaRPr lang="en-US"/>
          </a:p>
        </c:txPr>
        <c:crossAx val="136107520"/>
        <c:crosses val="autoZero"/>
        <c:crossBetween val="between"/>
      </c:valAx>
    </c:plotArea>
    <c:legend>
      <c:legendPos val="b"/>
      <c:layout>
        <c:manualLayout>
          <c:xMode val="edge"/>
          <c:yMode val="edge"/>
          <c:x val="0.11196369783742378"/>
          <c:y val="0.89079974143886098"/>
          <c:w val="0.78596724705186505"/>
          <c:h val="5.4144290208357912E-2"/>
        </c:manualLayout>
      </c:layout>
      <c:overlay val="0"/>
      <c:txPr>
        <a:bodyPr/>
        <a:lstStyle/>
        <a:p>
          <a:pPr>
            <a:defRPr sz="1600"/>
          </a:pPr>
          <a:endParaRPr lang="en-US"/>
        </a:p>
      </c:txPr>
    </c:legend>
    <c:plotVisOnly val="1"/>
    <c:dispBlanksAs val="gap"/>
    <c:showDLblsOverMax val="0"/>
  </c:chart>
  <c:spPr>
    <a:noFill/>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Month 13</c:v>
                </c:pt>
              </c:strCache>
            </c:strRef>
          </c:tx>
          <c:spPr>
            <a:solidFill>
              <a:srgbClr val="7030A0"/>
            </a:solidFill>
            <a:ln>
              <a:noFill/>
            </a:ln>
            <a:effectLst/>
            <a:scene3d>
              <a:camera prst="orthographicFront"/>
              <a:lightRig rig="threePt" dir="t"/>
            </a:scene3d>
            <a:sp3d>
              <a:bevelT/>
            </a:sp3d>
          </c:spPr>
          <c:invertIfNegative val="0"/>
          <c:dLbls>
            <c:dLbl>
              <c:idx val="1"/>
              <c:layout>
                <c:manualLayout>
                  <c:x val="-9.6153870420419545E-3"/>
                  <c:y val="-1.792560394464912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D58-4F30-87F6-79D15C65AEC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Vitamin E</c:v>
                </c:pt>
                <c:pt idx="1">
                  <c:v>Vitamin D</c:v>
                </c:pt>
              </c:strCache>
            </c:strRef>
          </c:cat>
          <c:val>
            <c:numRef>
              <c:f>Sheet1!$B$2:$B$3</c:f>
              <c:numCache>
                <c:formatCode>0.00%</c:formatCode>
                <c:ptCount val="2"/>
                <c:pt idx="0">
                  <c:v>0.66600000000000004</c:v>
                </c:pt>
                <c:pt idx="1">
                  <c:v>0.75600000000000001</c:v>
                </c:pt>
              </c:numCache>
            </c:numRef>
          </c:val>
          <c:extLst>
            <c:ext xmlns:c16="http://schemas.microsoft.com/office/drawing/2014/chart" uri="{C3380CC4-5D6E-409C-BE32-E72D297353CC}">
              <c16:uniqueId val="{00000000-AAFD-4ADA-86D9-351CC08AAC6D}"/>
            </c:ext>
          </c:extLst>
        </c:ser>
        <c:ser>
          <c:idx val="1"/>
          <c:order val="1"/>
          <c:tx>
            <c:strRef>
              <c:f>Sheet1!$C$1</c:f>
              <c:strCache>
                <c:ptCount val="1"/>
                <c:pt idx="0">
                  <c:v>Month 15</c:v>
                </c:pt>
              </c:strCache>
            </c:strRef>
          </c:tx>
          <c:spPr>
            <a:solidFill>
              <a:schemeClr val="accent1"/>
            </a:solidFill>
            <a:ln>
              <a:noFill/>
            </a:ln>
            <a:effectLst/>
            <a:scene3d>
              <a:camera prst="orthographicFront"/>
              <a:lightRig rig="threePt" dir="t"/>
            </a:scene3d>
            <a:sp3d>
              <a:bevelT/>
            </a:sp3d>
          </c:spPr>
          <c:invertIfNegative val="0"/>
          <c:dLbls>
            <c:dLbl>
              <c:idx val="0"/>
              <c:layout>
                <c:manualLayout>
                  <c:x val="-3.20512901401398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58-4F30-87F6-79D15C65AEC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Vitamin E</c:v>
                </c:pt>
                <c:pt idx="1">
                  <c:v>Vitamin D</c:v>
                </c:pt>
              </c:strCache>
            </c:strRef>
          </c:cat>
          <c:val>
            <c:numRef>
              <c:f>Sheet1!$C$2:$C$3</c:f>
              <c:numCache>
                <c:formatCode>0.00%</c:formatCode>
                <c:ptCount val="2"/>
                <c:pt idx="0">
                  <c:v>0.77400000000000002</c:v>
                </c:pt>
                <c:pt idx="1">
                  <c:v>0.76300000000000001</c:v>
                </c:pt>
              </c:numCache>
            </c:numRef>
          </c:val>
          <c:extLst>
            <c:ext xmlns:c16="http://schemas.microsoft.com/office/drawing/2014/chart" uri="{C3380CC4-5D6E-409C-BE32-E72D297353CC}">
              <c16:uniqueId val="{00000001-AAFD-4ADA-86D9-351CC08AAC6D}"/>
            </c:ext>
          </c:extLst>
        </c:ser>
        <c:ser>
          <c:idx val="2"/>
          <c:order val="2"/>
          <c:tx>
            <c:strRef>
              <c:f>Sheet1!$D$1</c:f>
              <c:strCache>
                <c:ptCount val="1"/>
                <c:pt idx="0">
                  <c:v>Month 18</c:v>
                </c:pt>
              </c:strCache>
            </c:strRef>
          </c:tx>
          <c:spPr>
            <a:pattFill prst="wdDnDiag">
              <a:fgClr>
                <a:srgbClr val="7030A0"/>
              </a:fgClr>
              <a:bgClr>
                <a:schemeClr val="bg1"/>
              </a:bgClr>
            </a:pattFill>
            <a:ln>
              <a:noFill/>
            </a:ln>
            <a:effectLst/>
            <a:scene3d>
              <a:camera prst="orthographicFront"/>
              <a:lightRig rig="threePt" dir="t"/>
            </a:scene3d>
            <a:sp3d>
              <a:bevelT/>
            </a:sp3d>
          </c:spPr>
          <c:invertIfNegative val="0"/>
          <c:dLbls>
            <c:dLbl>
              <c:idx val="0"/>
              <c:layout>
                <c:manualLayout>
                  <c:x val="9.6153870420419545E-3"/>
                  <c:y val="-1.643161379652361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58-4F30-87F6-79D15C65AECA}"/>
                </c:ext>
              </c:extLst>
            </c:dLbl>
            <c:dLbl>
              <c:idx val="1"/>
              <c:layout>
                <c:manualLayout>
                  <c:x val="0"/>
                  <c:y val="-2.86809663114385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D58-4F30-87F6-79D15C65AEC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Vitamin E</c:v>
                </c:pt>
                <c:pt idx="1">
                  <c:v>Vitamin D</c:v>
                </c:pt>
              </c:strCache>
            </c:strRef>
          </c:cat>
          <c:val>
            <c:numRef>
              <c:f>Sheet1!$D$2:$D$3</c:f>
              <c:numCache>
                <c:formatCode>0.00%</c:formatCode>
                <c:ptCount val="2"/>
                <c:pt idx="0">
                  <c:v>0.71799999999999997</c:v>
                </c:pt>
                <c:pt idx="1">
                  <c:v>0.78800000000000003</c:v>
                </c:pt>
              </c:numCache>
            </c:numRef>
          </c:val>
          <c:extLst>
            <c:ext xmlns:c16="http://schemas.microsoft.com/office/drawing/2014/chart" uri="{C3380CC4-5D6E-409C-BE32-E72D297353CC}">
              <c16:uniqueId val="{00000002-AAFD-4ADA-86D9-351CC08AAC6D}"/>
            </c:ext>
          </c:extLst>
        </c:ser>
        <c:ser>
          <c:idx val="3"/>
          <c:order val="3"/>
          <c:tx>
            <c:strRef>
              <c:f>Sheet1!$E$1</c:f>
              <c:strCache>
                <c:ptCount val="1"/>
                <c:pt idx="0">
                  <c:v>Month 24</c:v>
                </c:pt>
              </c:strCache>
            </c:strRef>
          </c:tx>
          <c:spPr>
            <a:pattFill prst="lgCheck">
              <a:fgClr>
                <a:schemeClr val="accent1"/>
              </a:fgClr>
              <a:bgClr>
                <a:schemeClr val="bg1"/>
              </a:bgClr>
            </a:pattFill>
            <a:ln>
              <a:noFill/>
            </a:ln>
            <a:effectLst/>
            <a:scene3d>
              <a:camera prst="orthographicFront"/>
              <a:lightRig rig="threePt" dir="t"/>
            </a:scene3d>
            <a:sp3d>
              <a:bevelT/>
            </a:sp3d>
          </c:spPr>
          <c:invertIfNegative val="0"/>
          <c:dLbls>
            <c:dLbl>
              <c:idx val="1"/>
              <c:layout>
                <c:manualLayout>
                  <c:x val="1.28205160560559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D58-4F30-87F6-79D15C65AEC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Vitamin E</c:v>
                </c:pt>
                <c:pt idx="1">
                  <c:v>Vitamin D</c:v>
                </c:pt>
              </c:strCache>
            </c:strRef>
          </c:cat>
          <c:val>
            <c:numRef>
              <c:f>Sheet1!$E$2:$E$3</c:f>
              <c:numCache>
                <c:formatCode>0.00%</c:formatCode>
                <c:ptCount val="2"/>
                <c:pt idx="0">
                  <c:v>0.55000000000000004</c:v>
                </c:pt>
                <c:pt idx="1">
                  <c:v>0.77600000000000002</c:v>
                </c:pt>
              </c:numCache>
            </c:numRef>
          </c:val>
          <c:extLst>
            <c:ext xmlns:c16="http://schemas.microsoft.com/office/drawing/2014/chart" uri="{C3380CC4-5D6E-409C-BE32-E72D297353CC}">
              <c16:uniqueId val="{00000003-AAFD-4ADA-86D9-351CC08AAC6D}"/>
            </c:ext>
          </c:extLst>
        </c:ser>
        <c:dLbls>
          <c:dLblPos val="outEnd"/>
          <c:showLegendKey val="0"/>
          <c:showVal val="1"/>
          <c:showCatName val="0"/>
          <c:showSerName val="0"/>
          <c:showPercent val="0"/>
          <c:showBubbleSize val="0"/>
        </c:dLbls>
        <c:gapWidth val="219"/>
        <c:overlap val="-27"/>
        <c:axId val="234344328"/>
        <c:axId val="234343344"/>
      </c:barChart>
      <c:catAx>
        <c:axId val="234344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34343344"/>
        <c:crosses val="autoZero"/>
        <c:auto val="1"/>
        <c:lblAlgn val="ctr"/>
        <c:lblOffset val="100"/>
        <c:noMultiLvlLbl val="0"/>
      </c:catAx>
      <c:valAx>
        <c:axId val="234343344"/>
        <c:scaling>
          <c:orientation val="minMax"/>
        </c:scaling>
        <c:delete val="1"/>
        <c:axPos val="l"/>
        <c:numFmt formatCode="0.00%" sourceLinked="1"/>
        <c:majorTickMark val="none"/>
        <c:minorTickMark val="none"/>
        <c:tickLblPos val="nextTo"/>
        <c:crossAx val="234344328"/>
        <c:crosses val="autoZero"/>
        <c:crossBetween val="between"/>
      </c:valAx>
      <c:spPr>
        <a:noFill/>
        <a:ln>
          <a:noFill/>
        </a:ln>
        <a:effectLst/>
      </c:spPr>
    </c:plotArea>
    <c:legend>
      <c:legendPos val="b"/>
      <c:layout>
        <c:manualLayout>
          <c:xMode val="edge"/>
          <c:yMode val="edge"/>
          <c:x val="5.3020329004165888E-2"/>
          <c:y val="0.81953235910263578"/>
          <c:w val="0.94583281491843718"/>
          <c:h val="0.1589569161637852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5">
  <a:schemeClr val="accent5"/>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8019C8-2590-4552-A828-39D86057074A}" type="doc">
      <dgm:prSet loTypeId="urn:microsoft.com/office/officeart/2005/8/layout/hProcess11" loCatId="process" qsTypeId="urn:microsoft.com/office/officeart/2005/8/quickstyle/simple1" qsCatId="simple" csTypeId="urn:microsoft.com/office/officeart/2005/8/colors/accent1_2" csCatId="accent1" phldr="1"/>
      <dgm:spPr/>
    </dgm:pt>
    <dgm:pt modelId="{33FD412F-4936-49E4-99F5-84C224E1D7C9}">
      <dgm:prSet phldrT="[Text]"/>
      <dgm:spPr/>
      <dgm:t>
        <a:bodyPr/>
        <a:lstStyle/>
        <a:p>
          <a:r>
            <a:rPr lang="en-US" dirty="0"/>
            <a:t>2013: Study begins for prenatal through 24 months </a:t>
          </a:r>
        </a:p>
      </dgm:t>
    </dgm:pt>
    <dgm:pt modelId="{99ECCAD5-EE5D-4515-A278-CA3905A51E9F}" type="parTrans" cxnId="{49AB94AD-AC9E-4924-B26F-903B307A570F}">
      <dgm:prSet/>
      <dgm:spPr/>
      <dgm:t>
        <a:bodyPr/>
        <a:lstStyle/>
        <a:p>
          <a:endParaRPr lang="en-US"/>
        </a:p>
      </dgm:t>
    </dgm:pt>
    <dgm:pt modelId="{3B095071-2537-4DF1-A506-14E13668D392}" type="sibTrans" cxnId="{49AB94AD-AC9E-4924-B26F-903B307A570F}">
      <dgm:prSet/>
      <dgm:spPr/>
      <dgm:t>
        <a:bodyPr/>
        <a:lstStyle/>
        <a:p>
          <a:endParaRPr lang="en-US"/>
        </a:p>
      </dgm:t>
    </dgm:pt>
    <dgm:pt modelId="{909C7947-B579-4C94-92DB-DDF24495197A}">
      <dgm:prSet phldrT="[Text]"/>
      <dgm:spPr/>
      <dgm:t>
        <a:bodyPr/>
        <a:lstStyle/>
        <a:p>
          <a:r>
            <a:rPr lang="en-US" dirty="0"/>
            <a:t>2015: Study extended through 36 months </a:t>
          </a:r>
        </a:p>
      </dgm:t>
    </dgm:pt>
    <dgm:pt modelId="{7E9DF600-89DC-4B67-8615-9D5803F5D737}" type="parTrans" cxnId="{50A8F53E-4656-4743-BC71-219E71208D52}">
      <dgm:prSet/>
      <dgm:spPr/>
      <dgm:t>
        <a:bodyPr/>
        <a:lstStyle/>
        <a:p>
          <a:endParaRPr lang="en-US"/>
        </a:p>
      </dgm:t>
    </dgm:pt>
    <dgm:pt modelId="{19CDA702-DF80-491D-B7B2-160AEB80902D}" type="sibTrans" cxnId="{50A8F53E-4656-4743-BC71-219E71208D52}">
      <dgm:prSet/>
      <dgm:spPr/>
      <dgm:t>
        <a:bodyPr/>
        <a:lstStyle/>
        <a:p>
          <a:endParaRPr lang="en-US"/>
        </a:p>
      </dgm:t>
    </dgm:pt>
    <dgm:pt modelId="{7F29D506-78C8-4E1A-81F7-04EC3B539160}">
      <dgm:prSet phldrT="[Text]"/>
      <dgm:spPr/>
      <dgm:t>
        <a:bodyPr/>
        <a:lstStyle/>
        <a:p>
          <a:r>
            <a:rPr lang="en-US" dirty="0"/>
            <a:t>2016: Study extended through 60 months</a:t>
          </a:r>
        </a:p>
      </dgm:t>
    </dgm:pt>
    <dgm:pt modelId="{15229A2B-CA70-442B-A28F-E4261E08733A}" type="parTrans" cxnId="{DE89A0E3-2B18-4A48-A8EB-4CF7235872DB}">
      <dgm:prSet/>
      <dgm:spPr/>
      <dgm:t>
        <a:bodyPr/>
        <a:lstStyle/>
        <a:p>
          <a:endParaRPr lang="en-US"/>
        </a:p>
      </dgm:t>
    </dgm:pt>
    <dgm:pt modelId="{5BF67C17-0B3C-47EE-9CBE-F79DD9D0113F}" type="sibTrans" cxnId="{DE89A0E3-2B18-4A48-A8EB-4CF7235872DB}">
      <dgm:prSet/>
      <dgm:spPr/>
      <dgm:t>
        <a:bodyPr/>
        <a:lstStyle/>
        <a:p>
          <a:endParaRPr lang="en-US"/>
        </a:p>
      </dgm:t>
    </dgm:pt>
    <dgm:pt modelId="{7379A331-A6B9-43CD-A389-0C0E06D5F3E6}">
      <dgm:prSet phldrT="[Text]"/>
      <dgm:spPr/>
      <dgm:t>
        <a:bodyPr/>
        <a:lstStyle/>
        <a:p>
          <a:r>
            <a:rPr lang="en-US" dirty="0" smtClean="0"/>
            <a:t>2022: </a:t>
          </a:r>
          <a:r>
            <a:rPr lang="en-US" dirty="0"/>
            <a:t>Study ends</a:t>
          </a:r>
        </a:p>
      </dgm:t>
    </dgm:pt>
    <dgm:pt modelId="{886F3BEE-7C17-4512-AA19-62523F4A4612}" type="parTrans" cxnId="{BC2F822A-FFAD-4B8E-A984-98EB8CAB3EAD}">
      <dgm:prSet/>
      <dgm:spPr/>
      <dgm:t>
        <a:bodyPr/>
        <a:lstStyle/>
        <a:p>
          <a:endParaRPr lang="en-US"/>
        </a:p>
      </dgm:t>
    </dgm:pt>
    <dgm:pt modelId="{AEC482AF-CACD-4F25-95CE-63F41BC4695A}" type="sibTrans" cxnId="{BC2F822A-FFAD-4B8E-A984-98EB8CAB3EAD}">
      <dgm:prSet/>
      <dgm:spPr/>
      <dgm:t>
        <a:bodyPr/>
        <a:lstStyle/>
        <a:p>
          <a:endParaRPr lang="en-US"/>
        </a:p>
      </dgm:t>
    </dgm:pt>
    <dgm:pt modelId="{F209A3E4-F66D-4DD2-A5BD-8087E121406B}">
      <dgm:prSet phldrT="[Text]"/>
      <dgm:spPr/>
      <dgm:t>
        <a:bodyPr/>
        <a:lstStyle/>
        <a:p>
          <a:r>
            <a:rPr lang="en-US" dirty="0"/>
            <a:t>2018: Study extended through 72 months</a:t>
          </a:r>
        </a:p>
      </dgm:t>
    </dgm:pt>
    <dgm:pt modelId="{A10580BD-6871-4DB0-9038-18D3DFD6F86D}" type="parTrans" cxnId="{0D0045E1-087C-4561-AA7B-9AC7BEA49ACD}">
      <dgm:prSet/>
      <dgm:spPr/>
      <dgm:t>
        <a:bodyPr/>
        <a:lstStyle/>
        <a:p>
          <a:endParaRPr lang="en-US"/>
        </a:p>
      </dgm:t>
    </dgm:pt>
    <dgm:pt modelId="{6E0AC913-B10E-4435-B678-757A8716E325}" type="sibTrans" cxnId="{0D0045E1-087C-4561-AA7B-9AC7BEA49ACD}">
      <dgm:prSet/>
      <dgm:spPr/>
      <dgm:t>
        <a:bodyPr/>
        <a:lstStyle/>
        <a:p>
          <a:endParaRPr lang="en-US"/>
        </a:p>
      </dgm:t>
    </dgm:pt>
    <dgm:pt modelId="{44884F42-DFE3-4CF5-B43E-213BCD78EE8E}" type="pres">
      <dgm:prSet presAssocID="{3C8019C8-2590-4552-A828-39D86057074A}" presName="Name0" presStyleCnt="0">
        <dgm:presLayoutVars>
          <dgm:dir/>
          <dgm:resizeHandles val="exact"/>
        </dgm:presLayoutVars>
      </dgm:prSet>
      <dgm:spPr/>
    </dgm:pt>
    <dgm:pt modelId="{FB21D300-B6D9-4198-A894-6189972824A7}" type="pres">
      <dgm:prSet presAssocID="{3C8019C8-2590-4552-A828-39D86057074A}" presName="arrow" presStyleLbl="bgShp" presStyleIdx="0" presStyleCnt="1" custLinFactNeighborX="-1250" custLinFactNeighborY="3125"/>
      <dgm:spPr/>
    </dgm:pt>
    <dgm:pt modelId="{AF2DFB6B-C531-4BA0-9DE6-BF861080EF5C}" type="pres">
      <dgm:prSet presAssocID="{3C8019C8-2590-4552-A828-39D86057074A}" presName="points" presStyleCnt="0"/>
      <dgm:spPr/>
    </dgm:pt>
    <dgm:pt modelId="{4230C87F-9C41-4DC3-B39A-865ABCDBE8BC}" type="pres">
      <dgm:prSet presAssocID="{33FD412F-4936-49E4-99F5-84C224E1D7C9}" presName="compositeA" presStyleCnt="0"/>
      <dgm:spPr/>
    </dgm:pt>
    <dgm:pt modelId="{998FD9C7-50D5-4D1A-A72A-D4C6BB01A995}" type="pres">
      <dgm:prSet presAssocID="{33FD412F-4936-49E4-99F5-84C224E1D7C9}" presName="textA" presStyleLbl="revTx" presStyleIdx="0" presStyleCnt="5">
        <dgm:presLayoutVars>
          <dgm:bulletEnabled val="1"/>
        </dgm:presLayoutVars>
      </dgm:prSet>
      <dgm:spPr/>
      <dgm:t>
        <a:bodyPr/>
        <a:lstStyle/>
        <a:p>
          <a:endParaRPr lang="en-US"/>
        </a:p>
      </dgm:t>
    </dgm:pt>
    <dgm:pt modelId="{DA794C0D-31A2-4C70-AF17-C034D98EB24E}" type="pres">
      <dgm:prSet presAssocID="{33FD412F-4936-49E4-99F5-84C224E1D7C9}" presName="circleA" presStyleLbl="node1" presStyleIdx="0" presStyleCnt="5"/>
      <dgm:spPr>
        <a:solidFill>
          <a:srgbClr val="7030A0"/>
        </a:solidFill>
      </dgm:spPr>
    </dgm:pt>
    <dgm:pt modelId="{6CA8F218-EDC2-4E5D-886F-499093AD9406}" type="pres">
      <dgm:prSet presAssocID="{33FD412F-4936-49E4-99F5-84C224E1D7C9}" presName="spaceA" presStyleCnt="0"/>
      <dgm:spPr/>
    </dgm:pt>
    <dgm:pt modelId="{6D855A59-CED9-4B09-910F-5148F001FAE9}" type="pres">
      <dgm:prSet presAssocID="{3B095071-2537-4DF1-A506-14E13668D392}" presName="space" presStyleCnt="0"/>
      <dgm:spPr/>
    </dgm:pt>
    <dgm:pt modelId="{F16C2218-8CE8-463E-9058-65C448EBDDED}" type="pres">
      <dgm:prSet presAssocID="{909C7947-B579-4C94-92DB-DDF24495197A}" presName="compositeB" presStyleCnt="0"/>
      <dgm:spPr/>
    </dgm:pt>
    <dgm:pt modelId="{A5819005-FB44-477A-BEC2-430045D01AEC}" type="pres">
      <dgm:prSet presAssocID="{909C7947-B579-4C94-92DB-DDF24495197A}" presName="textB" presStyleLbl="revTx" presStyleIdx="1" presStyleCnt="5">
        <dgm:presLayoutVars>
          <dgm:bulletEnabled val="1"/>
        </dgm:presLayoutVars>
      </dgm:prSet>
      <dgm:spPr/>
      <dgm:t>
        <a:bodyPr/>
        <a:lstStyle/>
        <a:p>
          <a:endParaRPr lang="en-US"/>
        </a:p>
      </dgm:t>
    </dgm:pt>
    <dgm:pt modelId="{384A758C-2889-4AA7-BC18-33C10C4A6DDC}" type="pres">
      <dgm:prSet presAssocID="{909C7947-B579-4C94-92DB-DDF24495197A}" presName="circleB" presStyleLbl="node1" presStyleIdx="1" presStyleCnt="5" custLinFactNeighborX="12500" custLinFactNeighborY="-6250"/>
      <dgm:spPr>
        <a:solidFill>
          <a:srgbClr val="7030A0"/>
        </a:solidFill>
      </dgm:spPr>
    </dgm:pt>
    <dgm:pt modelId="{FA4033AA-38D1-4EA1-9CCC-E8636C80ADAE}" type="pres">
      <dgm:prSet presAssocID="{909C7947-B579-4C94-92DB-DDF24495197A}" presName="spaceB" presStyleCnt="0"/>
      <dgm:spPr/>
    </dgm:pt>
    <dgm:pt modelId="{2152A754-AAA0-47FC-8A79-2428DE83D3F7}" type="pres">
      <dgm:prSet presAssocID="{19CDA702-DF80-491D-B7B2-160AEB80902D}" presName="space" presStyleCnt="0"/>
      <dgm:spPr/>
    </dgm:pt>
    <dgm:pt modelId="{E020D66A-6633-4A5E-B2C0-4A1ED6A6E762}" type="pres">
      <dgm:prSet presAssocID="{7F29D506-78C8-4E1A-81F7-04EC3B539160}" presName="compositeA" presStyleCnt="0"/>
      <dgm:spPr/>
    </dgm:pt>
    <dgm:pt modelId="{0B5D59C2-1669-4A6A-A230-1E8E8462129E}" type="pres">
      <dgm:prSet presAssocID="{7F29D506-78C8-4E1A-81F7-04EC3B539160}" presName="textA" presStyleLbl="revTx" presStyleIdx="2" presStyleCnt="5">
        <dgm:presLayoutVars>
          <dgm:bulletEnabled val="1"/>
        </dgm:presLayoutVars>
      </dgm:prSet>
      <dgm:spPr/>
      <dgm:t>
        <a:bodyPr/>
        <a:lstStyle/>
        <a:p>
          <a:endParaRPr lang="en-US"/>
        </a:p>
      </dgm:t>
    </dgm:pt>
    <dgm:pt modelId="{C35213C2-E81D-4458-9117-5B955028874B}" type="pres">
      <dgm:prSet presAssocID="{7F29D506-78C8-4E1A-81F7-04EC3B539160}" presName="circleA" presStyleLbl="node1" presStyleIdx="2" presStyleCnt="5"/>
      <dgm:spPr>
        <a:solidFill>
          <a:srgbClr val="7030A0"/>
        </a:solidFill>
      </dgm:spPr>
    </dgm:pt>
    <dgm:pt modelId="{5508EA22-989D-453A-A7A2-E0588EE69E8D}" type="pres">
      <dgm:prSet presAssocID="{7F29D506-78C8-4E1A-81F7-04EC3B539160}" presName="spaceA" presStyleCnt="0"/>
      <dgm:spPr/>
    </dgm:pt>
    <dgm:pt modelId="{6656852C-DCAB-48F8-9001-FE81A3899789}" type="pres">
      <dgm:prSet presAssocID="{5BF67C17-0B3C-47EE-9CBE-F79DD9D0113F}" presName="space" presStyleCnt="0"/>
      <dgm:spPr/>
    </dgm:pt>
    <dgm:pt modelId="{15EFC35F-1918-4087-A954-E9EAEDB978F3}" type="pres">
      <dgm:prSet presAssocID="{F209A3E4-F66D-4DD2-A5BD-8087E121406B}" presName="compositeB" presStyleCnt="0"/>
      <dgm:spPr/>
    </dgm:pt>
    <dgm:pt modelId="{219AFC4D-A814-4653-9AC5-0032A9489FC7}" type="pres">
      <dgm:prSet presAssocID="{F209A3E4-F66D-4DD2-A5BD-8087E121406B}" presName="textB" presStyleLbl="revTx" presStyleIdx="3" presStyleCnt="5">
        <dgm:presLayoutVars>
          <dgm:bulletEnabled val="1"/>
        </dgm:presLayoutVars>
      </dgm:prSet>
      <dgm:spPr/>
      <dgm:t>
        <a:bodyPr/>
        <a:lstStyle/>
        <a:p>
          <a:endParaRPr lang="en-US"/>
        </a:p>
      </dgm:t>
    </dgm:pt>
    <dgm:pt modelId="{9F7A78EB-35B2-4F6F-A054-E7E8DB30243C}" type="pres">
      <dgm:prSet presAssocID="{F209A3E4-F66D-4DD2-A5BD-8087E121406B}" presName="circleB" presStyleLbl="node1" presStyleIdx="3" presStyleCnt="5"/>
      <dgm:spPr>
        <a:solidFill>
          <a:srgbClr val="7030A0"/>
        </a:solidFill>
      </dgm:spPr>
    </dgm:pt>
    <dgm:pt modelId="{43B0B492-691C-4AE5-80F2-6F6F075412D2}" type="pres">
      <dgm:prSet presAssocID="{F209A3E4-F66D-4DD2-A5BD-8087E121406B}" presName="spaceB" presStyleCnt="0"/>
      <dgm:spPr/>
    </dgm:pt>
    <dgm:pt modelId="{3572038C-3414-4806-B8D6-9D461F462595}" type="pres">
      <dgm:prSet presAssocID="{6E0AC913-B10E-4435-B678-757A8716E325}" presName="space" presStyleCnt="0"/>
      <dgm:spPr/>
    </dgm:pt>
    <dgm:pt modelId="{FB52DBDD-00A7-468C-926E-669EA681C7DB}" type="pres">
      <dgm:prSet presAssocID="{7379A331-A6B9-43CD-A389-0C0E06D5F3E6}" presName="compositeA" presStyleCnt="0"/>
      <dgm:spPr/>
    </dgm:pt>
    <dgm:pt modelId="{7DF43E7A-22FB-4CDF-B746-FFCCBB5C9976}" type="pres">
      <dgm:prSet presAssocID="{7379A331-A6B9-43CD-A389-0C0E06D5F3E6}" presName="textA" presStyleLbl="revTx" presStyleIdx="4" presStyleCnt="5">
        <dgm:presLayoutVars>
          <dgm:bulletEnabled val="1"/>
        </dgm:presLayoutVars>
      </dgm:prSet>
      <dgm:spPr/>
      <dgm:t>
        <a:bodyPr/>
        <a:lstStyle/>
        <a:p>
          <a:endParaRPr lang="en-US"/>
        </a:p>
      </dgm:t>
    </dgm:pt>
    <dgm:pt modelId="{52096D9E-F1C2-419B-A3F9-B0D096A01B37}" type="pres">
      <dgm:prSet presAssocID="{7379A331-A6B9-43CD-A389-0C0E06D5F3E6}" presName="circleA" presStyleLbl="node1" presStyleIdx="4" presStyleCnt="5"/>
      <dgm:spPr/>
    </dgm:pt>
    <dgm:pt modelId="{640A2EEB-DC6C-4535-993B-4A0608D853F2}" type="pres">
      <dgm:prSet presAssocID="{7379A331-A6B9-43CD-A389-0C0E06D5F3E6}" presName="spaceA" presStyleCnt="0"/>
      <dgm:spPr/>
    </dgm:pt>
  </dgm:ptLst>
  <dgm:cxnLst>
    <dgm:cxn modelId="{DE89A0E3-2B18-4A48-A8EB-4CF7235872DB}" srcId="{3C8019C8-2590-4552-A828-39D86057074A}" destId="{7F29D506-78C8-4E1A-81F7-04EC3B539160}" srcOrd="2" destOrd="0" parTransId="{15229A2B-CA70-442B-A28F-E4261E08733A}" sibTransId="{5BF67C17-0B3C-47EE-9CBE-F79DD9D0113F}"/>
    <dgm:cxn modelId="{BEC6A161-EB3D-4ACC-AC46-61B96FE9055C}" type="presOf" srcId="{F209A3E4-F66D-4DD2-A5BD-8087E121406B}" destId="{219AFC4D-A814-4653-9AC5-0032A9489FC7}" srcOrd="0" destOrd="0" presId="urn:microsoft.com/office/officeart/2005/8/layout/hProcess11"/>
    <dgm:cxn modelId="{442A7693-F2D1-41D2-81C4-D35BB9375167}" type="presOf" srcId="{7379A331-A6B9-43CD-A389-0C0E06D5F3E6}" destId="{7DF43E7A-22FB-4CDF-B746-FFCCBB5C9976}" srcOrd="0" destOrd="0" presId="urn:microsoft.com/office/officeart/2005/8/layout/hProcess11"/>
    <dgm:cxn modelId="{0D0045E1-087C-4561-AA7B-9AC7BEA49ACD}" srcId="{3C8019C8-2590-4552-A828-39D86057074A}" destId="{F209A3E4-F66D-4DD2-A5BD-8087E121406B}" srcOrd="3" destOrd="0" parTransId="{A10580BD-6871-4DB0-9038-18D3DFD6F86D}" sibTransId="{6E0AC913-B10E-4435-B678-757A8716E325}"/>
    <dgm:cxn modelId="{50A8F53E-4656-4743-BC71-219E71208D52}" srcId="{3C8019C8-2590-4552-A828-39D86057074A}" destId="{909C7947-B579-4C94-92DB-DDF24495197A}" srcOrd="1" destOrd="0" parTransId="{7E9DF600-89DC-4B67-8615-9D5803F5D737}" sibTransId="{19CDA702-DF80-491D-B7B2-160AEB80902D}"/>
    <dgm:cxn modelId="{49AB94AD-AC9E-4924-B26F-903B307A570F}" srcId="{3C8019C8-2590-4552-A828-39D86057074A}" destId="{33FD412F-4936-49E4-99F5-84C224E1D7C9}" srcOrd="0" destOrd="0" parTransId="{99ECCAD5-EE5D-4515-A278-CA3905A51E9F}" sibTransId="{3B095071-2537-4DF1-A506-14E13668D392}"/>
    <dgm:cxn modelId="{BC2F822A-FFAD-4B8E-A984-98EB8CAB3EAD}" srcId="{3C8019C8-2590-4552-A828-39D86057074A}" destId="{7379A331-A6B9-43CD-A389-0C0E06D5F3E6}" srcOrd="4" destOrd="0" parTransId="{886F3BEE-7C17-4512-AA19-62523F4A4612}" sibTransId="{AEC482AF-CACD-4F25-95CE-63F41BC4695A}"/>
    <dgm:cxn modelId="{596F0FBC-27B0-4EF2-B6D7-C4442B411B57}" type="presOf" srcId="{33FD412F-4936-49E4-99F5-84C224E1D7C9}" destId="{998FD9C7-50D5-4D1A-A72A-D4C6BB01A995}" srcOrd="0" destOrd="0" presId="urn:microsoft.com/office/officeart/2005/8/layout/hProcess11"/>
    <dgm:cxn modelId="{AA9B27A5-9217-4E13-B095-D3C2B4B32092}" type="presOf" srcId="{7F29D506-78C8-4E1A-81F7-04EC3B539160}" destId="{0B5D59C2-1669-4A6A-A230-1E8E8462129E}" srcOrd="0" destOrd="0" presId="urn:microsoft.com/office/officeart/2005/8/layout/hProcess11"/>
    <dgm:cxn modelId="{9027B178-8447-491C-A4F1-CDED8CFB06B4}" type="presOf" srcId="{909C7947-B579-4C94-92DB-DDF24495197A}" destId="{A5819005-FB44-477A-BEC2-430045D01AEC}" srcOrd="0" destOrd="0" presId="urn:microsoft.com/office/officeart/2005/8/layout/hProcess11"/>
    <dgm:cxn modelId="{EA7F4AF8-6EDE-48F0-BD96-8FD3EA0BC59D}" type="presOf" srcId="{3C8019C8-2590-4552-A828-39D86057074A}" destId="{44884F42-DFE3-4CF5-B43E-213BCD78EE8E}" srcOrd="0" destOrd="0" presId="urn:microsoft.com/office/officeart/2005/8/layout/hProcess11"/>
    <dgm:cxn modelId="{58E0201B-D66C-4CB1-91E7-0B890D0AE002}" type="presParOf" srcId="{44884F42-DFE3-4CF5-B43E-213BCD78EE8E}" destId="{FB21D300-B6D9-4198-A894-6189972824A7}" srcOrd="0" destOrd="0" presId="urn:microsoft.com/office/officeart/2005/8/layout/hProcess11"/>
    <dgm:cxn modelId="{37139F32-A49F-4798-A889-6CD86A5F9433}" type="presParOf" srcId="{44884F42-DFE3-4CF5-B43E-213BCD78EE8E}" destId="{AF2DFB6B-C531-4BA0-9DE6-BF861080EF5C}" srcOrd="1" destOrd="0" presId="urn:microsoft.com/office/officeart/2005/8/layout/hProcess11"/>
    <dgm:cxn modelId="{6E2D30B3-F416-4E0F-9E66-42C2F8156F1F}" type="presParOf" srcId="{AF2DFB6B-C531-4BA0-9DE6-BF861080EF5C}" destId="{4230C87F-9C41-4DC3-B39A-865ABCDBE8BC}" srcOrd="0" destOrd="0" presId="urn:microsoft.com/office/officeart/2005/8/layout/hProcess11"/>
    <dgm:cxn modelId="{EEF8DBC9-CAC8-42F5-A8CA-08A66F55B852}" type="presParOf" srcId="{4230C87F-9C41-4DC3-B39A-865ABCDBE8BC}" destId="{998FD9C7-50D5-4D1A-A72A-D4C6BB01A995}" srcOrd="0" destOrd="0" presId="urn:microsoft.com/office/officeart/2005/8/layout/hProcess11"/>
    <dgm:cxn modelId="{9E78C5BD-E607-46D2-BB5A-33BDF7CDD2DD}" type="presParOf" srcId="{4230C87F-9C41-4DC3-B39A-865ABCDBE8BC}" destId="{DA794C0D-31A2-4C70-AF17-C034D98EB24E}" srcOrd="1" destOrd="0" presId="urn:microsoft.com/office/officeart/2005/8/layout/hProcess11"/>
    <dgm:cxn modelId="{FD2CA39B-EE14-448E-BC6D-A981080D690C}" type="presParOf" srcId="{4230C87F-9C41-4DC3-B39A-865ABCDBE8BC}" destId="{6CA8F218-EDC2-4E5D-886F-499093AD9406}" srcOrd="2" destOrd="0" presId="urn:microsoft.com/office/officeart/2005/8/layout/hProcess11"/>
    <dgm:cxn modelId="{0AB52DD7-21BC-4E66-B3DC-B8B080998B27}" type="presParOf" srcId="{AF2DFB6B-C531-4BA0-9DE6-BF861080EF5C}" destId="{6D855A59-CED9-4B09-910F-5148F001FAE9}" srcOrd="1" destOrd="0" presId="urn:microsoft.com/office/officeart/2005/8/layout/hProcess11"/>
    <dgm:cxn modelId="{951D0820-AA91-4247-9028-58160E6A76B1}" type="presParOf" srcId="{AF2DFB6B-C531-4BA0-9DE6-BF861080EF5C}" destId="{F16C2218-8CE8-463E-9058-65C448EBDDED}" srcOrd="2" destOrd="0" presId="urn:microsoft.com/office/officeart/2005/8/layout/hProcess11"/>
    <dgm:cxn modelId="{F7E3D11F-2AFE-4937-AA6E-8E50E2223C6B}" type="presParOf" srcId="{F16C2218-8CE8-463E-9058-65C448EBDDED}" destId="{A5819005-FB44-477A-BEC2-430045D01AEC}" srcOrd="0" destOrd="0" presId="urn:microsoft.com/office/officeart/2005/8/layout/hProcess11"/>
    <dgm:cxn modelId="{D2FAC039-3A71-448C-8231-D6AFAC6D209A}" type="presParOf" srcId="{F16C2218-8CE8-463E-9058-65C448EBDDED}" destId="{384A758C-2889-4AA7-BC18-33C10C4A6DDC}" srcOrd="1" destOrd="0" presId="urn:microsoft.com/office/officeart/2005/8/layout/hProcess11"/>
    <dgm:cxn modelId="{93B91F41-75CD-48C3-9A71-9CAD56BBFA50}" type="presParOf" srcId="{F16C2218-8CE8-463E-9058-65C448EBDDED}" destId="{FA4033AA-38D1-4EA1-9CCC-E8636C80ADAE}" srcOrd="2" destOrd="0" presId="urn:microsoft.com/office/officeart/2005/8/layout/hProcess11"/>
    <dgm:cxn modelId="{432A4D32-2AE4-42C9-BF20-89EF29770EB2}" type="presParOf" srcId="{AF2DFB6B-C531-4BA0-9DE6-BF861080EF5C}" destId="{2152A754-AAA0-47FC-8A79-2428DE83D3F7}" srcOrd="3" destOrd="0" presId="urn:microsoft.com/office/officeart/2005/8/layout/hProcess11"/>
    <dgm:cxn modelId="{53D7B932-1736-4DBA-A000-49EFC4BFFC07}" type="presParOf" srcId="{AF2DFB6B-C531-4BA0-9DE6-BF861080EF5C}" destId="{E020D66A-6633-4A5E-B2C0-4A1ED6A6E762}" srcOrd="4" destOrd="0" presId="urn:microsoft.com/office/officeart/2005/8/layout/hProcess11"/>
    <dgm:cxn modelId="{78CA2114-1EA4-4D4D-B362-ECDFE1E47D2F}" type="presParOf" srcId="{E020D66A-6633-4A5E-B2C0-4A1ED6A6E762}" destId="{0B5D59C2-1669-4A6A-A230-1E8E8462129E}" srcOrd="0" destOrd="0" presId="urn:microsoft.com/office/officeart/2005/8/layout/hProcess11"/>
    <dgm:cxn modelId="{D719C5C3-9C7A-4E93-97ED-F187F70202B7}" type="presParOf" srcId="{E020D66A-6633-4A5E-B2C0-4A1ED6A6E762}" destId="{C35213C2-E81D-4458-9117-5B955028874B}" srcOrd="1" destOrd="0" presId="urn:microsoft.com/office/officeart/2005/8/layout/hProcess11"/>
    <dgm:cxn modelId="{874677FA-8021-4237-A024-53D69FCDBD82}" type="presParOf" srcId="{E020D66A-6633-4A5E-B2C0-4A1ED6A6E762}" destId="{5508EA22-989D-453A-A7A2-E0588EE69E8D}" srcOrd="2" destOrd="0" presId="urn:microsoft.com/office/officeart/2005/8/layout/hProcess11"/>
    <dgm:cxn modelId="{AE4F7E92-45EB-4182-B790-EF4C5B40079D}" type="presParOf" srcId="{AF2DFB6B-C531-4BA0-9DE6-BF861080EF5C}" destId="{6656852C-DCAB-48F8-9001-FE81A3899789}" srcOrd="5" destOrd="0" presId="urn:microsoft.com/office/officeart/2005/8/layout/hProcess11"/>
    <dgm:cxn modelId="{D05AEF39-F490-4536-B8DA-87855ADD090C}" type="presParOf" srcId="{AF2DFB6B-C531-4BA0-9DE6-BF861080EF5C}" destId="{15EFC35F-1918-4087-A954-E9EAEDB978F3}" srcOrd="6" destOrd="0" presId="urn:microsoft.com/office/officeart/2005/8/layout/hProcess11"/>
    <dgm:cxn modelId="{12A6C715-5AEA-417C-8E6B-4FB30D00F7FC}" type="presParOf" srcId="{15EFC35F-1918-4087-A954-E9EAEDB978F3}" destId="{219AFC4D-A814-4653-9AC5-0032A9489FC7}" srcOrd="0" destOrd="0" presId="urn:microsoft.com/office/officeart/2005/8/layout/hProcess11"/>
    <dgm:cxn modelId="{D5BF5592-4A70-414E-A023-CDF412C4169F}" type="presParOf" srcId="{15EFC35F-1918-4087-A954-E9EAEDB978F3}" destId="{9F7A78EB-35B2-4F6F-A054-E7E8DB30243C}" srcOrd="1" destOrd="0" presId="urn:microsoft.com/office/officeart/2005/8/layout/hProcess11"/>
    <dgm:cxn modelId="{E035184B-8ACF-4BAB-A971-563F4D12BA7E}" type="presParOf" srcId="{15EFC35F-1918-4087-A954-E9EAEDB978F3}" destId="{43B0B492-691C-4AE5-80F2-6F6F075412D2}" srcOrd="2" destOrd="0" presId="urn:microsoft.com/office/officeart/2005/8/layout/hProcess11"/>
    <dgm:cxn modelId="{82C6D89A-3A80-4657-AB47-345F121DECDC}" type="presParOf" srcId="{AF2DFB6B-C531-4BA0-9DE6-BF861080EF5C}" destId="{3572038C-3414-4806-B8D6-9D461F462595}" srcOrd="7" destOrd="0" presId="urn:microsoft.com/office/officeart/2005/8/layout/hProcess11"/>
    <dgm:cxn modelId="{D7926545-E44D-4C8A-8BA8-7C824D97E176}" type="presParOf" srcId="{AF2DFB6B-C531-4BA0-9DE6-BF861080EF5C}" destId="{FB52DBDD-00A7-468C-926E-669EA681C7DB}" srcOrd="8" destOrd="0" presId="urn:microsoft.com/office/officeart/2005/8/layout/hProcess11"/>
    <dgm:cxn modelId="{5B543FB4-C688-46A1-9302-350AC4531A40}" type="presParOf" srcId="{FB52DBDD-00A7-468C-926E-669EA681C7DB}" destId="{7DF43E7A-22FB-4CDF-B746-FFCCBB5C9976}" srcOrd="0" destOrd="0" presId="urn:microsoft.com/office/officeart/2005/8/layout/hProcess11"/>
    <dgm:cxn modelId="{0A857F3D-52FE-486F-9445-88BBFE0E70A9}" type="presParOf" srcId="{FB52DBDD-00A7-468C-926E-669EA681C7DB}" destId="{52096D9E-F1C2-419B-A3F9-B0D096A01B37}" srcOrd="1" destOrd="0" presId="urn:microsoft.com/office/officeart/2005/8/layout/hProcess11"/>
    <dgm:cxn modelId="{31F1649E-E123-4DED-9D3B-1AB606E3836B}" type="presParOf" srcId="{FB52DBDD-00A7-468C-926E-669EA681C7DB}" destId="{640A2EEB-DC6C-4535-993B-4A0608D853F2}"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1D300-B6D9-4198-A894-6189972824A7}">
      <dsp:nvSpPr>
        <dsp:cNvPr id="0" name=""/>
        <dsp:cNvSpPr/>
      </dsp:nvSpPr>
      <dsp:spPr>
        <a:xfrm>
          <a:off x="0" y="1142999"/>
          <a:ext cx="7924800" cy="146304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8FD9C7-50D5-4D1A-A72A-D4C6BB01A995}">
      <dsp:nvSpPr>
        <dsp:cNvPr id="0" name=""/>
        <dsp:cNvSpPr/>
      </dsp:nvSpPr>
      <dsp:spPr>
        <a:xfrm>
          <a:off x="3134" y="0"/>
          <a:ext cx="1370394"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kern="1200" dirty="0"/>
            <a:t>2013: Study begins for prenatal through 24 months </a:t>
          </a:r>
        </a:p>
      </dsp:txBody>
      <dsp:txXfrm>
        <a:off x="3134" y="0"/>
        <a:ext cx="1370394" cy="1463040"/>
      </dsp:txXfrm>
    </dsp:sp>
    <dsp:sp modelId="{DA794C0D-31A2-4C70-AF17-C034D98EB24E}">
      <dsp:nvSpPr>
        <dsp:cNvPr id="0" name=""/>
        <dsp:cNvSpPr/>
      </dsp:nvSpPr>
      <dsp:spPr>
        <a:xfrm>
          <a:off x="505451" y="1645920"/>
          <a:ext cx="365760" cy="365760"/>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819005-FB44-477A-BEC2-430045D01AEC}">
      <dsp:nvSpPr>
        <dsp:cNvPr id="0" name=""/>
        <dsp:cNvSpPr/>
      </dsp:nvSpPr>
      <dsp:spPr>
        <a:xfrm>
          <a:off x="1442048" y="2194559"/>
          <a:ext cx="1370394"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kern="1200" dirty="0"/>
            <a:t>2015: Study extended through 36 months </a:t>
          </a:r>
        </a:p>
      </dsp:txBody>
      <dsp:txXfrm>
        <a:off x="1442048" y="2194559"/>
        <a:ext cx="1370394" cy="1463040"/>
      </dsp:txXfrm>
    </dsp:sp>
    <dsp:sp modelId="{384A758C-2889-4AA7-BC18-33C10C4A6DDC}">
      <dsp:nvSpPr>
        <dsp:cNvPr id="0" name=""/>
        <dsp:cNvSpPr/>
      </dsp:nvSpPr>
      <dsp:spPr>
        <a:xfrm>
          <a:off x="1990085" y="1623060"/>
          <a:ext cx="365760" cy="365760"/>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5D59C2-1669-4A6A-A230-1E8E8462129E}">
      <dsp:nvSpPr>
        <dsp:cNvPr id="0" name=""/>
        <dsp:cNvSpPr/>
      </dsp:nvSpPr>
      <dsp:spPr>
        <a:xfrm>
          <a:off x="2880962" y="0"/>
          <a:ext cx="1370394"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kern="1200" dirty="0"/>
            <a:t>2016: Study extended through 60 months</a:t>
          </a:r>
        </a:p>
      </dsp:txBody>
      <dsp:txXfrm>
        <a:off x="2880962" y="0"/>
        <a:ext cx="1370394" cy="1463040"/>
      </dsp:txXfrm>
    </dsp:sp>
    <dsp:sp modelId="{C35213C2-E81D-4458-9117-5B955028874B}">
      <dsp:nvSpPr>
        <dsp:cNvPr id="0" name=""/>
        <dsp:cNvSpPr/>
      </dsp:nvSpPr>
      <dsp:spPr>
        <a:xfrm>
          <a:off x="3383280" y="1645920"/>
          <a:ext cx="365760" cy="365760"/>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9AFC4D-A814-4653-9AC5-0032A9489FC7}">
      <dsp:nvSpPr>
        <dsp:cNvPr id="0" name=""/>
        <dsp:cNvSpPr/>
      </dsp:nvSpPr>
      <dsp:spPr>
        <a:xfrm>
          <a:off x="4319876" y="2194559"/>
          <a:ext cx="1370394"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kern="1200" dirty="0"/>
            <a:t>2018: Study extended through 72 months</a:t>
          </a:r>
        </a:p>
      </dsp:txBody>
      <dsp:txXfrm>
        <a:off x="4319876" y="2194559"/>
        <a:ext cx="1370394" cy="1463040"/>
      </dsp:txXfrm>
    </dsp:sp>
    <dsp:sp modelId="{9F7A78EB-35B2-4F6F-A054-E7E8DB30243C}">
      <dsp:nvSpPr>
        <dsp:cNvPr id="0" name=""/>
        <dsp:cNvSpPr/>
      </dsp:nvSpPr>
      <dsp:spPr>
        <a:xfrm>
          <a:off x="4822194" y="1645920"/>
          <a:ext cx="365760" cy="365760"/>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F43E7A-22FB-4CDF-B746-FFCCBB5C9976}">
      <dsp:nvSpPr>
        <dsp:cNvPr id="0" name=""/>
        <dsp:cNvSpPr/>
      </dsp:nvSpPr>
      <dsp:spPr>
        <a:xfrm>
          <a:off x="5758791" y="0"/>
          <a:ext cx="1370394"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kern="1200" dirty="0" smtClean="0"/>
            <a:t>2022: </a:t>
          </a:r>
          <a:r>
            <a:rPr lang="en-US" sz="1600" kern="1200" dirty="0"/>
            <a:t>Study ends</a:t>
          </a:r>
        </a:p>
      </dsp:txBody>
      <dsp:txXfrm>
        <a:off x="5758791" y="0"/>
        <a:ext cx="1370394" cy="1463040"/>
      </dsp:txXfrm>
    </dsp:sp>
    <dsp:sp modelId="{52096D9E-F1C2-419B-A3F9-B0D096A01B37}">
      <dsp:nvSpPr>
        <dsp:cNvPr id="0" name=""/>
        <dsp:cNvSpPr/>
      </dsp:nvSpPr>
      <dsp:spPr>
        <a:xfrm>
          <a:off x="6261108" y="1645920"/>
          <a:ext cx="365760" cy="36576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0.22137</cdr:x>
      <cdr:y>0.05099</cdr:y>
    </cdr:from>
    <cdr:to>
      <cdr:x>0.27643</cdr:x>
      <cdr:y>0.12943</cdr:y>
    </cdr:to>
    <cdr:sp macro="" textlink="">
      <cdr:nvSpPr>
        <cdr:cNvPr id="2" name="Oval 1"/>
        <cdr:cNvSpPr/>
      </cdr:nvSpPr>
      <cdr:spPr>
        <a:xfrm xmlns:a="http://schemas.openxmlformats.org/drawingml/2006/main">
          <a:off x="1796484" y="208755"/>
          <a:ext cx="446828" cy="321153"/>
        </a:xfrm>
        <a:prstGeom xmlns:a="http://schemas.openxmlformats.org/drawingml/2006/main" prst="ellipse">
          <a:avLst/>
        </a:prstGeom>
        <a:noFill xmlns:a="http://schemas.openxmlformats.org/drawingml/2006/main"/>
        <a:ln xmlns:a="http://schemas.openxmlformats.org/drawingml/2006/main" w="19050">
          <a:solidFill>
            <a:srgbClr val="FF0000"/>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sz="2000"/>
        </a:p>
      </cdr:txBody>
    </cdr:sp>
  </cdr:relSizeAnchor>
  <cdr:relSizeAnchor xmlns:cdr="http://schemas.openxmlformats.org/drawingml/2006/chartDrawing">
    <cdr:from>
      <cdr:x>0.39806</cdr:x>
      <cdr:y>0.3879</cdr:y>
    </cdr:from>
    <cdr:to>
      <cdr:x>0.45311</cdr:x>
      <cdr:y>0.48098</cdr:y>
    </cdr:to>
    <cdr:sp macro="" textlink="">
      <cdr:nvSpPr>
        <cdr:cNvPr id="5" name="Oval 4"/>
        <cdr:cNvSpPr/>
      </cdr:nvSpPr>
      <cdr:spPr>
        <a:xfrm xmlns:a="http://schemas.openxmlformats.org/drawingml/2006/main">
          <a:off x="3124200" y="1270282"/>
          <a:ext cx="432066" cy="304800"/>
        </a:xfrm>
        <a:prstGeom xmlns:a="http://schemas.openxmlformats.org/drawingml/2006/main" prst="ellipse">
          <a:avLst/>
        </a:prstGeom>
        <a:noFill xmlns:a="http://schemas.openxmlformats.org/drawingml/2006/main"/>
        <a:ln xmlns:a="http://schemas.openxmlformats.org/drawingml/2006/main" w="19050">
          <a:solidFill>
            <a:srgbClr val="92CD4F"/>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0.71845</cdr:x>
      <cdr:y>0.52751</cdr:y>
    </cdr:from>
    <cdr:to>
      <cdr:x>0.7735</cdr:x>
      <cdr:y>0.60619</cdr:y>
    </cdr:to>
    <cdr:sp macro="" textlink="">
      <cdr:nvSpPr>
        <cdr:cNvPr id="6" name="Oval 5"/>
        <cdr:cNvSpPr/>
      </cdr:nvSpPr>
      <cdr:spPr>
        <a:xfrm xmlns:a="http://schemas.openxmlformats.org/drawingml/2006/main">
          <a:off x="5638800" y="1727482"/>
          <a:ext cx="432066" cy="257659"/>
        </a:xfrm>
        <a:prstGeom xmlns:a="http://schemas.openxmlformats.org/drawingml/2006/main" prst="ellipse">
          <a:avLst/>
        </a:prstGeom>
        <a:noFill xmlns:a="http://schemas.openxmlformats.org/drawingml/2006/main"/>
        <a:ln xmlns:a="http://schemas.openxmlformats.org/drawingml/2006/main" w="19050">
          <a:solidFill>
            <a:srgbClr val="552AD5"/>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0.86408</cdr:x>
      <cdr:y>0.3879</cdr:y>
    </cdr:from>
    <cdr:to>
      <cdr:x>0.91779</cdr:x>
      <cdr:y>0.48098</cdr:y>
    </cdr:to>
    <cdr:sp macro="" textlink="">
      <cdr:nvSpPr>
        <cdr:cNvPr id="7" name="Oval 6"/>
        <cdr:cNvSpPr/>
      </cdr:nvSpPr>
      <cdr:spPr>
        <a:xfrm xmlns:a="http://schemas.openxmlformats.org/drawingml/2006/main">
          <a:off x="6781800" y="1270282"/>
          <a:ext cx="421538" cy="304800"/>
        </a:xfrm>
        <a:prstGeom xmlns:a="http://schemas.openxmlformats.org/drawingml/2006/main" prst="ellipse">
          <a:avLst/>
        </a:prstGeom>
        <a:noFill xmlns:a="http://schemas.openxmlformats.org/drawingml/2006/main"/>
        <a:ln xmlns:a="http://schemas.openxmlformats.org/drawingml/2006/main" w="19050">
          <a:solidFill>
            <a:srgbClr val="552AD5"/>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B721E6-5C3B-4C4D-B14C-8578B09D4726}" type="datetimeFigureOut">
              <a:rPr lang="en-US" smtClean="0"/>
              <a:pPr/>
              <a:t>11/20/2018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55145-A36C-4978-8995-B0E2FE597043}" type="slidenum">
              <a:rPr lang="en-US" smtClean="0"/>
              <a:pPr/>
              <a:t>‹#›</a:t>
            </a:fld>
            <a:endParaRPr lang="en-US"/>
          </a:p>
        </p:txBody>
      </p:sp>
    </p:spTree>
    <p:extLst>
      <p:ext uri="{BB962C8B-B14F-4D97-AF65-F5344CB8AC3E}">
        <p14:creationId xmlns:p14="http://schemas.microsoft.com/office/powerpoint/2010/main" val="102877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Presenter: Linnea</a:t>
            </a:r>
          </a:p>
        </p:txBody>
      </p:sp>
      <p:sp>
        <p:nvSpPr>
          <p:cNvPr id="4" name="Slide Number Placeholder 3"/>
          <p:cNvSpPr>
            <a:spLocks noGrp="1"/>
          </p:cNvSpPr>
          <p:nvPr>
            <p:ph type="sldNum" sz="quarter" idx="10"/>
          </p:nvPr>
        </p:nvSpPr>
        <p:spPr/>
        <p:txBody>
          <a:bodyPr/>
          <a:lstStyle/>
          <a:p>
            <a:fld id="{D1A55145-A36C-4978-8995-B0E2FE597043}" type="slidenum">
              <a:rPr lang="en-US" smtClean="0"/>
              <a:pPr/>
              <a:t>1</a:t>
            </a:fld>
            <a:endParaRPr lang="en-US"/>
          </a:p>
        </p:txBody>
      </p:sp>
    </p:spTree>
    <p:extLst>
      <p:ext uri="{BB962C8B-B14F-4D97-AF65-F5344CB8AC3E}">
        <p14:creationId xmlns:p14="http://schemas.microsoft.com/office/powerpoint/2010/main" val="3746211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Presenter: Crystal </a:t>
            </a:r>
            <a:endParaRPr lang="en-US" b="1" dirty="0">
              <a:solidFill>
                <a:srgbClr val="FFFF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Since 2013, we have conducted  </a:t>
            </a:r>
            <a:r>
              <a:rPr lang="en-US" b="0" dirty="0"/>
              <a:t>a total of </a:t>
            </a:r>
            <a:r>
              <a:rPr lang="en-US" b="0" dirty="0" smtClean="0"/>
              <a:t>40,767 </a:t>
            </a:r>
            <a:r>
              <a:rPr lang="en-US" b="0" dirty="0"/>
              <a:t>interviews with the</a:t>
            </a:r>
            <a:r>
              <a:rPr lang="en-US" b="0" baseline="0" dirty="0"/>
              <a:t> prenatal women and with the parents/caregivers of the infants and children.  We have finished all of the interviews for children through age </a:t>
            </a:r>
            <a:r>
              <a:rPr lang="en-US" b="0" baseline="0" dirty="0" smtClean="0"/>
              <a:t>42- </a:t>
            </a:r>
            <a:r>
              <a:rPr lang="en-US" b="0" baseline="0" dirty="0"/>
              <a:t>months and we are currently conducting interviews for children age </a:t>
            </a:r>
            <a:r>
              <a:rPr lang="en-US" b="0" baseline="0" dirty="0" smtClean="0"/>
              <a:t>48 through 60 </a:t>
            </a:r>
            <a:r>
              <a:rPr lang="en-US" b="0" baseline="0" dirty="0"/>
              <a:t>months.  </a:t>
            </a:r>
            <a:endParaRPr lang="en-US" b="0" dirty="0"/>
          </a:p>
          <a:p>
            <a:endParaRPr lang="en-US" b="0" dirty="0"/>
          </a:p>
        </p:txBody>
      </p:sp>
      <p:sp>
        <p:nvSpPr>
          <p:cNvPr id="4" name="Slide Number Placeholder 3"/>
          <p:cNvSpPr>
            <a:spLocks noGrp="1"/>
          </p:cNvSpPr>
          <p:nvPr>
            <p:ph type="sldNum" sz="quarter" idx="10"/>
          </p:nvPr>
        </p:nvSpPr>
        <p:spPr/>
        <p:txBody>
          <a:bodyPr/>
          <a:lstStyle/>
          <a:p>
            <a:fld id="{D1A55145-A36C-4978-8995-B0E2FE59704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092419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Presenter: Crystal </a:t>
            </a:r>
            <a:r>
              <a:rPr lang="en-US" b="1" baseline="0" dirty="0" smtClean="0"/>
              <a:t>  </a:t>
            </a:r>
            <a:endParaRPr lang="en-US" b="1" dirty="0"/>
          </a:p>
          <a:p>
            <a:r>
              <a:rPr lang="en-US" dirty="0"/>
              <a:t>We are obtaining weight and height</a:t>
            </a:r>
            <a:r>
              <a:rPr lang="en-US" baseline="0" dirty="0"/>
              <a:t> measurements through several sources.  Most of the measurements to date have  come via WIC administrative data requests to state agencies. The states have provided measurements from the WIC records for those in the study that continue to participate in WIC including  measurements for ages 6, 12, </a:t>
            </a:r>
            <a:r>
              <a:rPr lang="en-US" baseline="0" dirty="0" smtClean="0"/>
              <a:t>24, 36 months and 48 months. </a:t>
            </a:r>
            <a:endParaRPr lang="en-US" baseline="0" dirty="0"/>
          </a:p>
          <a:p>
            <a:endParaRPr lang="en-US" dirty="0"/>
          </a:p>
          <a:p>
            <a:r>
              <a:rPr lang="en-US" dirty="0"/>
              <a:t>We have</a:t>
            </a:r>
            <a:r>
              <a:rPr lang="en-US" baseline="0" dirty="0"/>
              <a:t> also been obtaining </a:t>
            </a:r>
            <a:r>
              <a:rPr lang="en-US" dirty="0"/>
              <a:t>measurements for children at age 3</a:t>
            </a:r>
            <a:r>
              <a:rPr lang="en-US" baseline="0" dirty="0"/>
              <a:t> years and older</a:t>
            </a:r>
            <a:r>
              <a:rPr lang="en-US" dirty="0"/>
              <a:t> via a Feeding My </a:t>
            </a:r>
            <a:r>
              <a:rPr lang="en-US" dirty="0" smtClean="0"/>
              <a:t>Baby </a:t>
            </a:r>
            <a:r>
              <a:rPr lang="en-US" dirty="0"/>
              <a:t>measurement card</a:t>
            </a:r>
            <a:r>
              <a:rPr lang="en-US" baseline="0" dirty="0"/>
              <a:t> completed by WIC sites or children’s healthcare </a:t>
            </a:r>
            <a:r>
              <a:rPr lang="en-US" baseline="0" dirty="0" smtClean="0"/>
              <a:t>providers or from printouts from recent doctor visits.</a:t>
            </a:r>
            <a:r>
              <a:rPr lang="en-US" dirty="0"/>
              <a:t> </a:t>
            </a:r>
            <a:r>
              <a:rPr lang="en-US" baseline="0" dirty="0"/>
              <a:t> About </a:t>
            </a:r>
            <a:r>
              <a:rPr lang="en-US" baseline="0" dirty="0" smtClean="0"/>
              <a:t> 1/3 of these measurements came from cards </a:t>
            </a:r>
            <a:r>
              <a:rPr lang="en-US" baseline="0" dirty="0"/>
              <a:t>completed by </a:t>
            </a:r>
            <a:r>
              <a:rPr lang="en-US" baseline="0" dirty="0" smtClean="0"/>
              <a:t>WIC, 1/3 from cards completed by the healthcare providers and 1/3 from copies of recent doctor visit printouts.</a:t>
            </a:r>
            <a:endParaRPr lang="en-US" baseline="0" dirty="0">
              <a:cs typeface="Calibri"/>
            </a:endParaRPr>
          </a:p>
          <a:p>
            <a:r>
              <a:rPr lang="en-US" baseline="0" dirty="0"/>
              <a:t> </a:t>
            </a:r>
          </a:p>
          <a:p>
            <a:r>
              <a:rPr lang="en-US" baseline="0" dirty="0"/>
              <a:t>Thanks to all of the State agencies for providing the data from the WIC visits and for staff in the sites for doing the measurements and completing the measurement card when requested.  The measurements are so important for the study.  </a:t>
            </a:r>
          </a:p>
        </p:txBody>
      </p:sp>
      <p:sp>
        <p:nvSpPr>
          <p:cNvPr id="4" name="Slide Number Placeholder 3"/>
          <p:cNvSpPr>
            <a:spLocks noGrp="1"/>
          </p:cNvSpPr>
          <p:nvPr>
            <p:ph type="sldNum" sz="quarter" idx="10"/>
          </p:nvPr>
        </p:nvSpPr>
        <p:spPr/>
        <p:txBody>
          <a:bodyPr/>
          <a:lstStyle/>
          <a:p>
            <a:fld id="{D1A55145-A36C-4978-8995-B0E2FE597043}" type="slidenum">
              <a:rPr lang="en-US" smtClean="0"/>
              <a:pPr/>
              <a:t>11</a:t>
            </a:fld>
            <a:endParaRPr lang="en-US" dirty="0"/>
          </a:p>
        </p:txBody>
      </p:sp>
    </p:spTree>
    <p:extLst>
      <p:ext uri="{BB962C8B-B14F-4D97-AF65-F5344CB8AC3E}">
        <p14:creationId xmlns:p14="http://schemas.microsoft.com/office/powerpoint/2010/main" val="3010355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8CBB48-5F84-BA42-AD94-F4E9A7314B66}" type="slidenum">
              <a:rPr lang="en-US" smtClean="0"/>
              <a:t>13</a:t>
            </a:fld>
            <a:endParaRPr lang="en-US"/>
          </a:p>
        </p:txBody>
      </p:sp>
      <p:sp>
        <p:nvSpPr>
          <p:cNvPr id="5" name="Notes Placeholder 4"/>
          <p:cNvSpPr>
            <a:spLocks noGrp="1"/>
          </p:cNvSpPr>
          <p:nvPr>
            <p:ph type="body" sz="quarter" idx="11"/>
          </p:nvPr>
        </p:nvSpPr>
        <p:spPr/>
        <p:txBody>
          <a:bodyPr/>
          <a:lstStyle/>
          <a:p>
            <a:pPr marL="285750" indent="-285750">
              <a:buFontTx/>
              <a:buChar char="-"/>
            </a:pPr>
            <a:r>
              <a:rPr lang="en-US" sz="1200" dirty="0" smtClean="0"/>
              <a:t>WIC mothers report returning to work steadily over the first two years of the child’s life</a:t>
            </a:r>
          </a:p>
          <a:p>
            <a:r>
              <a:rPr lang="en-US" sz="1200" b="1" dirty="0" smtClean="0"/>
              <a:t>PRESS A SECOND TIME FOR THE ARROW TO APPEAR</a:t>
            </a:r>
          </a:p>
          <a:p>
            <a:pPr marL="285750" indent="-285750">
              <a:buFontTx/>
              <a:buChar char="-"/>
            </a:pPr>
            <a:r>
              <a:rPr lang="en-US" sz="1200" dirty="0" smtClean="0"/>
              <a:t>At 3 months postpartum 30 percent are working, with just over half working </a:t>
            </a:r>
            <a:r>
              <a:rPr lang="en-US" sz="1200" dirty="0" err="1" smtClean="0"/>
              <a:t>working</a:t>
            </a:r>
            <a:r>
              <a:rPr lang="en-US" sz="1200" dirty="0" smtClean="0"/>
              <a:t> full-time.</a:t>
            </a:r>
          </a:p>
          <a:p>
            <a:pPr marL="285750" indent="-285750">
              <a:buFontTx/>
              <a:buChar char="-"/>
            </a:pPr>
            <a:r>
              <a:rPr lang="en-US" sz="1200" dirty="0" smtClean="0"/>
              <a:t>There’s a gradual rise in employment, and by 24 months, 48 percent of mothers report working, with 56 percent of those working doing so full-time.</a:t>
            </a:r>
          </a:p>
          <a:p>
            <a:pPr marL="285750" indent="-285750">
              <a:buFontTx/>
              <a:buChar char="-"/>
            </a:pPr>
            <a:r>
              <a:rPr lang="en-US" sz="1200" dirty="0" smtClean="0"/>
              <a:t>Of note here is also that a small but present group of mothers report both working and going to school, a heavy burden for a woman with an infant or young child.</a:t>
            </a:r>
          </a:p>
          <a:p>
            <a:pPr marL="285750" indent="-285750">
              <a:buFontTx/>
              <a:buChar char="-"/>
            </a:pPr>
            <a:endParaRPr lang="en-US" sz="1200" dirty="0" smtClean="0"/>
          </a:p>
          <a:p>
            <a:r>
              <a:rPr lang="en-US" sz="1200" kern="1200" dirty="0" smtClean="0">
                <a:solidFill>
                  <a:schemeClr val="tx1"/>
                </a:solidFill>
                <a:effectLst/>
              </a:rPr>
              <a:t>The percentage of WIC ITFPS-2 caregivers working matches closely the percentage of FDA IFPS-II mothers who are WIC recipients and employed at 3 months (36 percent), 6 months (40 percent) and 12 months (45 percent).</a:t>
            </a:r>
          </a:p>
          <a:p>
            <a:endParaRPr lang="en-US" dirty="0"/>
          </a:p>
        </p:txBody>
      </p:sp>
    </p:spTree>
    <p:extLst>
      <p:ext uri="{BB962C8B-B14F-4D97-AF65-F5344CB8AC3E}">
        <p14:creationId xmlns:p14="http://schemas.microsoft.com/office/powerpoint/2010/main" val="2765074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8CBB48-5F84-BA42-AD94-F4E9A7314B66}" type="slidenum">
              <a:rPr lang="en-US" smtClean="0"/>
              <a:t>14</a:t>
            </a:fld>
            <a:endParaRPr lang="en-US"/>
          </a:p>
        </p:txBody>
      </p:sp>
      <p:sp>
        <p:nvSpPr>
          <p:cNvPr id="5" name="Notes Placeholder 4"/>
          <p:cNvSpPr>
            <a:spLocks noGrp="1"/>
          </p:cNvSpPr>
          <p:nvPr>
            <p:ph type="body" sz="quarter" idx="11"/>
          </p:nvPr>
        </p:nvSpPr>
        <p:spPr/>
        <p:txBody>
          <a:bodyPr/>
          <a:lstStyle/>
          <a:p>
            <a:pPr marL="285750" indent="-285750">
              <a:buFontTx/>
              <a:buChar char="-"/>
            </a:pPr>
            <a:r>
              <a:rPr lang="en-US" sz="1200" dirty="0" smtClean="0"/>
              <a:t>Breastfeeding an infant while working can be challenging, but at 3 months postpartum 34% of women working full-time chose this path. That number drops with time as do all the breastfeeding rates, until at 13 months 10% of women working full-time are still breastfeeding.</a:t>
            </a:r>
          </a:p>
          <a:p>
            <a:pPr marL="285750" indent="-285750">
              <a:buFontTx/>
              <a:buChar char="-"/>
            </a:pPr>
            <a:r>
              <a:rPr lang="en-US" sz="1200" dirty="0" smtClean="0"/>
              <a:t>If you look at the same-colored circles, that’s the comparison I want to focus on for a moment. Circled numbers indicate statistically significant differences.</a:t>
            </a:r>
          </a:p>
          <a:p>
            <a:pPr marL="285750" indent="-285750">
              <a:buFontTx/>
              <a:buChar char="-"/>
            </a:pPr>
            <a:r>
              <a:rPr lang="en-US" sz="1200" dirty="0" smtClean="0"/>
              <a:t>Rates of breastfeeding for women working full-time are consistently significantly lower than rates for women who are not employed.</a:t>
            </a:r>
          </a:p>
          <a:p>
            <a:pPr marL="285750" indent="-285750">
              <a:buFontTx/>
              <a:buChar char="-"/>
            </a:pPr>
            <a:r>
              <a:rPr lang="en-US" sz="1200" dirty="0" smtClean="0"/>
              <a:t>It’s not shown here, but mothers employed full-time</a:t>
            </a:r>
            <a:r>
              <a:rPr lang="en-US" sz="1200" baseline="0" dirty="0" smtClean="0"/>
              <a:t> also have a significantly shorter median BF duration than mothers employed PT or not employed.</a:t>
            </a:r>
          </a:p>
          <a:p>
            <a:endParaRPr lang="en-US" dirty="0"/>
          </a:p>
        </p:txBody>
      </p:sp>
    </p:spTree>
    <p:extLst>
      <p:ext uri="{BB962C8B-B14F-4D97-AF65-F5344CB8AC3E}">
        <p14:creationId xmlns:p14="http://schemas.microsoft.com/office/powerpoint/2010/main" val="1582209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8CBB48-5F84-BA42-AD94-F4E9A7314B66}" type="slidenum">
              <a:rPr lang="en-US" smtClean="0"/>
              <a:t>15</a:t>
            </a:fld>
            <a:endParaRPr lang="en-US"/>
          </a:p>
        </p:txBody>
      </p:sp>
      <p:sp>
        <p:nvSpPr>
          <p:cNvPr id="5" name="Notes Placeholder 4"/>
          <p:cNvSpPr>
            <a:spLocks noGrp="1"/>
          </p:cNvSpPr>
          <p:nvPr>
            <p:ph type="body" sz="quarter" idx="11"/>
          </p:nvPr>
        </p:nvSpPr>
        <p:spPr/>
        <p:txBody>
          <a:bodyPr/>
          <a:lstStyle/>
          <a:p>
            <a:pPr marL="285750" indent="-285750">
              <a:buFontTx/>
              <a:buChar char="-"/>
            </a:pPr>
            <a:r>
              <a:rPr lang="en-US" sz="1600" dirty="0" smtClean="0"/>
              <a:t>A natural question is whether workplaces are supporting mothers’ efforts to continue to breastfeed.</a:t>
            </a:r>
          </a:p>
          <a:p>
            <a:pPr marL="285750" indent="-285750">
              <a:buFontTx/>
              <a:buChar char="-"/>
            </a:pPr>
            <a:r>
              <a:rPr lang="en-US" sz="1600" dirty="0" smtClean="0"/>
              <a:t>The Affordable Care Act specifies that most employers must provide breastfeeding women with:</a:t>
            </a:r>
          </a:p>
          <a:p>
            <a:pPr marL="742950" lvl="1" indent="-285750">
              <a:buFontTx/>
              <a:buChar char="-"/>
            </a:pPr>
            <a:r>
              <a:rPr lang="en-US" sz="1600" dirty="0" smtClean="0"/>
              <a:t>Reasonable breaks to pump</a:t>
            </a:r>
          </a:p>
          <a:p>
            <a:pPr marL="742950" lvl="1" indent="-285750">
              <a:buFontTx/>
              <a:buChar char="-"/>
            </a:pPr>
            <a:r>
              <a:rPr lang="en-US" sz="1600" dirty="0" smtClean="0"/>
              <a:t>A private space to pump that isn’t a bathroom</a:t>
            </a:r>
          </a:p>
          <a:p>
            <a:pPr marL="742950" lvl="1" indent="-285750">
              <a:buFontTx/>
              <a:buChar char="-"/>
            </a:pPr>
            <a:r>
              <a:rPr lang="en-US" sz="1600" dirty="0" smtClean="0"/>
              <a:t>A reasonable place to store pumped milk</a:t>
            </a:r>
          </a:p>
          <a:p>
            <a:pPr marL="285750" indent="-285750">
              <a:buFontTx/>
              <a:buChar char="-"/>
            </a:pPr>
            <a:r>
              <a:rPr lang="en-US" sz="1600" dirty="0" smtClean="0"/>
              <a:t>57 percent of WIC ITFPS-2 women who are working and breastfeeding report getting all three of these accommodations, and 85 percent get at least one, but that leaves 15 percent report receiving no accommodations at all.</a:t>
            </a:r>
          </a:p>
          <a:p>
            <a:pPr marL="285750" indent="-285750">
              <a:buFontTx/>
              <a:buChar char="-"/>
            </a:pPr>
            <a:r>
              <a:rPr lang="en-US" sz="1600" dirty="0" smtClean="0"/>
              <a:t>The most commonly reported accommodation is reasonable breaks, with 76% reporting getting that accommodation, and roughly 70 percent reporting a private, non-bathroom space or a place to store pumped milk.</a:t>
            </a:r>
          </a:p>
          <a:p>
            <a:endParaRPr lang="en-US" dirty="0"/>
          </a:p>
        </p:txBody>
      </p:sp>
    </p:spTree>
    <p:extLst>
      <p:ext uri="{BB962C8B-B14F-4D97-AF65-F5344CB8AC3E}">
        <p14:creationId xmlns:p14="http://schemas.microsoft.com/office/powerpoint/2010/main" val="4089131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We asked caregivers if the WIC food package allowed them to purchase foods they would typically be feeding their child.</a:t>
            </a:r>
          </a:p>
          <a:p>
            <a:endParaRPr lang="en-US" sz="1200" dirty="0" smtClean="0"/>
          </a:p>
          <a:p>
            <a:r>
              <a:rPr lang="en-US" sz="1200" dirty="0" smtClean="0"/>
              <a:t>Both at 7 months, for the infant food package, and 15 months, for the child food package, caregivers overwhelmingly said yes, the food package allows them to do this.</a:t>
            </a:r>
          </a:p>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16</a:t>
            </a:fld>
            <a:endParaRPr lang="en-US"/>
          </a:p>
        </p:txBody>
      </p:sp>
    </p:spTree>
    <p:extLst>
      <p:ext uri="{BB962C8B-B14F-4D97-AF65-F5344CB8AC3E}">
        <p14:creationId xmlns:p14="http://schemas.microsoft.com/office/powerpoint/2010/main" val="3453540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8CBB48-5F84-BA42-AD94-F4E9A7314B66}" type="slidenum">
              <a:rPr lang="en-US" smtClean="0"/>
              <a:t>17</a:t>
            </a:fld>
            <a:endParaRPr lang="en-US"/>
          </a:p>
        </p:txBody>
      </p:sp>
      <p:sp>
        <p:nvSpPr>
          <p:cNvPr id="5" name="Notes Placeholder 4"/>
          <p:cNvSpPr>
            <a:spLocks noGrp="1"/>
          </p:cNvSpPr>
          <p:nvPr>
            <p:ph type="body" sz="quarter" idx="11"/>
          </p:nvPr>
        </p:nvSpPr>
        <p:spPr/>
        <p:txBody>
          <a:bodyPr/>
          <a:lstStyle/>
          <a:p>
            <a:pPr marL="285750" indent="-285750">
              <a:buFontTx/>
              <a:buChar char="-"/>
            </a:pPr>
            <a:r>
              <a:rPr lang="en-US" sz="1200" dirty="0" smtClean="0"/>
              <a:t>We can</a:t>
            </a:r>
            <a:r>
              <a:rPr lang="en-US" sz="1200" baseline="0" dirty="0" smtClean="0"/>
              <a:t> see evidence of this by looking at the most common foods consumed.</a:t>
            </a:r>
          </a:p>
          <a:p>
            <a:pPr marL="0" indent="0">
              <a:buFontTx/>
              <a:buNone/>
            </a:pPr>
            <a:endParaRPr lang="en-US" sz="1200" dirty="0" smtClean="0"/>
          </a:p>
          <a:p>
            <a:pPr marL="285750" indent="-285750">
              <a:buFontTx/>
              <a:buChar char="-"/>
            </a:pPr>
            <a:r>
              <a:rPr lang="en-US" sz="1200" dirty="0" smtClean="0"/>
              <a:t>During the 24-hour recall, the mothers label each eating occasion – breakfast, lunch, dinner, snack.</a:t>
            </a:r>
          </a:p>
          <a:p>
            <a:pPr marL="285750" indent="-285750">
              <a:buFontTx/>
              <a:buChar char="-"/>
            </a:pPr>
            <a:r>
              <a:rPr lang="en-US" sz="1200" dirty="0" smtClean="0"/>
              <a:t>So, we looked at what foods and beverages were most commonly consumed on a given day for each eating occasion.</a:t>
            </a:r>
          </a:p>
          <a:p>
            <a:pPr marL="285750" indent="-285750">
              <a:buFontTx/>
              <a:buChar char="-"/>
            </a:pPr>
            <a:endParaRPr lang="en-US" sz="1200" dirty="0" smtClean="0"/>
          </a:p>
          <a:p>
            <a:pPr marL="285750" indent="-285750">
              <a:buFontTx/>
              <a:buChar char="-"/>
            </a:pPr>
            <a:r>
              <a:rPr lang="en-US" sz="1200" dirty="0" smtClean="0"/>
              <a:t>This slides shows the top 5 foods</a:t>
            </a:r>
            <a:r>
              <a:rPr lang="en-US" sz="1200" baseline="0" dirty="0" smtClean="0"/>
              <a:t> and beverages consumed by participants at breakfast at 13 and 24 months. </a:t>
            </a:r>
          </a:p>
          <a:p>
            <a:pPr marL="285750" indent="-285750">
              <a:buFontTx/>
              <a:buChar char="-"/>
            </a:pPr>
            <a:r>
              <a:rPr lang="en-US" sz="1200" dirty="0" smtClean="0"/>
              <a:t>For this purpose we did some collapsing into food groups – for example any fruit excluding juice rather than individual fruits. This is because there is enough variability in individual sub-types of fruits, vegetables, juices, etc., that patterns don’t emerge very well.</a:t>
            </a:r>
            <a:r>
              <a:rPr lang="en-US" sz="1200" baseline="0" dirty="0" smtClean="0"/>
              <a:t> </a:t>
            </a:r>
          </a:p>
          <a:p>
            <a:pPr marL="285750" indent="-285750">
              <a:buFontTx/>
              <a:buChar char="-"/>
            </a:pPr>
            <a:r>
              <a:rPr lang="en-US" sz="1200" baseline="0" dirty="0" smtClean="0"/>
              <a:t>As you can see the top 5 at both month 13 and month 24 included the types</a:t>
            </a:r>
            <a:r>
              <a:rPr lang="en-US" sz="1200" dirty="0" smtClean="0"/>
              <a:t> of </a:t>
            </a:r>
            <a:r>
              <a:rPr lang="en-US" sz="1200" baseline="0" dirty="0" smtClean="0"/>
              <a:t>foods available through WIC. </a:t>
            </a:r>
            <a:r>
              <a:rPr lang="en-US" sz="1200" dirty="0" smtClean="0"/>
              <a:t>For breakfast you can see that at both times milk, cereals, eggs, and fruit are common. By 24 months, as infant cereals are no longer common, 100 fruit juice comes into the top 5.</a:t>
            </a:r>
          </a:p>
          <a:p>
            <a:endParaRPr lang="en-US" dirty="0"/>
          </a:p>
        </p:txBody>
      </p:sp>
    </p:spTree>
    <p:extLst>
      <p:ext uri="{BB962C8B-B14F-4D97-AF65-F5344CB8AC3E}">
        <p14:creationId xmlns:p14="http://schemas.microsoft.com/office/powerpoint/2010/main" val="399743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sz="1200" dirty="0" smtClean="0"/>
              <a:t>For lunch at 13 and 24 months, vegetables, milk and milk products, non-baby food meats, fruit, and 100 percent juice are the top 5 items. </a:t>
            </a:r>
          </a:p>
          <a:p>
            <a:pPr marL="285750" indent="-285750">
              <a:buFontTx/>
              <a:buChar char="-"/>
            </a:pPr>
            <a:r>
              <a:rPr lang="en-US" sz="1200" dirty="0" smtClean="0"/>
              <a:t>Note that between 13 and 24 months meat jumps from fifth place to first place, 100 percent juice and milk swap places such that a higher percentage of children are consuming juice than milk with lunch.</a:t>
            </a:r>
          </a:p>
          <a:p>
            <a:pPr marL="285750" indent="-285750">
              <a:buFontTx/>
              <a:buChar char="-"/>
            </a:pPr>
            <a:r>
              <a:rPr lang="en-US" sz="1200" dirty="0" smtClean="0"/>
              <a:t>Still, you can see by the green checks that these are mostly foods included in the WIC child food package</a:t>
            </a:r>
          </a:p>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18</a:t>
            </a:fld>
            <a:endParaRPr lang="en-US"/>
          </a:p>
        </p:txBody>
      </p:sp>
    </p:spTree>
    <p:extLst>
      <p:ext uri="{BB962C8B-B14F-4D97-AF65-F5344CB8AC3E}">
        <p14:creationId xmlns:p14="http://schemas.microsoft.com/office/powerpoint/2010/main" val="553248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sz="1200" dirty="0" smtClean="0"/>
              <a:t>For dinner we see a pattern similar to lunch, with vegetables, meats, milk and milk produces, and 100 percent juice in the top five. At 13 months fruit is the fifth most common item with dinner, but by 24 months it is replaced by rice and pasta.</a:t>
            </a:r>
          </a:p>
          <a:p>
            <a:pPr marL="285750" indent="-285750">
              <a:buFontTx/>
              <a:buChar char="-"/>
            </a:pPr>
            <a:r>
              <a:rPr lang="en-US" sz="1200" dirty="0" smtClean="0"/>
              <a:t>Again these include many foods in the WIC food package.</a:t>
            </a:r>
          </a:p>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19</a:t>
            </a:fld>
            <a:endParaRPr lang="en-US"/>
          </a:p>
        </p:txBody>
      </p:sp>
    </p:spTree>
    <p:extLst>
      <p:ext uri="{BB962C8B-B14F-4D97-AF65-F5344CB8AC3E}">
        <p14:creationId xmlns:p14="http://schemas.microsoft.com/office/powerpoint/2010/main" val="1621772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8CBB48-5F84-BA42-AD94-F4E9A7314B66}" type="slidenum">
              <a:rPr lang="en-US" smtClean="0"/>
              <a:t>20</a:t>
            </a:fld>
            <a:endParaRPr lang="en-US"/>
          </a:p>
        </p:txBody>
      </p:sp>
      <p:sp>
        <p:nvSpPr>
          <p:cNvPr id="5" name="Notes Placeholder 4"/>
          <p:cNvSpPr>
            <a:spLocks noGrp="1"/>
          </p:cNvSpPr>
          <p:nvPr>
            <p:ph type="body" sz="quarter" idx="11"/>
          </p:nvPr>
        </p:nvSpPr>
        <p:spPr/>
        <p:txBody>
          <a:bodyPr/>
          <a:lstStyle/>
          <a:p>
            <a:r>
              <a:rPr lang="en-US" sz="1200" dirty="0" smtClean="0"/>
              <a:t>Snacks contain both healthy WIC foods and less healthy choices.</a:t>
            </a:r>
          </a:p>
          <a:p>
            <a:endParaRPr lang="en-US" sz="1200" dirty="0" smtClean="0"/>
          </a:p>
          <a:p>
            <a:pPr marL="285750" indent="-285750">
              <a:buFontTx/>
              <a:buChar char="-"/>
            </a:pPr>
            <a:r>
              <a:rPr lang="en-US" sz="1200" dirty="0" smtClean="0"/>
              <a:t>Snacks contain some healthy foods, including fruit, milk and milk products at the top.</a:t>
            </a:r>
          </a:p>
          <a:p>
            <a:pPr marL="285750" indent="-285750">
              <a:buFontTx/>
              <a:buChar char="-"/>
            </a:pPr>
            <a:r>
              <a:rPr lang="en-US" sz="1200" dirty="0" smtClean="0"/>
              <a:t>We see crackers, pretzels, and rice cakes third at both time periods, and 100 percent fruit juice fourth.</a:t>
            </a:r>
          </a:p>
          <a:p>
            <a:pPr marL="285750" indent="-285750">
              <a:buFontTx/>
              <a:buChar char="-"/>
            </a:pPr>
            <a:r>
              <a:rPr lang="en-US" sz="1200" dirty="0" smtClean="0"/>
              <a:t>The final most common snack is baby food desserts at 13 months, and salty snacks at 24 months, neither of which is a healthy choice.</a:t>
            </a:r>
          </a:p>
          <a:p>
            <a:endParaRPr lang="en-US" dirty="0"/>
          </a:p>
        </p:txBody>
      </p:sp>
    </p:spTree>
    <p:extLst>
      <p:ext uri="{BB962C8B-B14F-4D97-AF65-F5344CB8AC3E}">
        <p14:creationId xmlns:p14="http://schemas.microsoft.com/office/powerpoint/2010/main" val="201524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Presenter: Linnea</a:t>
            </a:r>
          </a:p>
          <a:p>
            <a:r>
              <a:rPr lang="en-US" dirty="0"/>
              <a:t>Greetings from the Feeding My Baby Study team.  Our team includes…..</a:t>
            </a:r>
          </a:p>
          <a:p>
            <a:endParaRPr lang="en-US" dirty="0"/>
          </a:p>
          <a:p>
            <a:r>
              <a:rPr lang="en-US" dirty="0"/>
              <a:t>We are pleased you are joining us today for updates on the study and we very much appreciate your continued cooperation and support for this important and unique study.   </a:t>
            </a:r>
          </a:p>
        </p:txBody>
      </p:sp>
      <p:sp>
        <p:nvSpPr>
          <p:cNvPr id="4" name="Slide Number Placeholder 3"/>
          <p:cNvSpPr>
            <a:spLocks noGrp="1"/>
          </p:cNvSpPr>
          <p:nvPr>
            <p:ph type="sldNum" sz="quarter" idx="10"/>
          </p:nvPr>
        </p:nvSpPr>
        <p:spPr/>
        <p:txBody>
          <a:bodyPr/>
          <a:lstStyle/>
          <a:p>
            <a:fld id="{D1A55145-A36C-4978-8995-B0E2FE597043}" type="slidenum">
              <a:rPr lang="en-US" smtClean="0"/>
              <a:pPr/>
              <a:t>2</a:t>
            </a:fld>
            <a:endParaRPr lang="en-US"/>
          </a:p>
        </p:txBody>
      </p:sp>
    </p:spTree>
    <p:extLst>
      <p:ext uri="{BB962C8B-B14F-4D97-AF65-F5344CB8AC3E}">
        <p14:creationId xmlns:p14="http://schemas.microsoft.com/office/powerpoint/2010/main" val="1029394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sz="1200" dirty="0" smtClean="0"/>
              <a:t>This slide shows consumption rates over time of fruits, vegetables, cow’s milk, and meats and other protein sources.</a:t>
            </a:r>
          </a:p>
          <a:p>
            <a:pPr marL="285750" indent="-285750">
              <a:buFontTx/>
              <a:buChar char="-"/>
            </a:pPr>
            <a:r>
              <a:rPr lang="en-US" sz="1200" dirty="0" smtClean="0"/>
              <a:t>You can see that fruits and vegetables, the two darkest lines, rise with the introduction of complementary foods and are steady after about 9 months, with fruits consumed by slightly more children than are vegetables.</a:t>
            </a:r>
          </a:p>
          <a:p>
            <a:pPr marL="285750" indent="-285750">
              <a:buFontTx/>
              <a:buChar char="-"/>
            </a:pPr>
            <a:r>
              <a:rPr lang="en-US" sz="1200" dirty="0" smtClean="0"/>
              <a:t>Cow’s milk spikes at 13 months, in line with WIC recommendations that children start consuming cow’s milk at 1 year.</a:t>
            </a:r>
          </a:p>
          <a:p>
            <a:pPr marL="285750" indent="-285750">
              <a:buFontTx/>
              <a:buChar char="-"/>
            </a:pPr>
            <a:r>
              <a:rPr lang="en-US" sz="1200" dirty="0" smtClean="0"/>
              <a:t>Meat and proteins grow steadily from the time of introduction of complementary foods, and by 12 months they are the most commonly consumed food group. </a:t>
            </a:r>
          </a:p>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21</a:t>
            </a:fld>
            <a:endParaRPr lang="en-US"/>
          </a:p>
        </p:txBody>
      </p:sp>
    </p:spTree>
    <p:extLst>
      <p:ext uri="{BB962C8B-B14F-4D97-AF65-F5344CB8AC3E}">
        <p14:creationId xmlns:p14="http://schemas.microsoft.com/office/powerpoint/2010/main" val="2716264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sz="1200" dirty="0" smtClean="0"/>
              <a:t>At the same time that WIC children are eating healthy foods, they are also gradually increasing intake of dessert and candy, sugar-sweetened beverages, and salty snacks on a given day.</a:t>
            </a:r>
          </a:p>
          <a:p>
            <a:pPr marL="285750" indent="-285750">
              <a:buFontTx/>
              <a:buChar char="-"/>
            </a:pPr>
            <a:r>
              <a:rPr lang="en-US" sz="1200" dirty="0" smtClean="0"/>
              <a:t>By 24 months, half of children are consuming a dessert or candy on a given day.</a:t>
            </a:r>
          </a:p>
          <a:p>
            <a:pPr marL="285750" indent="-285750">
              <a:buFontTx/>
              <a:buChar char="-"/>
            </a:pPr>
            <a:r>
              <a:rPr lang="en-US" sz="1200" dirty="0" smtClean="0"/>
              <a:t>Sugar-sweetened beverages are increasing as well, with about a  quarter of children consuming one on a given day at 24 months. These are mostly fruit flavored drinks.</a:t>
            </a:r>
          </a:p>
          <a:p>
            <a:pPr marL="285750" indent="-285750">
              <a:buFontTx/>
              <a:buChar char="-"/>
            </a:pPr>
            <a:r>
              <a:rPr lang="en-US" sz="1200" dirty="0" smtClean="0"/>
              <a:t>Salty snacks are rising too, including foods like chips, popcorn, and cheese puffs.</a:t>
            </a:r>
          </a:p>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22</a:t>
            </a:fld>
            <a:endParaRPr lang="en-US"/>
          </a:p>
        </p:txBody>
      </p:sp>
    </p:spTree>
    <p:extLst>
      <p:ext uri="{BB962C8B-B14F-4D97-AF65-F5344CB8AC3E}">
        <p14:creationId xmlns:p14="http://schemas.microsoft.com/office/powerpoint/2010/main" val="1519990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8CBB48-5F84-BA42-AD94-F4E9A7314B66}" type="slidenum">
              <a:rPr lang="en-US" smtClean="0"/>
              <a:t>23</a:t>
            </a:fld>
            <a:endParaRPr 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094103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8CBB48-5F84-BA42-AD94-F4E9A7314B66}" type="slidenum">
              <a:rPr lang="en-US" smtClean="0"/>
              <a:t>24</a:t>
            </a:fld>
            <a:endParaRPr 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170890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sz="1200" dirty="0" smtClean="0"/>
              <a:t>The exceptions to the good news are vitamins D and E.</a:t>
            </a:r>
          </a:p>
          <a:p>
            <a:pPr marL="285750" indent="-285750">
              <a:buFontTx/>
              <a:buChar char="-"/>
            </a:pPr>
            <a:endParaRPr lang="en-US" sz="1200" dirty="0" smtClean="0"/>
          </a:p>
          <a:p>
            <a:pPr marL="285750" indent="-285750">
              <a:buFontTx/>
              <a:buChar char="-"/>
            </a:pPr>
            <a:r>
              <a:rPr lang="en-US" sz="1200" dirty="0" smtClean="0"/>
              <a:t>Median vitamin D intakes are below adequate intake levels through infancy, and have </a:t>
            </a:r>
            <a:r>
              <a:rPr lang="en-US" sz="1200" dirty="0" err="1" smtClean="0"/>
              <a:t>prevalences</a:t>
            </a:r>
            <a:r>
              <a:rPr lang="en-US" sz="1200" dirty="0" smtClean="0"/>
              <a:t> of inadequate intakes above 75 percent in the second year.</a:t>
            </a:r>
          </a:p>
          <a:p>
            <a:pPr marL="285750" indent="-285750">
              <a:buFontTx/>
              <a:buChar char="-"/>
            </a:pPr>
            <a:endParaRPr lang="en-US" sz="1200" dirty="0" smtClean="0"/>
          </a:p>
          <a:p>
            <a:pPr marL="285750" indent="-285750">
              <a:buFontTx/>
              <a:buChar char="-"/>
            </a:pPr>
            <a:r>
              <a:rPr lang="en-US" sz="1200" dirty="0" smtClean="0"/>
              <a:t>Median vitamin E intakes are above the adequate intake levels during the infant year, but rise in the second year to a prevalence of between 55 and 77 percent inadequate intakes.</a:t>
            </a:r>
          </a:p>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25</a:t>
            </a:fld>
            <a:endParaRPr lang="en-US"/>
          </a:p>
        </p:txBody>
      </p:sp>
    </p:spTree>
    <p:extLst>
      <p:ext uri="{BB962C8B-B14F-4D97-AF65-F5344CB8AC3E}">
        <p14:creationId xmlns:p14="http://schemas.microsoft.com/office/powerpoint/2010/main" val="1484462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8CBB48-5F84-BA42-AD94-F4E9A7314B66}" type="slidenum">
              <a:rPr lang="en-US" smtClean="0"/>
              <a:t>26</a:t>
            </a:fld>
            <a:endParaRPr lang="en-US"/>
          </a:p>
        </p:txBody>
      </p:sp>
      <p:sp>
        <p:nvSpPr>
          <p:cNvPr id="5" name="Notes Placeholder 4"/>
          <p:cNvSpPr>
            <a:spLocks noGrp="1"/>
          </p:cNvSpPr>
          <p:nvPr>
            <p:ph type="body" sz="quarter" idx="11"/>
          </p:nvPr>
        </p:nvSpPr>
        <p:spPr/>
        <p:txBody>
          <a:bodyPr/>
          <a:lstStyle/>
          <a:p>
            <a:r>
              <a:rPr lang="en-US" sz="1200" kern="1200" dirty="0" smtClean="0">
                <a:solidFill>
                  <a:schemeClr val="tx1"/>
                </a:solidFill>
                <a:effectLst/>
                <a:latin typeface="+mn-lt"/>
                <a:ea typeface="+mn-ea"/>
                <a:cs typeface="+mn-cs"/>
              </a:rPr>
              <a:t>Median energy intake of female infants receiving the partially (mostly) breastfed food package is 15 percent lower than the median intake of female infants receiving the fully breastfed food package (98 kcal, or the equivalent of about 4.5 ounces of breastmilk), and 12 percent lower than female infants receiving the fully formula fed package (77 kcal, or the equivalent of about 4 ounces of infant formula).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WIC ITFPS-2 follows the same procedures as the FITS 2008 study and other research (Butte et al., 2010; </a:t>
            </a:r>
            <a:r>
              <a:rPr lang="en-US" sz="1200" kern="1200" dirty="0" err="1" smtClean="0">
                <a:solidFill>
                  <a:schemeClr val="tx1"/>
                </a:solidFill>
                <a:effectLst/>
                <a:latin typeface="+mn-lt"/>
                <a:ea typeface="+mn-ea"/>
                <a:cs typeface="+mn-cs"/>
              </a:rPr>
              <a:t>Heinig</a:t>
            </a:r>
            <a:r>
              <a:rPr lang="en-US" sz="1200" kern="1200" dirty="0" smtClean="0">
                <a:solidFill>
                  <a:schemeClr val="tx1"/>
                </a:solidFill>
                <a:effectLst/>
                <a:latin typeface="+mn-lt"/>
                <a:ea typeface="+mn-ea"/>
                <a:cs typeface="+mn-cs"/>
              </a:rPr>
              <a:t> et al., 1993), using the child’s age and breastfeeding exclusivity status to estimate intake quantities of breastmilk when it is reported as fed directly from the breast. For fully breastfed infants between 6 and 11.9 months, a total breastmilk intake of 600ml/day is assumed. For partially breastfed infants between 6 and 11.9 months, breastmilk intake is imputed by summing the amounts of infant formula and other milks reported and subtracting that total amount from 600ml/day. For partially breastfed infants whose reported intake is more than 600ml of formula and/or other milks, a total breastmilk intake of 60ml per day is assumed.</a:t>
            </a:r>
            <a:endParaRPr lang="en-US" dirty="0" smtClean="0"/>
          </a:p>
          <a:p>
            <a:endParaRPr lang="en-US" dirty="0"/>
          </a:p>
        </p:txBody>
      </p:sp>
    </p:spTree>
    <p:extLst>
      <p:ext uri="{BB962C8B-B14F-4D97-AF65-F5344CB8AC3E}">
        <p14:creationId xmlns:p14="http://schemas.microsoft.com/office/powerpoint/2010/main" val="1814264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8CBB48-5F84-BA42-AD94-F4E9A7314B66}" type="slidenum">
              <a:rPr lang="en-US" smtClean="0"/>
              <a:t>27</a:t>
            </a:fld>
            <a:endParaRPr lang="en-US"/>
          </a:p>
        </p:txBody>
      </p:sp>
    </p:spTree>
    <p:extLst>
      <p:ext uri="{BB962C8B-B14F-4D97-AF65-F5344CB8AC3E}">
        <p14:creationId xmlns:p14="http://schemas.microsoft.com/office/powerpoint/2010/main" val="42420052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sz="1200" dirty="0" smtClean="0"/>
              <a:t>Looking at nutrient intake across the groups at 7 months, median macronutrient intake is similar across the food package groups, but micronutrient levels are not. </a:t>
            </a:r>
          </a:p>
          <a:p>
            <a:pPr marL="285750" indent="-285750">
              <a:buFontTx/>
              <a:buChar char="-"/>
            </a:pPr>
            <a:r>
              <a:rPr lang="en-US" sz="1200" dirty="0" smtClean="0"/>
              <a:t>At 7 months the partially breastfed package group falls below recommended levels on most micronutrients (if asked, vitamin K is the one exception).</a:t>
            </a:r>
          </a:p>
          <a:p>
            <a:pPr marL="285750" indent="-285750">
              <a:buFontTx/>
              <a:buChar char="-"/>
            </a:pPr>
            <a:r>
              <a:rPr lang="en-US" sz="1200" dirty="0" smtClean="0"/>
              <a:t>These charts show some examples of the discrepancy between groups at 7 months, highlighting the nutrients of concern and the ones that had high prevalence of inadequacy for the whole study population.</a:t>
            </a:r>
          </a:p>
          <a:p>
            <a:pPr marL="285750" indent="-285750">
              <a:buFontTx/>
              <a:buChar char="-"/>
            </a:pPr>
            <a:r>
              <a:rPr lang="en-US" sz="1200" dirty="0" smtClean="0"/>
              <a:t>We repeated the analysis controlling for energy intake (calculating nutrient intake per 100 kcal), and that clarified that the issue is not nutrient poor diets among the partially breastfed package infants, but just less intake overall. These infants are still at risk for not meeting their nutritional needs at 7 months, however.</a:t>
            </a:r>
          </a:p>
          <a:p>
            <a:pPr marL="285750" indent="-285750">
              <a:buFontTx/>
              <a:buChar char="-"/>
            </a:pPr>
            <a:r>
              <a:rPr lang="en-US" sz="1200" dirty="0" smtClean="0"/>
              <a:t>All of these intakes return to higher levels by 11 months.</a:t>
            </a:r>
          </a:p>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28</a:t>
            </a:fld>
            <a:endParaRPr lang="en-US"/>
          </a:p>
        </p:txBody>
      </p:sp>
    </p:spTree>
    <p:extLst>
      <p:ext uri="{BB962C8B-B14F-4D97-AF65-F5344CB8AC3E}">
        <p14:creationId xmlns:p14="http://schemas.microsoft.com/office/powerpoint/2010/main" val="13499980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sz="1200" dirty="0" smtClean="0"/>
              <a:t>First let’s look at the distribution of low, healthy, and high weight longitudinally.</a:t>
            </a:r>
          </a:p>
          <a:p>
            <a:pPr marL="285750" indent="-285750">
              <a:buFontTx/>
              <a:buChar char="-"/>
            </a:pPr>
            <a:r>
              <a:rPr lang="en-US" sz="1200" dirty="0" smtClean="0"/>
              <a:t>You can see that we have very few children falling into the “low” category. These may be children with special circumstances or medical conditions affecting growth.</a:t>
            </a:r>
          </a:p>
          <a:p>
            <a:r>
              <a:rPr lang="en-US" sz="1200" dirty="0" smtClean="0"/>
              <a:t>PRESS AGAIN FOR ARROWS</a:t>
            </a:r>
          </a:p>
          <a:p>
            <a:pPr marL="285750" indent="-285750">
              <a:buFontTx/>
              <a:buChar char="-"/>
            </a:pPr>
            <a:r>
              <a:rPr lang="en-US" sz="1200" dirty="0" smtClean="0"/>
              <a:t>Most children are falling in the healthy category, but you can see that the percentage of children in this category is declining with age.</a:t>
            </a:r>
          </a:p>
          <a:p>
            <a:pPr marL="285750" indent="-285750">
              <a:buFontTx/>
              <a:buChar char="-"/>
            </a:pPr>
            <a:r>
              <a:rPr lang="en-US" sz="1200" dirty="0" smtClean="0"/>
              <a:t>In a contrasting pattern, the percentage of children in the high category is rising with age, and reaches 23 percent around the second birthday.</a:t>
            </a:r>
          </a:p>
          <a:p>
            <a:pPr marL="285750" indent="-285750">
              <a:buFontTx/>
              <a:buChar char="-"/>
            </a:pPr>
            <a:r>
              <a:rPr lang="en-US" sz="1200" dirty="0" smtClean="0"/>
              <a:t>This pattern is similar to that seen in other studies of WIC children, although our 23 percent is a little higher than other estimates. Despite similarity to other findings, the trend is concerning.</a:t>
            </a:r>
          </a:p>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29</a:t>
            </a:fld>
            <a:endParaRPr lang="en-US"/>
          </a:p>
        </p:txBody>
      </p:sp>
    </p:spTree>
    <p:extLst>
      <p:ext uri="{BB962C8B-B14F-4D97-AF65-F5344CB8AC3E}">
        <p14:creationId xmlns:p14="http://schemas.microsoft.com/office/powerpoint/2010/main" val="4097966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Crystal</a:t>
            </a:r>
          </a:p>
          <a:p>
            <a:r>
              <a:rPr lang="en-US" dirty="0"/>
              <a:t>Now</a:t>
            </a:r>
            <a:r>
              <a:rPr lang="en-US" baseline="0" dirty="0"/>
              <a:t> we want to turn our attention to the future….the study activities during the extension to age 6.  The key activities include…..</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31</a:t>
            </a:fld>
            <a:endParaRPr lang="en-US"/>
          </a:p>
        </p:txBody>
      </p:sp>
    </p:spTree>
    <p:extLst>
      <p:ext uri="{BB962C8B-B14F-4D97-AF65-F5344CB8AC3E}">
        <p14:creationId xmlns:p14="http://schemas.microsoft.com/office/powerpoint/2010/main" val="3555955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Presenter:</a:t>
            </a:r>
            <a:r>
              <a:rPr lang="en-US" baseline="0" dirty="0"/>
              <a:t> Linnea</a:t>
            </a:r>
          </a:p>
          <a:p>
            <a:r>
              <a:rPr lang="en-US" dirty="0"/>
              <a:t>Our agenda today is going to cover</a:t>
            </a:r>
            <a:r>
              <a:rPr lang="en-US" baseline="0" dirty="0"/>
              <a:t> 7 topics starting with a brief review of the study objectives, timelines and activities.  We’ll share highlights from study reports that have been produced to date.  Then, we’ll talk about the future study activities to take place during the study extension period up to the time the children in the study turn age 6 and describe how we’ll be asking state agencies and WIC sites to assist. </a:t>
            </a:r>
          </a:p>
          <a:p>
            <a:endParaRPr lang="en-US" baseline="0" dirty="0"/>
          </a:p>
          <a:p>
            <a:r>
              <a:rPr lang="en-US" baseline="0" dirty="0"/>
              <a:t>We’ll end with time to answer your questions, and, over the next few weeks, we’ll also be having phone calls with each state agency and its sites in the study to talk about the assistance needed and address your questions. </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3</a:t>
            </a:fld>
            <a:endParaRPr lang="en-US"/>
          </a:p>
        </p:txBody>
      </p:sp>
    </p:spTree>
    <p:extLst>
      <p:ext uri="{BB962C8B-B14F-4D97-AF65-F5344CB8AC3E}">
        <p14:creationId xmlns:p14="http://schemas.microsoft.com/office/powerpoint/2010/main" val="3394917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r>
              <a:rPr lang="en-US" baseline="0" dirty="0"/>
              <a:t> Crystal </a:t>
            </a:r>
            <a:endParaRPr lang="en-US" baseline="0" dirty="0" smtClean="0"/>
          </a:p>
          <a:p>
            <a:endParaRPr lang="en-US" baseline="0" dirty="0" smtClean="0"/>
          </a:p>
          <a:p>
            <a:r>
              <a:rPr lang="en-US" dirty="0" smtClean="0"/>
              <a:t>Here </a:t>
            </a:r>
            <a:r>
              <a:rPr lang="en-US" dirty="0"/>
              <a:t>are our estimates of the number of children who will continue</a:t>
            </a:r>
            <a:r>
              <a:rPr lang="en-US" baseline="0" dirty="0"/>
              <a:t> in the study and the percent of their parents who will participate in the interview at 72 months.  </a:t>
            </a:r>
          </a:p>
          <a:p>
            <a:endParaRPr lang="en-US" dirty="0"/>
          </a:p>
          <a:p>
            <a:r>
              <a:rPr lang="en-US" baseline="0" dirty="0"/>
              <a:t>We started with a little over 4,000 infants </a:t>
            </a:r>
            <a:r>
              <a:rPr lang="en-US" baseline="0" dirty="0" smtClean="0"/>
              <a:t>(4,067) and </a:t>
            </a:r>
            <a:r>
              <a:rPr lang="en-US" baseline="0" dirty="0"/>
              <a:t>expect to have about </a:t>
            </a:r>
            <a:r>
              <a:rPr lang="en-US" b="1" baseline="0" dirty="0" smtClean="0"/>
              <a:t>1901</a:t>
            </a:r>
            <a:r>
              <a:rPr lang="en-US" baseline="0" dirty="0" smtClean="0"/>
              <a:t> </a:t>
            </a:r>
            <a:r>
              <a:rPr lang="en-US" baseline="0" dirty="0"/>
              <a:t>of them in the study at the end of 6 </a:t>
            </a:r>
            <a:r>
              <a:rPr lang="en-US" baseline="0" dirty="0" smtClean="0"/>
              <a:t>years with a final 72-month interview.  This would be about </a:t>
            </a:r>
            <a:r>
              <a:rPr lang="en-US" b="1" baseline="0" dirty="0" smtClean="0"/>
              <a:t>47%</a:t>
            </a:r>
            <a:r>
              <a:rPr lang="en-US" baseline="0" dirty="0" smtClean="0"/>
              <a:t> </a:t>
            </a:r>
            <a:r>
              <a:rPr lang="en-US" baseline="0" dirty="0"/>
              <a:t>of their parents completing the last interview at 72 months.  Note that children remain in the study even if they are no longer participating in WIC. </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32</a:t>
            </a:fld>
            <a:endParaRPr lang="en-US"/>
          </a:p>
        </p:txBody>
      </p:sp>
    </p:spTree>
    <p:extLst>
      <p:ext uri="{BB962C8B-B14F-4D97-AF65-F5344CB8AC3E}">
        <p14:creationId xmlns:p14="http://schemas.microsoft.com/office/powerpoint/2010/main" val="25337791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a:t>
            </a:r>
            <a:r>
              <a:rPr lang="en-US" dirty="0" smtClean="0"/>
              <a:t>Crystal  </a:t>
            </a:r>
            <a:r>
              <a:rPr lang="en-US" b="1" dirty="0" smtClean="0"/>
              <a:t>MAY WANT TO MENTION THE SECOND AM/PM</a:t>
            </a:r>
            <a:r>
              <a:rPr lang="en-US" b="1" baseline="0" dirty="0" smtClean="0"/>
              <a:t> INTERVIEW FOR SUBSET </a:t>
            </a:r>
            <a:endParaRPr lang="en-US" b="1" dirty="0"/>
          </a:p>
          <a:p>
            <a:r>
              <a:rPr lang="en-US" dirty="0"/>
              <a:t>One of our biggest</a:t>
            </a:r>
            <a:r>
              <a:rPr lang="en-US" baseline="0" dirty="0"/>
              <a:t> challenges is to keep parents/caregivers engaged in the study—participating in the interviews and providing the measurements.  We use several methods to keep in touch with them including….  </a:t>
            </a:r>
          </a:p>
          <a:p>
            <a:endParaRPr lang="en-US" baseline="0" dirty="0"/>
          </a:p>
          <a:p>
            <a:r>
              <a:rPr lang="en-US" baseline="0" dirty="0"/>
              <a:t>We have found that the higher incentives offered as children get older are important for keeping them engaged in the study. </a:t>
            </a:r>
          </a:p>
          <a:p>
            <a:endParaRPr lang="en-US" baseline="0" dirty="0"/>
          </a:p>
          <a:p>
            <a:r>
              <a:rPr lang="en-US" baseline="0" dirty="0"/>
              <a:t>During the study extension to age 6, the amount the parent/caregiver will receive for participating in interviews and providing measurements will be </a:t>
            </a:r>
            <a:r>
              <a:rPr lang="en-US" dirty="0"/>
              <a:t>$60 at 72 months and we provide an additional $10 if the parent uses their own cell phone. </a:t>
            </a:r>
          </a:p>
          <a:p>
            <a:endParaRPr lang="en-US" baseline="0" dirty="0"/>
          </a:p>
          <a:p>
            <a:r>
              <a:rPr lang="en-US" dirty="0"/>
              <a:t>For parents who obtain the measurements and send them in to  us, we are</a:t>
            </a:r>
            <a:r>
              <a:rPr lang="en-US" baseline="0" dirty="0"/>
              <a:t> proposing to give them </a:t>
            </a:r>
            <a:r>
              <a:rPr lang="en-US" dirty="0"/>
              <a:t>$60 for the measurements at 72 months plus $10  to cover transportation costs. </a:t>
            </a:r>
            <a:endParaRPr lang="en-US" baseline="0" dirty="0"/>
          </a:p>
          <a:p>
            <a:endParaRPr lang="en-US" baseline="0" dirty="0"/>
          </a:p>
          <a:p>
            <a:r>
              <a:rPr lang="en-US" baseline="0" dirty="0"/>
              <a:t>We have also proposed to give the parents/caregivers small incentives for </a:t>
            </a:r>
            <a:r>
              <a:rPr lang="en-US" baseline="0" dirty="0" smtClean="0"/>
              <a:t>updating </a:t>
            </a:r>
            <a:r>
              <a:rPr lang="en-US" baseline="0" dirty="0"/>
              <a:t>their contact information with us.  </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33</a:t>
            </a:fld>
            <a:endParaRPr lang="en-US" dirty="0"/>
          </a:p>
        </p:txBody>
      </p:sp>
    </p:spTree>
    <p:extLst>
      <p:ext uri="{BB962C8B-B14F-4D97-AF65-F5344CB8AC3E}">
        <p14:creationId xmlns:p14="http://schemas.microsoft.com/office/powerpoint/2010/main" val="1981761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Linnea</a:t>
            </a:r>
          </a:p>
          <a:p>
            <a:r>
              <a:rPr lang="en-US" dirty="0"/>
              <a:t>During</a:t>
            </a:r>
            <a:r>
              <a:rPr lang="en-US" baseline="0" dirty="0"/>
              <a:t> the study extension, we’ll need help from you to obtain the weight and height measurements for the children at 72 months.  The amount of assistance we’ll need is fairly small, but it will have a large impact on the study results.  </a:t>
            </a:r>
            <a:r>
              <a:rPr lang="en-US" dirty="0"/>
              <a:t>We believe measurements taken at WIC sites are one of the most accurate sources available. </a:t>
            </a:r>
          </a:p>
          <a:p>
            <a:endParaRPr lang="en-US" baseline="0" dirty="0"/>
          </a:p>
          <a:p>
            <a:r>
              <a:rPr lang="en-US" baseline="0" dirty="0"/>
              <a:t>We will ask all parents/caregivers of the children in the study at those times to….. </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34</a:t>
            </a:fld>
            <a:endParaRPr lang="en-US"/>
          </a:p>
        </p:txBody>
      </p:sp>
    </p:spTree>
    <p:extLst>
      <p:ext uri="{BB962C8B-B14F-4D97-AF65-F5344CB8AC3E}">
        <p14:creationId xmlns:p14="http://schemas.microsoft.com/office/powerpoint/2010/main" val="10209727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Linnea  </a:t>
            </a:r>
            <a:r>
              <a:rPr lang="en-US" dirty="0" smtClean="0"/>
              <a:t>This </a:t>
            </a:r>
            <a:r>
              <a:rPr lang="en-US" dirty="0"/>
              <a:t>is what the measurement</a:t>
            </a:r>
            <a:r>
              <a:rPr lang="en-US" baseline="0" dirty="0"/>
              <a:t> card looks like.  Many of you or the staff in your WIC sites have seen this card since we’ve been sending to parents of the children in the study who are no longer participating in WIC.  We are asking them to take the child to a WIC site or healthcare provider for the measurements and to return the card to us.  We will be using this card for the 6 year old children and can make minor revisions based on experience using it to date.  </a:t>
            </a:r>
          </a:p>
        </p:txBody>
      </p:sp>
      <p:sp>
        <p:nvSpPr>
          <p:cNvPr id="4" name="Slide Number Placeholder 3"/>
          <p:cNvSpPr>
            <a:spLocks noGrp="1"/>
          </p:cNvSpPr>
          <p:nvPr>
            <p:ph type="sldNum" sz="quarter" idx="10"/>
          </p:nvPr>
        </p:nvSpPr>
        <p:spPr/>
        <p:txBody>
          <a:bodyPr/>
          <a:lstStyle/>
          <a:p>
            <a:fld id="{D1A55145-A36C-4978-8995-B0E2FE597043}" type="slidenum">
              <a:rPr lang="en-US" smtClean="0"/>
              <a:pPr/>
              <a:t>35</a:t>
            </a:fld>
            <a:endParaRPr lang="en-US" dirty="0"/>
          </a:p>
        </p:txBody>
      </p:sp>
    </p:spTree>
    <p:extLst>
      <p:ext uri="{BB962C8B-B14F-4D97-AF65-F5344CB8AC3E}">
        <p14:creationId xmlns:p14="http://schemas.microsoft.com/office/powerpoint/2010/main" val="1972793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Presenter: Linnea</a:t>
            </a:r>
            <a:r>
              <a:rPr lang="en-US" baseline="0" dirty="0"/>
              <a:t> </a:t>
            </a:r>
            <a:endParaRPr lang="en-US" b="1" dirty="0"/>
          </a:p>
          <a:p>
            <a:r>
              <a:rPr lang="en-US" dirty="0"/>
              <a:t>All parents/caregivers</a:t>
            </a:r>
            <a:r>
              <a:rPr lang="en-US" baseline="0" dirty="0"/>
              <a:t> of children in the study will receive the measurement card near the time of the child’s sixth birthday. The number of children we anticipate having in the study at age 6 is </a:t>
            </a:r>
            <a:r>
              <a:rPr lang="en-US" b="1" baseline="0" dirty="0" smtClean="0">
                <a:solidFill>
                  <a:srgbClr val="FF0000"/>
                </a:solidFill>
              </a:rPr>
              <a:t>2,534.</a:t>
            </a:r>
            <a:r>
              <a:rPr lang="en-US" b="1" baseline="0" dirty="0" smtClean="0"/>
              <a:t>  </a:t>
            </a:r>
            <a:endParaRPr lang="en-US" b="1" baseline="0" dirty="0"/>
          </a:p>
          <a:p>
            <a:endParaRPr lang="en-US" baseline="0" dirty="0"/>
          </a:p>
          <a:p>
            <a:r>
              <a:rPr lang="en-US" baseline="0" dirty="0"/>
              <a:t>All parents will be offered the incentive to return the completed measurement cards.</a:t>
            </a:r>
          </a:p>
          <a:p>
            <a:endParaRPr lang="en-US" baseline="0" dirty="0"/>
          </a:p>
          <a:p>
            <a:r>
              <a:rPr lang="en-US" baseline="0" dirty="0"/>
              <a:t>The parents will be asked to take the child to a WIC site or their healthcare provider for the measurements and to return the completed measurement card.  For the parents who choose to go to WIC for the measurements, we will suggest the WIC site where they were enrolled in the study if they still live in the area where it is located</a:t>
            </a:r>
            <a:r>
              <a:rPr lang="en-US" dirty="0"/>
              <a:t>.  I</a:t>
            </a:r>
            <a:r>
              <a:rPr lang="en-US" baseline="0" dirty="0"/>
              <a:t>f the family or the site has relocated, we will assist them with identifying a site that is convenient for them.  State Agencies and sites have been helping with identifying alternative sites when needed. </a:t>
            </a:r>
          </a:p>
          <a:p>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36</a:t>
            </a:fld>
            <a:endParaRPr lang="en-US"/>
          </a:p>
        </p:txBody>
      </p:sp>
    </p:spTree>
    <p:extLst>
      <p:ext uri="{BB962C8B-B14F-4D97-AF65-F5344CB8AC3E}">
        <p14:creationId xmlns:p14="http://schemas.microsoft.com/office/powerpoint/2010/main" val="4356967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r>
              <a:rPr lang="en-US" baseline="0" dirty="0"/>
              <a:t> Linnea</a:t>
            </a:r>
          </a:p>
          <a:p>
            <a:r>
              <a:rPr lang="en-US" dirty="0"/>
              <a:t>While we hope that all of the original</a:t>
            </a:r>
            <a:r>
              <a:rPr lang="en-US" baseline="0" dirty="0"/>
              <a:t> study sites are willing to continue to assist with measuring the children, we know that some of those sites have closed and more may close over the course of the next 2 years.  We also know that families in the study have relocated—sometimes within the vicinity of the WIC site where they enrolled in the study and sometimes outside of the area.  </a:t>
            </a:r>
          </a:p>
          <a:p>
            <a:endParaRPr lang="en-US" baseline="0" dirty="0"/>
          </a:p>
          <a:p>
            <a:r>
              <a:rPr lang="en-US" baseline="0" dirty="0"/>
              <a:t>This will be a topic for discussion when we have calls with the State Agencies and sites in the study starting next month.  We are hopeful we can work with you to identify alternatives for the children to be measured when the original study site is no longer operational or the family is no longer living in the vicinity of the site.  </a:t>
            </a:r>
          </a:p>
          <a:p>
            <a:endParaRPr lang="en-US" baseline="0"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37</a:t>
            </a:fld>
            <a:endParaRPr lang="en-US"/>
          </a:p>
        </p:txBody>
      </p:sp>
    </p:spTree>
    <p:extLst>
      <p:ext uri="{BB962C8B-B14F-4D97-AF65-F5344CB8AC3E}">
        <p14:creationId xmlns:p14="http://schemas.microsoft.com/office/powerpoint/2010/main" val="9869654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Linnea</a:t>
            </a:r>
          </a:p>
          <a:p>
            <a:r>
              <a:rPr lang="en-US" dirty="0"/>
              <a:t>If</a:t>
            </a:r>
            <a:r>
              <a:rPr lang="en-US" baseline="0" dirty="0"/>
              <a:t> the measurement card is not returned…..</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38</a:t>
            </a:fld>
            <a:endParaRPr lang="en-US"/>
          </a:p>
        </p:txBody>
      </p:sp>
    </p:spTree>
    <p:extLst>
      <p:ext uri="{BB962C8B-B14F-4D97-AF65-F5344CB8AC3E}">
        <p14:creationId xmlns:p14="http://schemas.microsoft.com/office/powerpoint/2010/main" val="3074161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Linnea</a:t>
            </a:r>
          </a:p>
          <a:p>
            <a:r>
              <a:rPr lang="en-US" dirty="0"/>
              <a:t>If</a:t>
            </a:r>
            <a:r>
              <a:rPr lang="en-US" baseline="0" dirty="0"/>
              <a:t> we cannot get in touch with parents/guardians using the contact information we will contact the site or, if preferred, the state agency where they were enrolled in the study but only if…..   </a:t>
            </a:r>
          </a:p>
          <a:p>
            <a:endParaRPr lang="en-US" dirty="0"/>
          </a:p>
          <a:p>
            <a:r>
              <a:rPr lang="en-US" baseline="0" dirty="0"/>
              <a:t>We will ask for updated contact information if you have information that is more current that what we have.  We have been making these requests of WIC sites or state agencies since the study began and appreciate the cooperation we’ve received.  </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39</a:t>
            </a:fld>
            <a:endParaRPr lang="en-US" dirty="0"/>
          </a:p>
        </p:txBody>
      </p:sp>
    </p:spTree>
    <p:extLst>
      <p:ext uri="{BB962C8B-B14F-4D97-AF65-F5344CB8AC3E}">
        <p14:creationId xmlns:p14="http://schemas.microsoft.com/office/powerpoint/2010/main" val="34021298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Presenter</a:t>
            </a:r>
            <a:r>
              <a:rPr lang="en-US"/>
              <a:t>: All </a:t>
            </a:r>
          </a:p>
          <a:p>
            <a:r>
              <a:rPr lang="en-US"/>
              <a:t>Opportunity</a:t>
            </a:r>
            <a:r>
              <a:rPr lang="en-US" baseline="0"/>
              <a:t> </a:t>
            </a:r>
            <a:r>
              <a:rPr lang="en-US" baseline="0" dirty="0"/>
              <a:t>for all on team to make comments of thanks.   </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40</a:t>
            </a:fld>
            <a:endParaRPr lang="en-US"/>
          </a:p>
        </p:txBody>
      </p:sp>
    </p:spTree>
    <p:extLst>
      <p:ext uri="{BB962C8B-B14F-4D97-AF65-F5344CB8AC3E}">
        <p14:creationId xmlns:p14="http://schemas.microsoft.com/office/powerpoint/2010/main" val="37237764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Presenter: Linnea</a:t>
            </a:r>
          </a:p>
          <a:p>
            <a:r>
              <a:rPr lang="en-US" dirty="0"/>
              <a:t>Now we’d like to hear your questions about the study or the activities during the extension to age 6.  </a:t>
            </a:r>
          </a:p>
          <a:p>
            <a:endParaRPr lang="en-US" dirty="0"/>
          </a:p>
          <a:p>
            <a:r>
              <a:rPr lang="en-US" dirty="0"/>
              <a:t>Would</a:t>
            </a:r>
            <a:r>
              <a:rPr lang="en-US" baseline="0" dirty="0"/>
              <a:t> anyone like to share experience with measuring the children and completing the measurement card for children in the study who are no longer on WIC?  </a:t>
            </a:r>
            <a:endParaRPr lang="en-US" dirty="0"/>
          </a:p>
          <a:p>
            <a:endParaRPr lang="en-US" dirty="0"/>
          </a:p>
          <a:p>
            <a:r>
              <a:rPr lang="en-US" dirty="0"/>
              <a:t>As mentioned earlier, we’ll be setting up calls with each state and the sites in their state to have a chance to talk about the specifics and logistics for the assistance we’ll need through the end of the study.   </a:t>
            </a:r>
          </a:p>
        </p:txBody>
      </p:sp>
      <p:sp>
        <p:nvSpPr>
          <p:cNvPr id="4" name="Slide Number Placeholder 3"/>
          <p:cNvSpPr>
            <a:spLocks noGrp="1"/>
          </p:cNvSpPr>
          <p:nvPr>
            <p:ph type="sldNum" sz="quarter" idx="10"/>
          </p:nvPr>
        </p:nvSpPr>
        <p:spPr/>
        <p:txBody>
          <a:bodyPr/>
          <a:lstStyle/>
          <a:p>
            <a:fld id="{D1A55145-A36C-4978-8995-B0E2FE597043}" type="slidenum">
              <a:rPr lang="en-US" smtClean="0"/>
              <a:pPr/>
              <a:t>41</a:t>
            </a:fld>
            <a:endParaRPr lang="en-US"/>
          </a:p>
        </p:txBody>
      </p:sp>
    </p:spTree>
    <p:extLst>
      <p:ext uri="{BB962C8B-B14F-4D97-AF65-F5344CB8AC3E}">
        <p14:creationId xmlns:p14="http://schemas.microsoft.com/office/powerpoint/2010/main" val="3876475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Presenter: Linnea</a:t>
            </a:r>
          </a:p>
          <a:p>
            <a:r>
              <a:rPr lang="en-US" dirty="0"/>
              <a:t>The</a:t>
            </a:r>
            <a:r>
              <a:rPr lang="en-US" baseline="0" dirty="0"/>
              <a:t> Feeding My Baby Study is designed to answer many questions regarding nutrition and feeding practices for infants and young children.  Because it is a nationally representative, longitudinal study of children up to age 5, now with an extension to age 6 which we will talk about today, we have the opportunity to gain a tremendous amount of information about these topics. Major study objectives include…..</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4</a:t>
            </a:fld>
            <a:endParaRPr lang="en-US"/>
          </a:p>
        </p:txBody>
      </p:sp>
    </p:spTree>
    <p:extLst>
      <p:ext uri="{BB962C8B-B14F-4D97-AF65-F5344CB8AC3E}">
        <p14:creationId xmlns:p14="http://schemas.microsoft.com/office/powerpoint/2010/main" val="183679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Presenter: Linnea</a:t>
            </a:r>
          </a:p>
          <a:p>
            <a:r>
              <a:rPr lang="en-US" dirty="0"/>
              <a:t>The findings from this</a:t>
            </a:r>
            <a:r>
              <a:rPr lang="en-US" baseline="0" dirty="0"/>
              <a:t> study will be useful for WIC program policy and planning, and it will provide insights regarding infant and child feeding practices that will be valuable for health and nutrition practices outside of WIC.   Examples of how the findings may be useful include…..</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5</a:t>
            </a:fld>
            <a:endParaRPr lang="en-US"/>
          </a:p>
        </p:txBody>
      </p:sp>
    </p:spTree>
    <p:extLst>
      <p:ext uri="{BB962C8B-B14F-4D97-AF65-F5344CB8AC3E}">
        <p14:creationId xmlns:p14="http://schemas.microsoft.com/office/powerpoint/2010/main" val="1731371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Linnea</a:t>
            </a:r>
          </a:p>
          <a:p>
            <a:r>
              <a:rPr lang="en-US" dirty="0"/>
              <a:t>This</a:t>
            </a:r>
            <a:r>
              <a:rPr lang="en-US" baseline="0" dirty="0"/>
              <a:t> snapshot of the timeline shows 5 points in time starting in 2013 when prenatal women and parents of young infants were recruited for the study through </a:t>
            </a:r>
            <a:r>
              <a:rPr lang="en-US" baseline="0" dirty="0" smtClean="0"/>
              <a:t>2022 </a:t>
            </a:r>
            <a:r>
              <a:rPr lang="en-US" baseline="0" dirty="0"/>
              <a:t>when the study will end with the publication of the final report.  </a:t>
            </a:r>
          </a:p>
          <a:p>
            <a:endParaRPr lang="en-US" dirty="0"/>
          </a:p>
          <a:p>
            <a:r>
              <a:rPr lang="en-US" baseline="0" dirty="0"/>
              <a:t>Previously we talked with you about an extension of the study through age 5; today we’re sharing information regarding a second extension to age six or 72 months. </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6</a:t>
            </a:fld>
            <a:endParaRPr lang="en-US"/>
          </a:p>
        </p:txBody>
      </p:sp>
    </p:spTree>
    <p:extLst>
      <p:ext uri="{BB962C8B-B14F-4D97-AF65-F5344CB8AC3E}">
        <p14:creationId xmlns:p14="http://schemas.microsoft.com/office/powerpoint/2010/main" val="2019378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r>
              <a:rPr lang="en-US" baseline="0" dirty="0"/>
              <a:t> Linnea</a:t>
            </a:r>
          </a:p>
          <a:p>
            <a:r>
              <a:rPr lang="en-US" dirty="0"/>
              <a:t>This map shows</a:t>
            </a:r>
            <a:r>
              <a:rPr lang="en-US" baseline="0" dirty="0"/>
              <a:t> the states and sites that are participating in the study.  The 27 states are shown in green and the red dots indicate where the 80 study sites are located.  There have been changes in some of the site locations since 2013, however in most cases, replacement sites are in the same vicinity. </a:t>
            </a:r>
          </a:p>
          <a:p>
            <a:endParaRPr lang="en-US" baseline="0" dirty="0"/>
          </a:p>
          <a:p>
            <a:r>
              <a:rPr lang="en-US" dirty="0"/>
              <a:t>Webinar</a:t>
            </a:r>
            <a:r>
              <a:rPr lang="en-US" baseline="0" dirty="0"/>
              <a:t> Poll: How many of webinar attendees have participated in the study activities since it began in 2013? </a:t>
            </a:r>
          </a:p>
          <a:p>
            <a:endParaRPr lang="en-US" baseline="0" dirty="0"/>
          </a:p>
          <a:p>
            <a:r>
              <a:rPr lang="en-US" baseline="0" dirty="0"/>
              <a:t>You are all important partners in this study and we thank you for your cooperation.   </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7</a:t>
            </a:fld>
            <a:endParaRPr lang="en-US"/>
          </a:p>
        </p:txBody>
      </p:sp>
    </p:spTree>
    <p:extLst>
      <p:ext uri="{BB962C8B-B14F-4D97-AF65-F5344CB8AC3E}">
        <p14:creationId xmlns:p14="http://schemas.microsoft.com/office/powerpoint/2010/main" val="30007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Linnea</a:t>
            </a:r>
          </a:p>
          <a:p>
            <a:r>
              <a:rPr lang="en-US" dirty="0"/>
              <a:t>Study activities</a:t>
            </a:r>
            <a:r>
              <a:rPr lang="en-US" baseline="0" dirty="0"/>
              <a:t> during each of the time periods include…..</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8</a:t>
            </a:fld>
            <a:endParaRPr lang="en-US"/>
          </a:p>
        </p:txBody>
      </p:sp>
    </p:spTree>
    <p:extLst>
      <p:ext uri="{BB962C8B-B14F-4D97-AF65-F5344CB8AC3E}">
        <p14:creationId xmlns:p14="http://schemas.microsoft.com/office/powerpoint/2010/main" val="1598827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r>
              <a:rPr lang="en-US" baseline="0" dirty="0"/>
              <a:t> Crystal</a:t>
            </a:r>
          </a:p>
          <a:p>
            <a:r>
              <a:rPr lang="en-US" dirty="0"/>
              <a:t>With help from all of you, we recruited 4,367 participants</a:t>
            </a:r>
            <a:r>
              <a:rPr lang="en-US" baseline="0" dirty="0"/>
              <a:t> for the study.  This met our recruitment goal. </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9</a:t>
            </a:fld>
            <a:endParaRPr lang="en-US"/>
          </a:p>
        </p:txBody>
      </p:sp>
    </p:spTree>
    <p:extLst>
      <p:ext uri="{BB962C8B-B14F-4D97-AF65-F5344CB8AC3E}">
        <p14:creationId xmlns:p14="http://schemas.microsoft.com/office/powerpoint/2010/main" val="3372697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3211CBA-DFB1-413D-80E0-A7A62DB9E7DA}" type="datetimeFigureOut">
              <a:rPr lang="en-US" smtClean="0"/>
              <a:pPr/>
              <a:t>11/20/2018</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69ADBCB-D6D5-4E29-8566-9BF1C624101D}"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211CBA-DFB1-413D-80E0-A7A62DB9E7DA}" type="datetimeFigureOut">
              <a:rPr lang="en-US" smtClean="0"/>
              <a:pPr/>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ADBCB-D6D5-4E29-8566-9BF1C62410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211CBA-DFB1-413D-80E0-A7A62DB9E7DA}" type="datetimeFigureOut">
              <a:rPr lang="en-US" smtClean="0"/>
              <a:pPr/>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ADBCB-D6D5-4E29-8566-9BF1C624101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87680" cy="6858000"/>
          </a:xfrm>
          <a:prstGeom prst="rect">
            <a:avLst/>
          </a:prstGeom>
        </p:spPr>
      </p:pic>
      <p:sp>
        <p:nvSpPr>
          <p:cNvPr id="2" name="Title 1"/>
          <p:cNvSpPr>
            <a:spLocks noGrp="1"/>
          </p:cNvSpPr>
          <p:nvPr>
            <p:ph type="title"/>
          </p:nvPr>
        </p:nvSpPr>
        <p:spPr/>
        <p:txBody>
          <a:bodyPr/>
          <a:lstStyle>
            <a:lvl1pPr>
              <a:defRPr>
                <a:solidFill>
                  <a:srgbClr val="1D649D"/>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85800" y="1308100"/>
            <a:ext cx="4038600" cy="4525963"/>
          </a:xfrm>
        </p:spPr>
        <p:txBody>
          <a:bodyPr/>
          <a:lstStyle>
            <a:lvl1pPr>
              <a:buClr>
                <a:srgbClr val="3172A9"/>
              </a:buClr>
              <a:defRPr sz="2800"/>
            </a:lvl1pPr>
            <a:lvl2pPr>
              <a:buClr>
                <a:srgbClr val="3172A9"/>
              </a:buClr>
              <a:defRPr sz="2400"/>
            </a:lvl2pPr>
            <a:lvl3pPr>
              <a:buClr>
                <a:srgbClr val="3172A9"/>
              </a:buClr>
              <a:defRPr sz="2000"/>
            </a:lvl3pPr>
            <a:lvl4pPr>
              <a:buClr>
                <a:srgbClr val="3172A9"/>
              </a:buClr>
              <a:defRPr sz="1800"/>
            </a:lvl4pPr>
            <a:lvl5pPr>
              <a:buClr>
                <a:srgbClr val="3172A9"/>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08100"/>
            <a:ext cx="4038600" cy="4525963"/>
          </a:xfrm>
        </p:spPr>
        <p:txBody>
          <a:bodyPr/>
          <a:lstStyle>
            <a:lvl1pPr>
              <a:buClr>
                <a:srgbClr val="3172A9"/>
              </a:buClr>
              <a:defRPr sz="2800"/>
            </a:lvl1pPr>
            <a:lvl2pPr>
              <a:buClr>
                <a:srgbClr val="3172A9"/>
              </a:buClr>
              <a:defRPr sz="2400"/>
            </a:lvl2pPr>
            <a:lvl3pPr>
              <a:buClr>
                <a:srgbClr val="3172A9"/>
              </a:buClr>
              <a:defRPr sz="2000"/>
            </a:lvl3pPr>
            <a:lvl4pPr>
              <a:buClr>
                <a:srgbClr val="3172A9"/>
              </a:buClr>
              <a:defRPr sz="1800"/>
            </a:lvl4pPr>
            <a:lvl5pPr>
              <a:buClr>
                <a:srgbClr val="3172A9"/>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377CFC-8F43-B34D-B3A5-4FFA2789EEA4}" type="datetime1">
              <a:rPr lang="en-US" smtClean="0"/>
              <a:t>11/20/2018</a:t>
            </a:fld>
            <a:endParaRPr lang="en-US"/>
          </a:p>
        </p:txBody>
      </p:sp>
      <p:sp>
        <p:nvSpPr>
          <p:cNvPr id="6" name="Footer Placeholder 5"/>
          <p:cNvSpPr>
            <a:spLocks noGrp="1"/>
          </p:cNvSpPr>
          <p:nvPr>
            <p:ph type="ftr" sz="quarter" idx="11"/>
          </p:nvPr>
        </p:nvSpPr>
        <p:spPr>
          <a:xfrm>
            <a:off x="631380" y="6356350"/>
            <a:ext cx="538842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56330C3-93D9-864C-869D-FF738A48005C}" type="slidenum">
              <a:rPr lang="en-US" smtClean="0"/>
              <a:pPr/>
              <a:t>‹#›</a:t>
            </a:fld>
            <a:endParaRPr lang="en-US" dirty="0"/>
          </a:p>
        </p:txBody>
      </p:sp>
    </p:spTree>
    <p:extLst>
      <p:ext uri="{BB962C8B-B14F-4D97-AF65-F5344CB8AC3E}">
        <p14:creationId xmlns:p14="http://schemas.microsoft.com/office/powerpoint/2010/main" val="21187380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FF2AFB-2E1D-4797-A9B8-0C58F581FBE3}" type="datetimeFigureOut">
              <a:rPr lang="en-US" smtClean="0"/>
              <a:pPr/>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FEC76-4D2D-40B3-A36B-8C845CAB5233}" type="slidenum">
              <a:rPr lang="en-US" smtClean="0"/>
              <a:pPr/>
              <a:t>‹#›</a:t>
            </a:fld>
            <a:endParaRPr lang="en-US"/>
          </a:p>
        </p:txBody>
      </p:sp>
    </p:spTree>
    <p:extLst>
      <p:ext uri="{BB962C8B-B14F-4D97-AF65-F5344CB8AC3E}">
        <p14:creationId xmlns:p14="http://schemas.microsoft.com/office/powerpoint/2010/main" val="2065695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FF2AFB-2E1D-4797-A9B8-0C58F581FBE3}" type="datetimeFigureOut">
              <a:rPr lang="en-US" smtClean="0"/>
              <a:pPr/>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FEC76-4D2D-40B3-A36B-8C845CAB5233}" type="slidenum">
              <a:rPr lang="en-US" smtClean="0"/>
              <a:pPr/>
              <a:t>‹#›</a:t>
            </a:fld>
            <a:endParaRPr lang="en-US"/>
          </a:p>
        </p:txBody>
      </p:sp>
    </p:spTree>
    <p:extLst>
      <p:ext uri="{BB962C8B-B14F-4D97-AF65-F5344CB8AC3E}">
        <p14:creationId xmlns:p14="http://schemas.microsoft.com/office/powerpoint/2010/main" val="3622981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FF2AFB-2E1D-4797-A9B8-0C58F581FBE3}" type="datetimeFigureOut">
              <a:rPr lang="en-US" smtClean="0"/>
              <a:pPr/>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FEC76-4D2D-40B3-A36B-8C845CAB5233}" type="slidenum">
              <a:rPr lang="en-US" smtClean="0"/>
              <a:pPr/>
              <a:t>‹#›</a:t>
            </a:fld>
            <a:endParaRPr lang="en-US"/>
          </a:p>
        </p:txBody>
      </p:sp>
    </p:spTree>
    <p:extLst>
      <p:ext uri="{BB962C8B-B14F-4D97-AF65-F5344CB8AC3E}">
        <p14:creationId xmlns:p14="http://schemas.microsoft.com/office/powerpoint/2010/main" val="1170340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FF2AFB-2E1D-4797-A9B8-0C58F581FBE3}" type="datetimeFigureOut">
              <a:rPr lang="en-US" smtClean="0"/>
              <a:pPr/>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FEC76-4D2D-40B3-A36B-8C845CAB5233}" type="slidenum">
              <a:rPr lang="en-US" smtClean="0"/>
              <a:pPr/>
              <a:t>‹#›</a:t>
            </a:fld>
            <a:endParaRPr lang="en-US"/>
          </a:p>
        </p:txBody>
      </p:sp>
    </p:spTree>
    <p:extLst>
      <p:ext uri="{BB962C8B-B14F-4D97-AF65-F5344CB8AC3E}">
        <p14:creationId xmlns:p14="http://schemas.microsoft.com/office/powerpoint/2010/main" val="3251321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FF2AFB-2E1D-4797-A9B8-0C58F581FBE3}" type="datetimeFigureOut">
              <a:rPr lang="en-US" smtClean="0"/>
              <a:pPr/>
              <a:t>11/20/2018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5FEC76-4D2D-40B3-A36B-8C845CAB5233}" type="slidenum">
              <a:rPr lang="en-US" smtClean="0"/>
              <a:pPr/>
              <a:t>‹#›</a:t>
            </a:fld>
            <a:endParaRPr lang="en-US"/>
          </a:p>
        </p:txBody>
      </p:sp>
    </p:spTree>
    <p:extLst>
      <p:ext uri="{BB962C8B-B14F-4D97-AF65-F5344CB8AC3E}">
        <p14:creationId xmlns:p14="http://schemas.microsoft.com/office/powerpoint/2010/main" val="2316937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FF2AFB-2E1D-4797-A9B8-0C58F581FBE3}" type="datetimeFigureOut">
              <a:rPr lang="en-US" smtClean="0"/>
              <a:pPr/>
              <a:t>11/20/2018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5FEC76-4D2D-40B3-A36B-8C845CAB5233}" type="slidenum">
              <a:rPr lang="en-US" smtClean="0"/>
              <a:pPr/>
              <a:t>‹#›</a:t>
            </a:fld>
            <a:endParaRPr lang="en-US"/>
          </a:p>
        </p:txBody>
      </p:sp>
    </p:spTree>
    <p:extLst>
      <p:ext uri="{BB962C8B-B14F-4D97-AF65-F5344CB8AC3E}">
        <p14:creationId xmlns:p14="http://schemas.microsoft.com/office/powerpoint/2010/main" val="1134180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FF2AFB-2E1D-4797-A9B8-0C58F581FBE3}" type="datetimeFigureOut">
              <a:rPr lang="en-US" smtClean="0"/>
              <a:pPr/>
              <a:t>11/20/2018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5FEC76-4D2D-40B3-A36B-8C845CAB5233}" type="slidenum">
              <a:rPr lang="en-US" smtClean="0"/>
              <a:pPr/>
              <a:t>‹#›</a:t>
            </a:fld>
            <a:endParaRPr lang="en-US"/>
          </a:p>
        </p:txBody>
      </p:sp>
    </p:spTree>
    <p:extLst>
      <p:ext uri="{BB962C8B-B14F-4D97-AF65-F5344CB8AC3E}">
        <p14:creationId xmlns:p14="http://schemas.microsoft.com/office/powerpoint/2010/main" val="212750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211CBA-DFB1-413D-80E0-A7A62DB9E7DA}" type="datetimeFigureOut">
              <a:rPr lang="en-US" smtClean="0"/>
              <a:pPr/>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ADBCB-D6D5-4E29-8566-9BF1C624101D}" type="slidenum">
              <a:rPr lang="en-US" smtClean="0"/>
              <a:pPr/>
              <a:t>‹#›</a:t>
            </a:fld>
            <a:endParaRPr lang="en-US"/>
          </a:p>
        </p:txBody>
      </p:sp>
      <p:pic>
        <p:nvPicPr>
          <p:cNvPr id="1028"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00800" y="-1"/>
            <a:ext cx="1828800"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FF2AFB-2E1D-4797-A9B8-0C58F581FBE3}" type="datetimeFigureOut">
              <a:rPr lang="en-US" smtClean="0"/>
              <a:pPr/>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FEC76-4D2D-40B3-A36B-8C845CAB5233}" type="slidenum">
              <a:rPr lang="en-US" smtClean="0"/>
              <a:pPr/>
              <a:t>‹#›</a:t>
            </a:fld>
            <a:endParaRPr lang="en-US"/>
          </a:p>
        </p:txBody>
      </p:sp>
    </p:spTree>
    <p:extLst>
      <p:ext uri="{BB962C8B-B14F-4D97-AF65-F5344CB8AC3E}">
        <p14:creationId xmlns:p14="http://schemas.microsoft.com/office/powerpoint/2010/main" val="891900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FF2AFB-2E1D-4797-A9B8-0C58F581FBE3}" type="datetimeFigureOut">
              <a:rPr lang="en-US" smtClean="0"/>
              <a:pPr/>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FEC76-4D2D-40B3-A36B-8C845CAB5233}" type="slidenum">
              <a:rPr lang="en-US" smtClean="0"/>
              <a:pPr/>
              <a:t>‹#›</a:t>
            </a:fld>
            <a:endParaRPr lang="en-US"/>
          </a:p>
        </p:txBody>
      </p:sp>
    </p:spTree>
    <p:extLst>
      <p:ext uri="{BB962C8B-B14F-4D97-AF65-F5344CB8AC3E}">
        <p14:creationId xmlns:p14="http://schemas.microsoft.com/office/powerpoint/2010/main" val="2228803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FF2AFB-2E1D-4797-A9B8-0C58F581FBE3}" type="datetimeFigureOut">
              <a:rPr lang="en-US" smtClean="0"/>
              <a:pPr/>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FEC76-4D2D-40B3-A36B-8C845CAB5233}" type="slidenum">
              <a:rPr lang="en-US" smtClean="0"/>
              <a:pPr/>
              <a:t>‹#›</a:t>
            </a:fld>
            <a:endParaRPr lang="en-US"/>
          </a:p>
        </p:txBody>
      </p:sp>
    </p:spTree>
    <p:extLst>
      <p:ext uri="{BB962C8B-B14F-4D97-AF65-F5344CB8AC3E}">
        <p14:creationId xmlns:p14="http://schemas.microsoft.com/office/powerpoint/2010/main" val="2703392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FF2AFB-2E1D-4797-A9B8-0C58F581FBE3}" type="datetimeFigureOut">
              <a:rPr lang="en-US" smtClean="0"/>
              <a:pPr/>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FEC76-4D2D-40B3-A36B-8C845CAB5233}" type="slidenum">
              <a:rPr lang="en-US" smtClean="0"/>
              <a:pPr/>
              <a:t>‹#›</a:t>
            </a:fld>
            <a:endParaRPr lang="en-US"/>
          </a:p>
        </p:txBody>
      </p:sp>
    </p:spTree>
    <p:extLst>
      <p:ext uri="{BB962C8B-B14F-4D97-AF65-F5344CB8AC3E}">
        <p14:creationId xmlns:p14="http://schemas.microsoft.com/office/powerpoint/2010/main" val="1837062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211CBA-DFB1-413D-80E0-A7A62DB9E7DA}" type="datetimeFigureOut">
              <a:rPr lang="en-US" smtClean="0"/>
              <a:pPr/>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ADBCB-D6D5-4E29-8566-9BF1C62410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B3211CBA-DFB1-413D-80E0-A7A62DB9E7DA}" type="datetimeFigureOut">
              <a:rPr lang="en-US" smtClean="0"/>
              <a:pPr/>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ADBCB-D6D5-4E29-8566-9BF1C624101D}"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211CBA-DFB1-413D-80E0-A7A62DB9E7DA}" type="datetimeFigureOut">
              <a:rPr lang="en-US" smtClean="0"/>
              <a:pPr/>
              <a:t>11/20/2018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9ADBCB-D6D5-4E29-8566-9BF1C62410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211CBA-DFB1-413D-80E0-A7A62DB9E7DA}" type="datetimeFigureOut">
              <a:rPr lang="en-US" smtClean="0"/>
              <a:pPr/>
              <a:t>11/20/2018</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9ADBCB-D6D5-4E29-8566-9BF1C624101D}" type="slidenum">
              <a:rPr lang="en-US" smtClean="0"/>
              <a:pPr/>
              <a:t>‹#›</a:t>
            </a:fld>
            <a:endParaRPr lang="en-US"/>
          </a:p>
        </p:txBody>
      </p:sp>
      <p:pic>
        <p:nvPicPr>
          <p:cNvPr id="205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00800" y="0"/>
            <a:ext cx="1828800"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211CBA-DFB1-413D-80E0-A7A62DB9E7DA}" type="datetimeFigureOut">
              <a:rPr lang="en-US" smtClean="0"/>
              <a:pPr/>
              <a:t>11/20/2018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9ADBCB-D6D5-4E29-8566-9BF1C62410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3211CBA-DFB1-413D-80E0-A7A62DB9E7DA}" type="datetimeFigureOut">
              <a:rPr lang="en-US" smtClean="0"/>
              <a:pPr/>
              <a:t>11/20/2018</a:t>
            </a:fld>
            <a:endParaRPr lang="en-US"/>
          </a:p>
        </p:txBody>
      </p:sp>
      <p:sp>
        <p:nvSpPr>
          <p:cNvPr id="7" name="Slide Number Placeholder 6"/>
          <p:cNvSpPr>
            <a:spLocks noGrp="1"/>
          </p:cNvSpPr>
          <p:nvPr>
            <p:ph type="sldNum" sz="quarter" idx="12"/>
          </p:nvPr>
        </p:nvSpPr>
        <p:spPr/>
        <p:txBody>
          <a:bodyPr/>
          <a:lstStyle/>
          <a:p>
            <a:fld id="{A69ADBCB-D6D5-4E29-8566-9BF1C624101D}"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211CBA-DFB1-413D-80E0-A7A62DB9E7DA}" type="datetimeFigureOut">
              <a:rPr lang="en-US" smtClean="0"/>
              <a:pPr/>
              <a:t>11/20/2018</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A69ADBCB-D6D5-4E29-8566-9BF1C62410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3211CBA-DFB1-413D-80E0-A7A62DB9E7DA}" type="datetimeFigureOut">
              <a:rPr lang="en-US" smtClean="0"/>
              <a:pPr/>
              <a:t>11/20/2018</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69ADBCB-D6D5-4E29-8566-9BF1C62410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FF2AFB-2E1D-4797-A9B8-0C58F581FBE3}" type="datetimeFigureOut">
              <a:rPr lang="en-US" smtClean="0"/>
              <a:pPr/>
              <a:t>11/20/2018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FEC76-4D2D-40B3-A36B-8C845CAB5233}" type="slidenum">
              <a:rPr lang="en-US" smtClean="0"/>
              <a:pPr/>
              <a:t>‹#›</a:t>
            </a:fld>
            <a:endParaRPr lang="en-US"/>
          </a:p>
        </p:txBody>
      </p:sp>
    </p:spTree>
    <p:extLst>
      <p:ext uri="{BB962C8B-B14F-4D97-AF65-F5344CB8AC3E}">
        <p14:creationId xmlns:p14="http://schemas.microsoft.com/office/powerpoint/2010/main" val="15918336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b="1" dirty="0">
                <a:solidFill>
                  <a:srgbClr val="854999"/>
                </a:solidFill>
              </a:rPr>
              <a:t>Study Extension Webinar</a:t>
            </a:r>
            <a:r>
              <a:rPr lang="en-US" dirty="0">
                <a:solidFill>
                  <a:srgbClr val="854999"/>
                </a:solidFill>
              </a:rPr>
              <a:t>	</a:t>
            </a:r>
          </a:p>
        </p:txBody>
      </p:sp>
      <p:sp>
        <p:nvSpPr>
          <p:cNvPr id="3" name="Subtitle 2"/>
          <p:cNvSpPr>
            <a:spLocks noGrp="1"/>
          </p:cNvSpPr>
          <p:nvPr>
            <p:ph type="subTitle" idx="1"/>
          </p:nvPr>
        </p:nvSpPr>
        <p:spPr>
          <a:xfrm>
            <a:off x="4733365" y="4410636"/>
            <a:ext cx="3309803" cy="1271073"/>
          </a:xfrm>
        </p:spPr>
        <p:txBody>
          <a:bodyPr>
            <a:normAutofit/>
          </a:bodyPr>
          <a:lstStyle/>
          <a:p>
            <a:pPr algn="ctr"/>
            <a:r>
              <a:rPr lang="en-US" sz="2400" b="1" dirty="0"/>
              <a:t>[Insert Date]</a:t>
            </a:r>
          </a:p>
        </p:txBody>
      </p:sp>
      <p:pic>
        <p:nvPicPr>
          <p:cNvPr id="5" name="Picture 4" descr="WIC Program Logo COLOR ENG.ai"/>
          <p:cNvPicPr>
            <a:picLocks noChangeAspect="1"/>
          </p:cNvPicPr>
          <p:nvPr/>
        </p:nvPicPr>
        <p:blipFill>
          <a:blip r:embed="rId3" cstate="print"/>
          <a:srcRect l="24040" t="18889" r="28738" b="23333"/>
          <a:stretch>
            <a:fillRect/>
          </a:stretch>
        </p:blipFill>
        <p:spPr>
          <a:xfrm>
            <a:off x="476397" y="1600200"/>
            <a:ext cx="3868615" cy="3657600"/>
          </a:xfrm>
          <a:prstGeom prst="rect">
            <a:avLst/>
          </a:prstGeom>
        </p:spPr>
      </p:pic>
      <p:sp>
        <p:nvSpPr>
          <p:cNvPr id="4" name="Rectangle 3"/>
          <p:cNvSpPr/>
          <p:nvPr/>
        </p:nvSpPr>
        <p:spPr>
          <a:xfrm>
            <a:off x="3886200" y="5334000"/>
            <a:ext cx="4572000" cy="1323439"/>
          </a:xfrm>
          <a:prstGeom prst="rect">
            <a:avLst/>
          </a:prstGeom>
        </p:spPr>
        <p:txBody>
          <a:bodyPr>
            <a:spAutoFit/>
          </a:bodyPr>
          <a:lstStyle/>
          <a:p>
            <a:r>
              <a:rPr lang="en-US" sz="800" dirty="0">
                <a:latin typeface="Arial" panose="020B0604020202020204" pitchFamily="34" charset="0"/>
                <a:ea typeface="Calibri" panose="020F0502020204030204" pitchFamily="34" charset="0"/>
              </a:rPr>
              <a:t>According to the Paperwork Reduction Act of 1995, an agency may not conduct or sponsor, and a person is not required to respond to, a collection of information unless it displays a valid OMB control number. The valid OMB control number for this information collection is 0584-0580. The time required to complete this information collection is estimated to average 1 hour per response, including the time for reviewing instructions, searching existing data sources, gathering and maintaining the data needed, and completing and reviewing the collection of information.  Send comments regarding this burden estimate or any other aspect of this collection of information, including suggestions for reducing this burden, to: U.S. Department of Agriculture, Food and Nutrition Services, Office of Policy Support, 3101 Park Center Drive, Room 1014, Alexandria, VA 22302, ATTN: PRA (0584-0580).  Do not return the completed form to this address</a:t>
            </a:r>
            <a:endParaRPr lang="en-US" sz="800" dirty="0"/>
          </a:p>
        </p:txBody>
      </p:sp>
      <p:sp>
        <p:nvSpPr>
          <p:cNvPr id="7" name="Rectangle 6"/>
          <p:cNvSpPr/>
          <p:nvPr/>
        </p:nvSpPr>
        <p:spPr>
          <a:xfrm rot="10800000" flipV="1">
            <a:off x="838200" y="506342"/>
            <a:ext cx="2286000" cy="369332"/>
          </a:xfrm>
          <a:prstGeom prst="rect">
            <a:avLst/>
          </a:prstGeom>
        </p:spPr>
        <p:txBody>
          <a:bodyPr wrap="square">
            <a:spAutoFit/>
          </a:bodyPr>
          <a:lstStyle/>
          <a:p>
            <a:r>
              <a:rPr lang="en-US" sz="900" dirty="0">
                <a:latin typeface="Arial" panose="020B0604020202020204" pitchFamily="34" charset="0"/>
                <a:ea typeface="Calibri" panose="020F0502020204030204" pitchFamily="34" charset="0"/>
                <a:cs typeface="Arial" panose="020B0604020202020204" pitchFamily="34" charset="0"/>
              </a:rPr>
              <a:t>OMB Approval No.: 0584-0580 </a:t>
            </a:r>
          </a:p>
          <a:p>
            <a:r>
              <a:rPr lang="en-US" sz="900" dirty="0">
                <a:latin typeface="Arial" panose="020B0604020202020204" pitchFamily="34" charset="0"/>
                <a:ea typeface="Calibri" panose="020F0502020204030204" pitchFamily="34" charset="0"/>
                <a:cs typeface="Arial" panose="020B0604020202020204" pitchFamily="34" charset="0"/>
              </a:rPr>
              <a:t>Approval Expires: XX/XX/20XX </a:t>
            </a:r>
          </a:p>
        </p:txBody>
      </p:sp>
      <p:sp>
        <p:nvSpPr>
          <p:cNvPr id="6" name="TextBox 5"/>
          <p:cNvSpPr txBox="1"/>
          <p:nvPr/>
        </p:nvSpPr>
        <p:spPr>
          <a:xfrm>
            <a:off x="1371600" y="490954"/>
            <a:ext cx="1143000" cy="369332"/>
          </a:xfrm>
          <a:prstGeom prst="rect">
            <a:avLst/>
          </a:prstGeom>
          <a:noFill/>
        </p:spPr>
        <p:txBody>
          <a:bodyPr wrap="square" rtlCol="0">
            <a:spAutoFit/>
          </a:bodyPr>
          <a:lstStyle/>
          <a:p>
            <a:endParaRPr lang="en-US" dirty="0"/>
          </a:p>
        </p:txBody>
      </p:sp>
      <p:sp>
        <p:nvSpPr>
          <p:cNvPr id="9" name="TextBox 8"/>
          <p:cNvSpPr txBox="1"/>
          <p:nvPr/>
        </p:nvSpPr>
        <p:spPr>
          <a:xfrm>
            <a:off x="762000" y="152398"/>
            <a:ext cx="2971800" cy="230832"/>
          </a:xfrm>
          <a:prstGeom prst="rect">
            <a:avLst/>
          </a:prstGeom>
          <a:noFill/>
        </p:spPr>
        <p:txBody>
          <a:bodyPr wrap="square" rtlCol="0">
            <a:spAutoFit/>
          </a:bodyPr>
          <a:lstStyle/>
          <a:p>
            <a:r>
              <a:rPr lang="en-US" sz="900" b="1" dirty="0" smtClean="0"/>
              <a:t>Appendix M Study Extension </a:t>
            </a:r>
            <a:r>
              <a:rPr lang="en-US" sz="900" b="1" dirty="0" smtClean="0">
                <a:latin typeface="Arial" panose="020B0604020202020204" pitchFamily="34" charset="0"/>
                <a:cs typeface="Arial" panose="020B0604020202020204" pitchFamily="34" charset="0"/>
              </a:rPr>
              <a:t>Webinar</a:t>
            </a:r>
            <a:r>
              <a:rPr lang="en-US" sz="900" b="1" dirty="0" smtClean="0"/>
              <a:t> Slides</a:t>
            </a:r>
            <a:endParaRPr lang="en-US" sz="900" b="1" dirty="0"/>
          </a:p>
        </p:txBody>
      </p:sp>
    </p:spTree>
    <p:extLst>
      <p:ext uri="{BB962C8B-B14F-4D97-AF65-F5344CB8AC3E}">
        <p14:creationId xmlns:p14="http://schemas.microsoft.com/office/powerpoint/2010/main" val="262145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27664"/>
            <a:ext cx="7848600" cy="1143000"/>
          </a:xfrm>
        </p:spPr>
        <p:txBody>
          <a:bodyPr>
            <a:normAutofit fontScale="90000"/>
          </a:bodyPr>
          <a:lstStyle/>
          <a:p>
            <a:r>
              <a:rPr lang="en-US" dirty="0">
                <a:solidFill>
                  <a:srgbClr val="7030A0"/>
                </a:solidFill>
              </a:rPr>
              <a:t>Interviews with Parents/Caregivers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834024794"/>
              </p:ext>
            </p:extLst>
          </p:nvPr>
        </p:nvGraphicFramePr>
        <p:xfrm>
          <a:off x="1295399" y="2285999"/>
          <a:ext cx="5943600" cy="3663930"/>
        </p:xfrm>
        <a:graphic>
          <a:graphicData uri="http://schemas.openxmlformats.org/drawingml/2006/table">
            <a:tbl>
              <a:tblPr firstRow="1" firstCol="1" bandRow="1">
                <a:tableStyleId>{5C22544A-7EE6-4342-B048-85BDC9FD1C3A}</a:tableStyleId>
              </a:tblPr>
              <a:tblGrid>
                <a:gridCol w="1859873">
                  <a:extLst>
                    <a:ext uri="{9D8B030D-6E8A-4147-A177-3AD203B41FA5}">
                      <a16:colId xmlns:a16="http://schemas.microsoft.com/office/drawing/2014/main" val="3351081964"/>
                    </a:ext>
                  </a:extLst>
                </a:gridCol>
                <a:gridCol w="855105">
                  <a:extLst>
                    <a:ext uri="{9D8B030D-6E8A-4147-A177-3AD203B41FA5}">
                      <a16:colId xmlns:a16="http://schemas.microsoft.com/office/drawing/2014/main" val="953242028"/>
                    </a:ext>
                  </a:extLst>
                </a:gridCol>
                <a:gridCol w="651682">
                  <a:extLst>
                    <a:ext uri="{9D8B030D-6E8A-4147-A177-3AD203B41FA5}">
                      <a16:colId xmlns:a16="http://schemas.microsoft.com/office/drawing/2014/main" val="1340797002"/>
                    </a:ext>
                  </a:extLst>
                </a:gridCol>
                <a:gridCol w="823865">
                  <a:extLst>
                    <a:ext uri="{9D8B030D-6E8A-4147-A177-3AD203B41FA5}">
                      <a16:colId xmlns:a16="http://schemas.microsoft.com/office/drawing/2014/main" val="504629261"/>
                    </a:ext>
                  </a:extLst>
                </a:gridCol>
                <a:gridCol w="787540">
                  <a:extLst>
                    <a:ext uri="{9D8B030D-6E8A-4147-A177-3AD203B41FA5}">
                      <a16:colId xmlns:a16="http://schemas.microsoft.com/office/drawing/2014/main" val="921879986"/>
                    </a:ext>
                  </a:extLst>
                </a:gridCol>
                <a:gridCol w="965535">
                  <a:extLst>
                    <a:ext uri="{9D8B030D-6E8A-4147-A177-3AD203B41FA5}">
                      <a16:colId xmlns:a16="http://schemas.microsoft.com/office/drawing/2014/main" val="2821638633"/>
                    </a:ext>
                  </a:extLst>
                </a:gridCol>
              </a:tblGrid>
              <a:tr h="509250">
                <a:tc>
                  <a:txBody>
                    <a:bodyPr/>
                    <a:lstStyle/>
                    <a:p>
                      <a:pPr marL="0" marR="0">
                        <a:lnSpc>
                          <a:spcPct val="115000"/>
                        </a:lnSpc>
                        <a:spcBef>
                          <a:spcPts val="0"/>
                        </a:spcBef>
                        <a:spcAft>
                          <a:spcPts val="0"/>
                        </a:spcAft>
                      </a:pPr>
                      <a:r>
                        <a:rPr lang="en-US" sz="1000">
                          <a:effectLst/>
                        </a:rPr>
                        <a:t>Interview</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nSpc>
                          <a:spcPct val="115000"/>
                        </a:lnSpc>
                        <a:spcBef>
                          <a:spcPts val="0"/>
                        </a:spcBef>
                        <a:spcAft>
                          <a:spcPts val="0"/>
                        </a:spcAft>
                      </a:pPr>
                      <a:r>
                        <a:rPr lang="en-US" sz="1000">
                          <a:effectLst/>
                        </a:rPr>
                        <a:t> Upcoming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nSpc>
                          <a:spcPct val="115000"/>
                        </a:lnSpc>
                        <a:spcBef>
                          <a:spcPts val="0"/>
                        </a:spcBef>
                        <a:spcAft>
                          <a:spcPts val="0"/>
                        </a:spcAft>
                      </a:pPr>
                      <a:r>
                        <a:rPr lang="en-US" sz="1000">
                          <a:effectLst/>
                        </a:rPr>
                        <a:t>In Process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nSpc>
                          <a:spcPct val="115000"/>
                        </a:lnSpc>
                        <a:spcBef>
                          <a:spcPts val="0"/>
                        </a:spcBef>
                        <a:spcAft>
                          <a:spcPts val="0"/>
                        </a:spcAft>
                      </a:pPr>
                      <a:r>
                        <a:rPr lang="en-US" sz="1000">
                          <a:effectLst/>
                        </a:rPr>
                        <a:t> Complete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nSpc>
                          <a:spcPct val="115000"/>
                        </a:lnSpc>
                        <a:spcBef>
                          <a:spcPts val="0"/>
                        </a:spcBef>
                        <a:spcAft>
                          <a:spcPts val="0"/>
                        </a:spcAft>
                      </a:pPr>
                      <a:r>
                        <a:rPr lang="en-US" sz="1000">
                          <a:effectLst/>
                        </a:rPr>
                        <a:t> Not Complete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nSpc>
                          <a:spcPct val="115000"/>
                        </a:lnSpc>
                        <a:spcBef>
                          <a:spcPts val="0"/>
                        </a:spcBef>
                        <a:spcAft>
                          <a:spcPts val="0"/>
                        </a:spcAft>
                      </a:pPr>
                      <a:r>
                        <a:rPr lang="en-US" sz="1000">
                          <a:effectLst/>
                        </a:rPr>
                        <a:t>Cooperation Rate**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extLst>
                  <a:ext uri="{0D108BD9-81ED-4DB2-BD59-A6C34878D82A}">
                    <a16:rowId xmlns:a16="http://schemas.microsoft.com/office/drawing/2014/main" val="1615373631"/>
                  </a:ext>
                </a:extLst>
              </a:tr>
              <a:tr h="172956">
                <a:tc>
                  <a:txBody>
                    <a:bodyPr/>
                    <a:lstStyle/>
                    <a:p>
                      <a:pPr marL="0" marR="0">
                        <a:lnSpc>
                          <a:spcPct val="115000"/>
                        </a:lnSpc>
                        <a:spcBef>
                          <a:spcPts val="0"/>
                        </a:spcBef>
                        <a:spcAft>
                          <a:spcPts val="0"/>
                        </a:spcAft>
                      </a:pPr>
                      <a:r>
                        <a:rPr lang="en-US" sz="1000">
                          <a:effectLst/>
                        </a:rPr>
                        <a:t>Prenatal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2645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298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90%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extLst>
                  <a:ext uri="{0D108BD9-81ED-4DB2-BD59-A6C34878D82A}">
                    <a16:rowId xmlns:a16="http://schemas.microsoft.com/office/drawing/2014/main" val="1064269272"/>
                  </a:ext>
                </a:extLst>
              </a:tr>
              <a:tr h="172956">
                <a:tc>
                  <a:txBody>
                    <a:bodyPr/>
                    <a:lstStyle/>
                    <a:p>
                      <a:pPr marL="0" marR="0">
                        <a:lnSpc>
                          <a:spcPct val="115000"/>
                        </a:lnSpc>
                        <a:spcBef>
                          <a:spcPts val="0"/>
                        </a:spcBef>
                        <a:spcAft>
                          <a:spcPts val="0"/>
                        </a:spcAft>
                      </a:pPr>
                      <a:r>
                        <a:rPr lang="en-US" sz="1000">
                          <a:effectLst/>
                        </a:rPr>
                        <a:t>1-Month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3428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316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92%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extLst>
                  <a:ext uri="{0D108BD9-81ED-4DB2-BD59-A6C34878D82A}">
                    <a16:rowId xmlns:a16="http://schemas.microsoft.com/office/drawing/2014/main" val="3709859211"/>
                  </a:ext>
                </a:extLst>
              </a:tr>
              <a:tr h="172956">
                <a:tc>
                  <a:txBody>
                    <a:bodyPr/>
                    <a:lstStyle/>
                    <a:p>
                      <a:pPr marL="0" marR="0">
                        <a:lnSpc>
                          <a:spcPct val="115000"/>
                        </a:lnSpc>
                        <a:spcBef>
                          <a:spcPts val="0"/>
                        </a:spcBef>
                        <a:spcAft>
                          <a:spcPts val="0"/>
                        </a:spcAft>
                      </a:pPr>
                      <a:r>
                        <a:rPr lang="en-US" sz="1000">
                          <a:effectLst/>
                        </a:rPr>
                        <a:t>3-Month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dirty="0">
                          <a:effectLst/>
                        </a:rPr>
                        <a:t>2904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447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87%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extLst>
                  <a:ext uri="{0D108BD9-81ED-4DB2-BD59-A6C34878D82A}">
                    <a16:rowId xmlns:a16="http://schemas.microsoft.com/office/drawing/2014/main" val="3819989749"/>
                  </a:ext>
                </a:extLst>
              </a:tr>
              <a:tr h="172956">
                <a:tc>
                  <a:txBody>
                    <a:bodyPr/>
                    <a:lstStyle/>
                    <a:p>
                      <a:pPr marL="0" marR="0">
                        <a:lnSpc>
                          <a:spcPct val="115000"/>
                        </a:lnSpc>
                        <a:spcBef>
                          <a:spcPts val="0"/>
                        </a:spcBef>
                        <a:spcAft>
                          <a:spcPts val="0"/>
                        </a:spcAft>
                      </a:pPr>
                      <a:r>
                        <a:rPr lang="en-US" sz="1000">
                          <a:effectLst/>
                        </a:rPr>
                        <a:t>5-Month*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2656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429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86%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extLst>
                  <a:ext uri="{0D108BD9-81ED-4DB2-BD59-A6C34878D82A}">
                    <a16:rowId xmlns:a16="http://schemas.microsoft.com/office/drawing/2014/main" val="617282353"/>
                  </a:ext>
                </a:extLst>
              </a:tr>
              <a:tr h="172956">
                <a:tc>
                  <a:txBody>
                    <a:bodyPr/>
                    <a:lstStyle/>
                    <a:p>
                      <a:pPr marL="0" marR="0">
                        <a:lnSpc>
                          <a:spcPct val="115000"/>
                        </a:lnSpc>
                        <a:spcBef>
                          <a:spcPts val="0"/>
                        </a:spcBef>
                        <a:spcAft>
                          <a:spcPts val="0"/>
                        </a:spcAft>
                      </a:pPr>
                      <a:r>
                        <a:rPr lang="en-US" sz="1000">
                          <a:effectLst/>
                        </a:rPr>
                        <a:t>7-Month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3186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629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84%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extLst>
                  <a:ext uri="{0D108BD9-81ED-4DB2-BD59-A6C34878D82A}">
                    <a16:rowId xmlns:a16="http://schemas.microsoft.com/office/drawing/2014/main" val="3927087539"/>
                  </a:ext>
                </a:extLst>
              </a:tr>
              <a:tr h="172956">
                <a:tc>
                  <a:txBody>
                    <a:bodyPr/>
                    <a:lstStyle/>
                    <a:p>
                      <a:pPr marL="0" marR="0">
                        <a:lnSpc>
                          <a:spcPct val="115000"/>
                        </a:lnSpc>
                        <a:spcBef>
                          <a:spcPts val="0"/>
                        </a:spcBef>
                        <a:spcAft>
                          <a:spcPts val="0"/>
                        </a:spcAft>
                      </a:pPr>
                      <a:r>
                        <a:rPr lang="en-US" sz="1000">
                          <a:effectLst/>
                        </a:rPr>
                        <a:t>9-Month*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2487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553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82%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extLst>
                  <a:ext uri="{0D108BD9-81ED-4DB2-BD59-A6C34878D82A}">
                    <a16:rowId xmlns:a16="http://schemas.microsoft.com/office/drawing/2014/main" val="533486390"/>
                  </a:ext>
                </a:extLst>
              </a:tr>
              <a:tr h="172956">
                <a:tc>
                  <a:txBody>
                    <a:bodyPr/>
                    <a:lstStyle/>
                    <a:p>
                      <a:pPr marL="0" marR="0">
                        <a:lnSpc>
                          <a:spcPct val="115000"/>
                        </a:lnSpc>
                        <a:spcBef>
                          <a:spcPts val="0"/>
                        </a:spcBef>
                        <a:spcAft>
                          <a:spcPts val="0"/>
                        </a:spcAft>
                      </a:pPr>
                      <a:r>
                        <a:rPr lang="en-US" sz="1000">
                          <a:effectLst/>
                        </a:rPr>
                        <a:t>11-Month*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2365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646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79%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extLst>
                  <a:ext uri="{0D108BD9-81ED-4DB2-BD59-A6C34878D82A}">
                    <a16:rowId xmlns:a16="http://schemas.microsoft.com/office/drawing/2014/main" val="329368311"/>
                  </a:ext>
                </a:extLst>
              </a:tr>
              <a:tr h="172956">
                <a:tc>
                  <a:txBody>
                    <a:bodyPr/>
                    <a:lstStyle/>
                    <a:p>
                      <a:pPr marL="0" marR="0">
                        <a:lnSpc>
                          <a:spcPct val="115000"/>
                        </a:lnSpc>
                        <a:spcBef>
                          <a:spcPts val="0"/>
                        </a:spcBef>
                        <a:spcAft>
                          <a:spcPts val="0"/>
                        </a:spcAft>
                      </a:pPr>
                      <a:r>
                        <a:rPr lang="en-US" sz="1000">
                          <a:effectLst/>
                        </a:rPr>
                        <a:t>13-Month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2852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877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76%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extLst>
                  <a:ext uri="{0D108BD9-81ED-4DB2-BD59-A6C34878D82A}">
                    <a16:rowId xmlns:a16="http://schemas.microsoft.com/office/drawing/2014/main" val="2664508384"/>
                  </a:ext>
                </a:extLst>
              </a:tr>
              <a:tr h="172956">
                <a:tc>
                  <a:txBody>
                    <a:bodyPr/>
                    <a:lstStyle/>
                    <a:p>
                      <a:pPr marL="0" marR="0">
                        <a:lnSpc>
                          <a:spcPct val="115000"/>
                        </a:lnSpc>
                        <a:spcBef>
                          <a:spcPts val="0"/>
                        </a:spcBef>
                        <a:spcAft>
                          <a:spcPts val="0"/>
                        </a:spcAft>
                      </a:pPr>
                      <a:r>
                        <a:rPr lang="en-US" sz="1000">
                          <a:effectLst/>
                        </a:rPr>
                        <a:t>15-Month*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2109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833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72%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extLst>
                  <a:ext uri="{0D108BD9-81ED-4DB2-BD59-A6C34878D82A}">
                    <a16:rowId xmlns:a16="http://schemas.microsoft.com/office/drawing/2014/main" val="4184315747"/>
                  </a:ext>
                </a:extLst>
              </a:tr>
              <a:tr h="172956">
                <a:tc>
                  <a:txBody>
                    <a:bodyPr/>
                    <a:lstStyle/>
                    <a:p>
                      <a:pPr marL="0" marR="0">
                        <a:lnSpc>
                          <a:spcPct val="115000"/>
                        </a:lnSpc>
                        <a:spcBef>
                          <a:spcPts val="0"/>
                        </a:spcBef>
                        <a:spcAft>
                          <a:spcPts val="0"/>
                        </a:spcAft>
                      </a:pPr>
                      <a:r>
                        <a:rPr lang="en-US" sz="1000">
                          <a:effectLst/>
                        </a:rPr>
                        <a:t>18-Month*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2031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866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70%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extLst>
                  <a:ext uri="{0D108BD9-81ED-4DB2-BD59-A6C34878D82A}">
                    <a16:rowId xmlns:a16="http://schemas.microsoft.com/office/drawing/2014/main" val="1578078165"/>
                  </a:ext>
                </a:extLst>
              </a:tr>
              <a:tr h="172956">
                <a:tc>
                  <a:txBody>
                    <a:bodyPr/>
                    <a:lstStyle/>
                    <a:p>
                      <a:pPr marL="0" marR="0">
                        <a:lnSpc>
                          <a:spcPct val="115000"/>
                        </a:lnSpc>
                        <a:spcBef>
                          <a:spcPts val="0"/>
                        </a:spcBef>
                        <a:spcAft>
                          <a:spcPts val="0"/>
                        </a:spcAft>
                      </a:pPr>
                      <a:r>
                        <a:rPr lang="en-US" sz="1000">
                          <a:effectLst/>
                        </a:rPr>
                        <a:t>24-Month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2497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1070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70%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extLst>
                  <a:ext uri="{0D108BD9-81ED-4DB2-BD59-A6C34878D82A}">
                    <a16:rowId xmlns:a16="http://schemas.microsoft.com/office/drawing/2014/main" val="835668206"/>
                  </a:ext>
                </a:extLst>
              </a:tr>
              <a:tr h="172956">
                <a:tc>
                  <a:txBody>
                    <a:bodyPr/>
                    <a:lstStyle/>
                    <a:p>
                      <a:pPr marL="0" marR="0">
                        <a:lnSpc>
                          <a:spcPct val="115000"/>
                        </a:lnSpc>
                        <a:spcBef>
                          <a:spcPts val="0"/>
                        </a:spcBef>
                        <a:spcAft>
                          <a:spcPts val="0"/>
                        </a:spcAft>
                      </a:pPr>
                      <a:r>
                        <a:rPr lang="en-US" sz="1000">
                          <a:effectLst/>
                        </a:rPr>
                        <a:t>30-Month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2643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815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76%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extLst>
                  <a:ext uri="{0D108BD9-81ED-4DB2-BD59-A6C34878D82A}">
                    <a16:rowId xmlns:a16="http://schemas.microsoft.com/office/drawing/2014/main" val="1554134467"/>
                  </a:ext>
                </a:extLst>
              </a:tr>
              <a:tr h="172956">
                <a:tc>
                  <a:txBody>
                    <a:bodyPr/>
                    <a:lstStyle/>
                    <a:p>
                      <a:pPr marL="0" marR="0">
                        <a:lnSpc>
                          <a:spcPct val="115000"/>
                        </a:lnSpc>
                        <a:spcBef>
                          <a:spcPts val="0"/>
                        </a:spcBef>
                        <a:spcAft>
                          <a:spcPts val="0"/>
                        </a:spcAft>
                      </a:pPr>
                      <a:r>
                        <a:rPr lang="en-US" sz="1000">
                          <a:effectLst/>
                        </a:rPr>
                        <a:t>36-Month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2627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717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79%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extLst>
                  <a:ext uri="{0D108BD9-81ED-4DB2-BD59-A6C34878D82A}">
                    <a16:rowId xmlns:a16="http://schemas.microsoft.com/office/drawing/2014/main" val="4210450188"/>
                  </a:ext>
                </a:extLst>
              </a:tr>
              <a:tr h="172956">
                <a:tc>
                  <a:txBody>
                    <a:bodyPr/>
                    <a:lstStyle/>
                    <a:p>
                      <a:pPr marL="0" marR="0">
                        <a:lnSpc>
                          <a:spcPct val="115000"/>
                        </a:lnSpc>
                        <a:spcBef>
                          <a:spcPts val="0"/>
                        </a:spcBef>
                        <a:spcAft>
                          <a:spcPts val="0"/>
                        </a:spcAft>
                      </a:pPr>
                      <a:r>
                        <a:rPr lang="en-US" sz="1000">
                          <a:effectLst/>
                        </a:rPr>
                        <a:t>42-Month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2636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601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81%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extLst>
                  <a:ext uri="{0D108BD9-81ED-4DB2-BD59-A6C34878D82A}">
                    <a16:rowId xmlns:a16="http://schemas.microsoft.com/office/drawing/2014/main" val="3213630781"/>
                  </a:ext>
                </a:extLst>
              </a:tr>
              <a:tr h="172956">
                <a:tc>
                  <a:txBody>
                    <a:bodyPr/>
                    <a:lstStyle/>
                    <a:p>
                      <a:pPr marL="0" marR="0">
                        <a:lnSpc>
                          <a:spcPct val="115000"/>
                        </a:lnSpc>
                        <a:spcBef>
                          <a:spcPts val="0"/>
                        </a:spcBef>
                        <a:spcAft>
                          <a:spcPts val="0"/>
                        </a:spcAft>
                      </a:pPr>
                      <a:r>
                        <a:rPr lang="en-US" sz="1000">
                          <a:effectLst/>
                        </a:rPr>
                        <a:t>48-Month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2573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596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82%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extLst>
                  <a:ext uri="{0D108BD9-81ED-4DB2-BD59-A6C34878D82A}">
                    <a16:rowId xmlns:a16="http://schemas.microsoft.com/office/drawing/2014/main" val="2260027731"/>
                  </a:ext>
                </a:extLst>
              </a:tr>
              <a:tr h="172956">
                <a:tc>
                  <a:txBody>
                    <a:bodyPr/>
                    <a:lstStyle/>
                    <a:p>
                      <a:pPr marL="0" marR="0">
                        <a:lnSpc>
                          <a:spcPct val="115000"/>
                        </a:lnSpc>
                        <a:spcBef>
                          <a:spcPts val="0"/>
                        </a:spcBef>
                        <a:spcAft>
                          <a:spcPts val="0"/>
                        </a:spcAft>
                      </a:pPr>
                      <a:r>
                        <a:rPr lang="en-US" sz="1000">
                          <a:effectLst/>
                        </a:rPr>
                        <a:t>54-Month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1638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175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1070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239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82%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extLst>
                  <a:ext uri="{0D108BD9-81ED-4DB2-BD59-A6C34878D82A}">
                    <a16:rowId xmlns:a16="http://schemas.microsoft.com/office/drawing/2014/main" val="131975254"/>
                  </a:ext>
                </a:extLst>
              </a:tr>
              <a:tr h="172956">
                <a:tc>
                  <a:txBody>
                    <a:bodyPr/>
                    <a:lstStyle/>
                    <a:p>
                      <a:pPr marL="0" marR="0">
                        <a:lnSpc>
                          <a:spcPct val="115000"/>
                        </a:lnSpc>
                        <a:spcBef>
                          <a:spcPts val="0"/>
                        </a:spcBef>
                        <a:spcAft>
                          <a:spcPts val="0"/>
                        </a:spcAft>
                      </a:pPr>
                      <a:r>
                        <a:rPr lang="en-US" sz="1000">
                          <a:effectLst/>
                        </a:rPr>
                        <a:t>60-Month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1167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68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58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98%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extLst>
                  <a:ext uri="{0D108BD9-81ED-4DB2-BD59-A6C34878D82A}">
                    <a16:rowId xmlns:a16="http://schemas.microsoft.com/office/drawing/2014/main" val="1346503340"/>
                  </a:ext>
                </a:extLst>
              </a:tr>
              <a:tr h="172956">
                <a:tc>
                  <a:txBody>
                    <a:bodyPr/>
                    <a:lstStyle/>
                    <a:p>
                      <a:pPr marL="0" marR="0">
                        <a:lnSpc>
                          <a:spcPct val="115000"/>
                        </a:lnSpc>
                        <a:spcBef>
                          <a:spcPts val="0"/>
                        </a:spcBef>
                        <a:spcAft>
                          <a:spcPts val="0"/>
                        </a:spcAft>
                      </a:pPr>
                      <a:r>
                        <a:rPr lang="en-US" sz="1000">
                          <a:effectLst/>
                        </a:rPr>
                        <a:t>All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2806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251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40767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a:effectLst/>
                        </a:rPr>
                        <a:t>9933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tc>
                  <a:txBody>
                    <a:bodyPr/>
                    <a:lstStyle/>
                    <a:p>
                      <a:pPr marL="0" marR="0" algn="r">
                        <a:lnSpc>
                          <a:spcPct val="115000"/>
                        </a:lnSpc>
                        <a:spcBef>
                          <a:spcPts val="0"/>
                        </a:spcBef>
                        <a:spcAft>
                          <a:spcPts val="0"/>
                        </a:spcAft>
                      </a:pPr>
                      <a:r>
                        <a:rPr lang="en-US" sz="1000" dirty="0">
                          <a:effectLst/>
                        </a:rPr>
                        <a:t>80%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402" marR="62402" marT="0" marB="0" anchor="b"/>
                </a:tc>
                <a:extLst>
                  <a:ext uri="{0D108BD9-81ED-4DB2-BD59-A6C34878D82A}">
                    <a16:rowId xmlns:a16="http://schemas.microsoft.com/office/drawing/2014/main" val="1280875169"/>
                  </a:ext>
                </a:extLst>
              </a:tr>
            </a:tbl>
          </a:graphicData>
        </a:graphic>
      </p:graphicFrame>
      <p:sp>
        <p:nvSpPr>
          <p:cNvPr id="5" name="Rectangle 1"/>
          <p:cNvSpPr>
            <a:spLocks noChangeArrowheads="1"/>
          </p:cNvSpPr>
          <p:nvPr/>
        </p:nvSpPr>
        <p:spPr bwMode="auto">
          <a:xfrm>
            <a:off x="1828800" y="5953474"/>
            <a:ext cx="914923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*Core sample only.</a:t>
            </a:r>
            <a:endParaRPr lang="en-US" altLang="en-US" sz="700" dirty="0">
              <a:solidFill>
                <a:prstClr val="black"/>
              </a:solidFill>
            </a:endParaRPr>
          </a:p>
          <a:p>
            <a:pPr eaLnBrk="0" fontAlgn="base" hangingPunct="0">
              <a:spcBef>
                <a:spcPct val="0"/>
              </a:spcBef>
              <a:spcAft>
                <a:spcPct val="0"/>
              </a:spcAft>
            </a:pPr>
            <a:r>
              <a:rPr lang="en-US" alt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**Cooperation rate is calculated on eligible and finalized cases.</a:t>
            </a:r>
            <a:endParaRPr lang="en-US" altLang="en-US" dirty="0">
              <a:solidFill>
                <a:prstClr val="black"/>
              </a:solidFill>
              <a:latin typeface="Arial" panose="020B0604020202020204" pitchFamily="34" charset="0"/>
            </a:endParaRPr>
          </a:p>
        </p:txBody>
      </p:sp>
      <p:sp>
        <p:nvSpPr>
          <p:cNvPr id="9" name="Rectangle 2"/>
          <p:cNvSpPr>
            <a:spLocks noChangeArrowheads="1"/>
          </p:cNvSpPr>
          <p:nvPr/>
        </p:nvSpPr>
        <p:spPr bwMode="auto">
          <a:xfrm>
            <a:off x="-1494617" y="6419"/>
            <a:ext cx="11497549" cy="45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97907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772400" cy="1143000"/>
          </a:xfrm>
        </p:spPr>
        <p:txBody>
          <a:bodyPr>
            <a:noAutofit/>
          </a:bodyPr>
          <a:lstStyle/>
          <a:p>
            <a:r>
              <a:rPr lang="en-US" sz="3600" dirty="0">
                <a:solidFill>
                  <a:srgbClr val="7030A0"/>
                </a:solidFill>
              </a:rPr>
              <a:t>Measurements of Infants/Children</a:t>
            </a:r>
          </a:p>
        </p:txBody>
      </p:sp>
      <p:sp>
        <p:nvSpPr>
          <p:cNvPr id="3" name="Content Placeholder 2"/>
          <p:cNvSpPr>
            <a:spLocks noGrp="1"/>
          </p:cNvSpPr>
          <p:nvPr>
            <p:ph idx="1"/>
          </p:nvPr>
        </p:nvSpPr>
        <p:spPr>
          <a:xfrm>
            <a:off x="914400" y="2438400"/>
            <a:ext cx="6906409" cy="3394229"/>
          </a:xfrm>
        </p:spPr>
        <p:txBody>
          <a:bodyPr>
            <a:normAutofit lnSpcReduction="10000"/>
          </a:bodyPr>
          <a:lstStyle/>
          <a:p>
            <a:r>
              <a:rPr lang="en-US" dirty="0"/>
              <a:t>WIC data requests to State Agencies for measurements at 6, 12, </a:t>
            </a:r>
            <a:r>
              <a:rPr lang="en-US" dirty="0" smtClean="0"/>
              <a:t>24, 36  and 48 months</a:t>
            </a:r>
            <a:endParaRPr lang="en-US" dirty="0"/>
          </a:p>
          <a:p>
            <a:r>
              <a:rPr lang="en-US" dirty="0" smtClean="0"/>
              <a:t>Feeding </a:t>
            </a:r>
            <a:r>
              <a:rPr lang="en-US" dirty="0"/>
              <a:t>My Baby measurement cards—started using these for children at 36 months </a:t>
            </a:r>
          </a:p>
          <a:p>
            <a:r>
              <a:rPr lang="en-US" dirty="0" smtClean="0"/>
              <a:t>Also accepted copies of recent health care provider reports with height and weight </a:t>
            </a:r>
            <a:endParaRPr lang="en-US" dirty="0"/>
          </a:p>
        </p:txBody>
      </p:sp>
    </p:spTree>
    <p:extLst>
      <p:ext uri="{BB962C8B-B14F-4D97-AF65-F5344CB8AC3E}">
        <p14:creationId xmlns:p14="http://schemas.microsoft.com/office/powerpoint/2010/main" val="3085391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1043490" y="1143000"/>
            <a:ext cx="7024744" cy="1143000"/>
          </a:xfrm>
        </p:spPr>
        <p:txBody>
          <a:bodyPr/>
          <a:lstStyle/>
          <a:p>
            <a:r>
              <a:rPr lang="en-US" dirty="0" smtClean="0">
                <a:solidFill>
                  <a:srgbClr val="7030A0"/>
                </a:solidFill>
              </a:rPr>
              <a:t>Second</a:t>
            </a:r>
            <a:r>
              <a:rPr lang="en-US" dirty="0" smtClean="0"/>
              <a:t> </a:t>
            </a:r>
            <a:r>
              <a:rPr lang="en-US" dirty="0" smtClean="0">
                <a:solidFill>
                  <a:srgbClr val="7030A0"/>
                </a:solidFill>
              </a:rPr>
              <a:t>Year Report Topics</a:t>
            </a:r>
            <a:endParaRPr lang="en-US" dirty="0">
              <a:solidFill>
                <a:srgbClr val="7030A0"/>
              </a:solidFill>
            </a:endParaRPr>
          </a:p>
        </p:txBody>
      </p:sp>
      <p:sp>
        <p:nvSpPr>
          <p:cNvPr id="4" name="Content Placeholder 4"/>
          <p:cNvSpPr>
            <a:spLocks noGrp="1"/>
          </p:cNvSpPr>
          <p:nvPr>
            <p:ph idx="1"/>
          </p:nvPr>
        </p:nvSpPr>
        <p:spPr>
          <a:xfrm>
            <a:off x="1043490" y="2438400"/>
            <a:ext cx="6777317" cy="2781748"/>
          </a:xfrm>
        </p:spPr>
        <p:txBody>
          <a:bodyPr/>
          <a:lstStyle/>
          <a:p>
            <a:pPr>
              <a:buFont typeface="Wingdings" panose="05000000000000000000" pitchFamily="2" charset="2"/>
              <a:buChar char="§"/>
            </a:pPr>
            <a:r>
              <a:rPr lang="en-US" dirty="0" smtClean="0"/>
              <a:t> Work, child care, and feeding practices</a:t>
            </a:r>
          </a:p>
          <a:p>
            <a:pPr>
              <a:buFont typeface="Wingdings" panose="05000000000000000000" pitchFamily="2" charset="2"/>
              <a:buChar char="§"/>
            </a:pPr>
            <a:r>
              <a:rPr lang="en-US" dirty="0"/>
              <a:t> </a:t>
            </a:r>
            <a:r>
              <a:rPr lang="en-US" dirty="0" smtClean="0"/>
              <a:t>Complementary feeding pra</a:t>
            </a:r>
            <a:r>
              <a:rPr lang="en-US" dirty="0"/>
              <a:t>c</a:t>
            </a:r>
            <a:r>
              <a:rPr lang="en-US" dirty="0" smtClean="0"/>
              <a:t>tices</a:t>
            </a:r>
          </a:p>
          <a:p>
            <a:pPr>
              <a:buFont typeface="Wingdings" panose="05000000000000000000" pitchFamily="2" charset="2"/>
              <a:buChar char="§"/>
            </a:pPr>
            <a:r>
              <a:rPr lang="en-US" dirty="0"/>
              <a:t> </a:t>
            </a:r>
            <a:r>
              <a:rPr lang="en-US" dirty="0" smtClean="0"/>
              <a:t>Food intake</a:t>
            </a:r>
          </a:p>
          <a:p>
            <a:pPr>
              <a:buFont typeface="Wingdings" panose="05000000000000000000" pitchFamily="2" charset="2"/>
              <a:buChar char="§"/>
            </a:pPr>
            <a:r>
              <a:rPr lang="en-US" dirty="0" smtClean="0"/>
              <a:t> Energy and nutrient intake</a:t>
            </a:r>
          </a:p>
          <a:p>
            <a:pPr>
              <a:buFont typeface="Wingdings" panose="05000000000000000000" pitchFamily="2" charset="2"/>
              <a:buChar char="§"/>
            </a:pPr>
            <a:r>
              <a:rPr lang="en-US" dirty="0"/>
              <a:t> </a:t>
            </a:r>
            <a:r>
              <a:rPr lang="en-US" dirty="0" smtClean="0"/>
              <a:t>Weight and growth</a:t>
            </a:r>
          </a:p>
          <a:p>
            <a:pPr marL="400050" lvl="1" indent="0">
              <a:buNone/>
            </a:pPr>
            <a:endParaRPr lang="en-US" dirty="0"/>
          </a:p>
          <a:p>
            <a:pPr marL="400050" lvl="1" indent="0">
              <a:buNone/>
            </a:pPr>
            <a:endParaRPr lang="en-US" dirty="0" smtClean="0"/>
          </a:p>
          <a:p>
            <a:pPr marL="400050" lvl="1" indent="0">
              <a:buNone/>
            </a:pPr>
            <a:endParaRPr lang="en-US" dirty="0" smtClean="0"/>
          </a:p>
        </p:txBody>
      </p:sp>
    </p:spTree>
    <p:extLst>
      <p:ext uri="{BB962C8B-B14F-4D97-AF65-F5344CB8AC3E}">
        <p14:creationId xmlns:p14="http://schemas.microsoft.com/office/powerpoint/2010/main" val="2010256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10853"/>
            <a:ext cx="7024744" cy="1143000"/>
          </a:xfrm>
        </p:spPr>
        <p:txBody>
          <a:bodyPr>
            <a:normAutofit/>
          </a:bodyPr>
          <a:lstStyle/>
          <a:p>
            <a:r>
              <a:rPr lang="en-US" sz="3200" dirty="0" smtClean="0">
                <a:solidFill>
                  <a:srgbClr val="7030A0"/>
                </a:solidFill>
              </a:rPr>
              <a:t>Mothers enrolled in WIC </a:t>
            </a:r>
            <a:br>
              <a:rPr lang="en-US" sz="3200" dirty="0" smtClean="0">
                <a:solidFill>
                  <a:srgbClr val="7030A0"/>
                </a:solidFill>
              </a:rPr>
            </a:br>
            <a:r>
              <a:rPr lang="en-US" sz="3200" dirty="0" smtClean="0">
                <a:solidFill>
                  <a:srgbClr val="7030A0"/>
                </a:solidFill>
              </a:rPr>
              <a:t>are returning to work</a:t>
            </a:r>
            <a:endParaRPr lang="en-US" sz="3200" dirty="0">
              <a:solidFill>
                <a:srgbClr val="7030A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59190553"/>
              </p:ext>
            </p:extLst>
          </p:nvPr>
        </p:nvGraphicFramePr>
        <p:xfrm>
          <a:off x="685800" y="2744258"/>
          <a:ext cx="7427259" cy="342794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043490" y="2349363"/>
            <a:ext cx="6992470" cy="646331"/>
          </a:xfrm>
          <a:prstGeom prst="rect">
            <a:avLst/>
          </a:prstGeom>
        </p:spPr>
        <p:txBody>
          <a:bodyPr wrap="square">
            <a:spAutoFit/>
          </a:bodyPr>
          <a:lstStyle/>
          <a:p>
            <a:r>
              <a:rPr lang="en-US" dirty="0">
                <a:latin typeface="Franklin Gothic Medium" panose="020B0603020102020204" pitchFamily="34" charset="0"/>
                <a:ea typeface="Times New Roman" panose="02020603050405020304" pitchFamily="18" charset="0"/>
                <a:cs typeface="Times New Roman" panose="02020603050405020304" pitchFamily="18" charset="0"/>
              </a:rPr>
              <a:t>The percentage of </a:t>
            </a:r>
            <a:r>
              <a:rPr lang="en-US" dirty="0" smtClean="0">
                <a:latin typeface="Franklin Gothic Medium" panose="020B0603020102020204" pitchFamily="34" charset="0"/>
                <a:ea typeface="Times New Roman" panose="02020603050405020304" pitchFamily="18" charset="0"/>
                <a:cs typeface="Times New Roman" panose="02020603050405020304" pitchFamily="18" charset="0"/>
              </a:rPr>
              <a:t>ITFPS-2 </a:t>
            </a:r>
            <a:r>
              <a:rPr lang="en-US" dirty="0">
                <a:latin typeface="Franklin Gothic Medium" panose="020B0603020102020204" pitchFamily="34" charset="0"/>
                <a:ea typeface="Times New Roman" panose="02020603050405020304" pitchFamily="18" charset="0"/>
                <a:cs typeface="Times New Roman" panose="02020603050405020304" pitchFamily="18" charset="0"/>
              </a:rPr>
              <a:t>mothers working and going to school by work status (Months 3-24)</a:t>
            </a:r>
            <a:endParaRPr lang="en-US" dirty="0"/>
          </a:p>
        </p:txBody>
      </p:sp>
      <p:cxnSp>
        <p:nvCxnSpPr>
          <p:cNvPr id="7" name="Straight Arrow Connector 6"/>
          <p:cNvCxnSpPr/>
          <p:nvPr/>
        </p:nvCxnSpPr>
        <p:spPr>
          <a:xfrm flipV="1">
            <a:off x="1223893" y="2810368"/>
            <a:ext cx="6733309" cy="6808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856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64813"/>
            <a:ext cx="8115300" cy="1977069"/>
          </a:xfrm>
        </p:spPr>
        <p:txBody>
          <a:bodyPr>
            <a:noAutofit/>
          </a:bodyPr>
          <a:lstStyle/>
          <a:p>
            <a:r>
              <a:rPr lang="en-US" sz="3200" dirty="0" smtClean="0">
                <a:solidFill>
                  <a:srgbClr val="7030A0"/>
                </a:solidFill>
              </a:rPr>
              <a:t>Mothers who work full-time </a:t>
            </a:r>
            <a:br>
              <a:rPr lang="en-US" sz="3200" dirty="0" smtClean="0">
                <a:solidFill>
                  <a:srgbClr val="7030A0"/>
                </a:solidFill>
              </a:rPr>
            </a:br>
            <a:r>
              <a:rPr lang="en-US" sz="3200" dirty="0" smtClean="0">
                <a:solidFill>
                  <a:srgbClr val="7030A0"/>
                </a:solidFill>
              </a:rPr>
              <a:t>are less likely to be </a:t>
            </a:r>
            <a:br>
              <a:rPr lang="en-US" sz="3200" dirty="0" smtClean="0">
                <a:solidFill>
                  <a:srgbClr val="7030A0"/>
                </a:solidFill>
              </a:rPr>
            </a:br>
            <a:r>
              <a:rPr lang="en-US" sz="3200" dirty="0" smtClean="0">
                <a:solidFill>
                  <a:srgbClr val="7030A0"/>
                </a:solidFill>
              </a:rPr>
              <a:t>breastfeeding than are mothers who are not employed at each time point</a:t>
            </a:r>
            <a:endParaRPr lang="en-US" sz="3200" dirty="0">
              <a:solidFill>
                <a:srgbClr val="7030A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71258107"/>
              </p:ext>
            </p:extLst>
          </p:nvPr>
        </p:nvGraphicFramePr>
        <p:xfrm>
          <a:off x="685800" y="3200400"/>
          <a:ext cx="7848600" cy="307128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979948" y="2874267"/>
            <a:ext cx="7260304" cy="369332"/>
          </a:xfrm>
          <a:prstGeom prst="rect">
            <a:avLst/>
          </a:prstGeom>
        </p:spPr>
        <p:txBody>
          <a:bodyPr wrap="square">
            <a:spAutoFit/>
          </a:bodyPr>
          <a:lstStyle/>
          <a:p>
            <a:r>
              <a:rPr lang="en-US" dirty="0">
                <a:latin typeface="Franklin Gothic Medium" panose="020B0603020102020204" pitchFamily="34" charset="0"/>
                <a:ea typeface="Times New Roman" panose="02020603050405020304" pitchFamily="18" charset="0"/>
                <a:cs typeface="Times New Roman" panose="02020603050405020304" pitchFamily="18" charset="0"/>
              </a:rPr>
              <a:t>Breastfeeding rates by employment status groups (Months 3, 7, and 13)</a:t>
            </a:r>
            <a:endParaRPr lang="en-US" dirty="0"/>
          </a:p>
        </p:txBody>
      </p:sp>
      <p:sp>
        <p:nvSpPr>
          <p:cNvPr id="3" name="Oval 2"/>
          <p:cNvSpPr/>
          <p:nvPr/>
        </p:nvSpPr>
        <p:spPr>
          <a:xfrm>
            <a:off x="1203434" y="3657600"/>
            <a:ext cx="614975" cy="34831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953000" y="3992773"/>
            <a:ext cx="446809" cy="315214"/>
          </a:xfrm>
          <a:prstGeom prst="ellipse">
            <a:avLst/>
          </a:prstGeom>
          <a:noFill/>
          <a:ln w="19050">
            <a:solidFill>
              <a:srgbClr val="92CD4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7496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81994" y="381000"/>
            <a:ext cx="7329820" cy="1637264"/>
          </a:xfrm>
        </p:spPr>
        <p:txBody>
          <a:bodyPr>
            <a:noAutofit/>
          </a:bodyPr>
          <a:lstStyle/>
          <a:p>
            <a:r>
              <a:rPr lang="en-US" sz="3200" dirty="0" smtClean="0">
                <a:solidFill>
                  <a:srgbClr val="7030A0"/>
                </a:solidFill>
              </a:rPr>
              <a:t>Many breastfeeding </a:t>
            </a:r>
            <a:br>
              <a:rPr lang="en-US" sz="3200" dirty="0" smtClean="0">
                <a:solidFill>
                  <a:srgbClr val="7030A0"/>
                </a:solidFill>
              </a:rPr>
            </a:br>
            <a:r>
              <a:rPr lang="en-US" sz="3200" dirty="0" smtClean="0">
                <a:solidFill>
                  <a:srgbClr val="7030A0"/>
                </a:solidFill>
              </a:rPr>
              <a:t>mothers report workplace accommodations for breastfeeding</a:t>
            </a:r>
            <a:endParaRPr lang="en-US" sz="3200" dirty="0">
              <a:solidFill>
                <a:srgbClr val="7030A0"/>
              </a:solidFill>
            </a:endParaRPr>
          </a:p>
        </p:txBody>
      </p:sp>
      <p:sp>
        <p:nvSpPr>
          <p:cNvPr id="13" name="Rectangle 12"/>
          <p:cNvSpPr/>
          <p:nvPr/>
        </p:nvSpPr>
        <p:spPr>
          <a:xfrm>
            <a:off x="627817" y="2225051"/>
            <a:ext cx="3683285" cy="923330"/>
          </a:xfrm>
          <a:prstGeom prst="rect">
            <a:avLst/>
          </a:prstGeom>
        </p:spPr>
        <p:txBody>
          <a:bodyPr wrap="square">
            <a:spAutoFit/>
          </a:bodyPr>
          <a:lstStyle/>
          <a:p>
            <a:pPr marR="0" algn="ctr">
              <a:spcBef>
                <a:spcPts val="0"/>
              </a:spcBef>
              <a:spcAft>
                <a:spcPts val="0"/>
              </a:spcAft>
            </a:pPr>
            <a:r>
              <a:rPr lang="en-US" dirty="0">
                <a:latin typeface="Franklin Gothic Medium" panose="020B0603020102020204" pitchFamily="34" charset="0"/>
                <a:ea typeface="Times New Roman" panose="02020603050405020304" pitchFamily="18" charset="0"/>
                <a:cs typeface="Times New Roman" panose="02020603050405020304" pitchFamily="18" charset="0"/>
              </a:rPr>
              <a:t>Number of workplace accommodations reported by employed, breastfeeding mothers</a:t>
            </a:r>
            <a:endParaRPr lang="en-US" dirty="0">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17" name="Rectangle 16"/>
          <p:cNvSpPr/>
          <p:nvPr/>
        </p:nvSpPr>
        <p:spPr>
          <a:xfrm>
            <a:off x="4333214" y="2225051"/>
            <a:ext cx="4438436" cy="923330"/>
          </a:xfrm>
          <a:prstGeom prst="rect">
            <a:avLst/>
          </a:prstGeom>
        </p:spPr>
        <p:txBody>
          <a:bodyPr wrap="square">
            <a:spAutoFit/>
          </a:bodyPr>
          <a:lstStyle/>
          <a:p>
            <a:pPr marR="0" algn="ctr">
              <a:spcBef>
                <a:spcPts val="0"/>
              </a:spcBef>
              <a:spcAft>
                <a:spcPts val="0"/>
              </a:spcAft>
            </a:pPr>
            <a:r>
              <a:rPr lang="en-US" dirty="0">
                <a:latin typeface="Franklin Gothic Medium" panose="020B0603020102020204" pitchFamily="34" charset="0"/>
                <a:ea typeface="Times New Roman" panose="02020603050405020304" pitchFamily="18" charset="0"/>
                <a:cs typeface="Times New Roman" panose="02020603050405020304" pitchFamily="18" charset="0"/>
              </a:rPr>
              <a:t>Percentage of employed, breastfeeding mothers reporting each type of workplace accommodation for pumping breastmilk</a:t>
            </a:r>
            <a:endParaRPr lang="en-US" dirty="0">
              <a:effectLst/>
              <a:latin typeface="Garamond" panose="02020404030301010803" pitchFamily="18" charset="0"/>
              <a:ea typeface="Times New Roman" panose="02020603050405020304" pitchFamily="18" charset="0"/>
              <a:cs typeface="Times New Roman" panose="02020603050405020304" pitchFamily="18" charset="0"/>
            </a:endParaRPr>
          </a:p>
        </p:txBody>
      </p:sp>
      <p:grpSp>
        <p:nvGrpSpPr>
          <p:cNvPr id="4" name="Group 3"/>
          <p:cNvGrpSpPr/>
          <p:nvPr/>
        </p:nvGrpSpPr>
        <p:grpSpPr>
          <a:xfrm>
            <a:off x="679568" y="3073849"/>
            <a:ext cx="7661507" cy="3411537"/>
            <a:chOff x="679568" y="3073849"/>
            <a:chExt cx="7661507" cy="3411537"/>
          </a:xfrm>
        </p:grpSpPr>
        <p:graphicFrame>
          <p:nvGraphicFramePr>
            <p:cNvPr id="9" name="Content Placeholder 15"/>
            <p:cNvGraphicFramePr>
              <a:graphicFrameLocks/>
            </p:cNvGraphicFramePr>
            <p:nvPr>
              <p:extLst>
                <p:ext uri="{D42A27DB-BD31-4B8C-83A1-F6EECF244321}">
                  <p14:modId xmlns:p14="http://schemas.microsoft.com/office/powerpoint/2010/main" val="1152800280"/>
                </p:ext>
              </p:extLst>
            </p:nvPr>
          </p:nvGraphicFramePr>
          <p:xfrm>
            <a:off x="4292950" y="3073849"/>
            <a:ext cx="4048125" cy="34115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9"/>
            <p:cNvGraphicFramePr>
              <a:graphicFrameLocks/>
            </p:cNvGraphicFramePr>
            <p:nvPr>
              <p:extLst>
                <p:ext uri="{D42A27DB-BD31-4B8C-83A1-F6EECF244321}">
                  <p14:modId xmlns:p14="http://schemas.microsoft.com/office/powerpoint/2010/main" val="1123838200"/>
                </p:ext>
              </p:extLst>
            </p:nvPr>
          </p:nvGraphicFramePr>
          <p:xfrm>
            <a:off x="679568" y="3185559"/>
            <a:ext cx="3421063" cy="3281363"/>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3603852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90" y="408065"/>
            <a:ext cx="8115300" cy="2171252"/>
          </a:xfrm>
        </p:spPr>
        <p:txBody>
          <a:bodyPr>
            <a:normAutofit/>
          </a:bodyPr>
          <a:lstStyle/>
          <a:p>
            <a:r>
              <a:rPr lang="en-US" sz="3200" dirty="0" smtClean="0">
                <a:solidFill>
                  <a:srgbClr val="7030A0"/>
                </a:solidFill>
              </a:rPr>
              <a:t>Caregivers say </a:t>
            </a:r>
            <a:br>
              <a:rPr lang="en-US" sz="3200" dirty="0" smtClean="0">
                <a:solidFill>
                  <a:srgbClr val="7030A0"/>
                </a:solidFill>
              </a:rPr>
            </a:br>
            <a:r>
              <a:rPr lang="en-US" sz="3200" dirty="0" smtClean="0">
                <a:solidFill>
                  <a:srgbClr val="7030A0"/>
                </a:solidFill>
              </a:rPr>
              <a:t>that the WIC </a:t>
            </a:r>
            <a:r>
              <a:rPr lang="en-US" sz="3200" dirty="0">
                <a:solidFill>
                  <a:srgbClr val="7030A0"/>
                </a:solidFill>
              </a:rPr>
              <a:t>food package </a:t>
            </a:r>
            <a:r>
              <a:rPr lang="en-US" sz="3200" dirty="0" smtClean="0">
                <a:solidFill>
                  <a:srgbClr val="7030A0"/>
                </a:solidFill>
              </a:rPr>
              <a:t/>
            </a:r>
            <a:br>
              <a:rPr lang="en-US" sz="3200" dirty="0" smtClean="0">
                <a:solidFill>
                  <a:srgbClr val="7030A0"/>
                </a:solidFill>
              </a:rPr>
            </a:br>
            <a:r>
              <a:rPr lang="en-US" sz="3200" dirty="0" smtClean="0">
                <a:solidFill>
                  <a:srgbClr val="7030A0"/>
                </a:solidFill>
              </a:rPr>
              <a:t>allows them </a:t>
            </a:r>
            <a:r>
              <a:rPr lang="en-US" sz="3200" dirty="0">
                <a:solidFill>
                  <a:srgbClr val="7030A0"/>
                </a:solidFill>
              </a:rPr>
              <a:t>to purchase </a:t>
            </a:r>
            <a:r>
              <a:rPr lang="en-US" sz="3200" dirty="0" smtClean="0">
                <a:solidFill>
                  <a:srgbClr val="7030A0"/>
                </a:solidFill>
              </a:rPr>
              <a:t/>
            </a:r>
            <a:br>
              <a:rPr lang="en-US" sz="3200" dirty="0" smtClean="0">
                <a:solidFill>
                  <a:srgbClr val="7030A0"/>
                </a:solidFill>
              </a:rPr>
            </a:br>
            <a:r>
              <a:rPr lang="en-US" sz="3200" dirty="0" smtClean="0">
                <a:solidFill>
                  <a:srgbClr val="7030A0"/>
                </a:solidFill>
              </a:rPr>
              <a:t>foods </a:t>
            </a:r>
            <a:r>
              <a:rPr lang="en-US" sz="3200" dirty="0">
                <a:solidFill>
                  <a:srgbClr val="7030A0"/>
                </a:solidFill>
              </a:rPr>
              <a:t>they typically feed their child</a:t>
            </a: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graphicFrame>
        <p:nvGraphicFramePr>
          <p:cNvPr id="14" name="Chart 13"/>
          <p:cNvGraphicFramePr/>
          <p:nvPr>
            <p:extLst>
              <p:ext uri="{D42A27DB-BD31-4B8C-83A1-F6EECF244321}">
                <p14:modId xmlns:p14="http://schemas.microsoft.com/office/powerpoint/2010/main" val="4110826312"/>
              </p:ext>
            </p:extLst>
          </p:nvPr>
        </p:nvGraphicFramePr>
        <p:xfrm>
          <a:off x="644545" y="2834981"/>
          <a:ext cx="320040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966805583"/>
              </p:ext>
            </p:extLst>
          </p:nvPr>
        </p:nvGraphicFramePr>
        <p:xfrm>
          <a:off x="5019356" y="2800822"/>
          <a:ext cx="3200400" cy="365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34398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15300" cy="1541462"/>
          </a:xfrm>
        </p:spPr>
        <p:txBody>
          <a:bodyPr>
            <a:noAutofit/>
          </a:bodyPr>
          <a:lstStyle/>
          <a:p>
            <a:r>
              <a:rPr lang="en-US" sz="3200" dirty="0" smtClean="0">
                <a:solidFill>
                  <a:srgbClr val="7030A0"/>
                </a:solidFill>
              </a:rPr>
              <a:t>Top foods and </a:t>
            </a:r>
            <a:br>
              <a:rPr lang="en-US" sz="3200" dirty="0" smtClean="0">
                <a:solidFill>
                  <a:srgbClr val="7030A0"/>
                </a:solidFill>
              </a:rPr>
            </a:br>
            <a:r>
              <a:rPr lang="en-US" sz="3200" dirty="0" smtClean="0">
                <a:solidFill>
                  <a:srgbClr val="7030A0"/>
                </a:solidFill>
              </a:rPr>
              <a:t>beverages consumed at </a:t>
            </a:r>
            <a:br>
              <a:rPr lang="en-US" sz="3200" dirty="0" smtClean="0">
                <a:solidFill>
                  <a:srgbClr val="7030A0"/>
                </a:solidFill>
              </a:rPr>
            </a:br>
            <a:r>
              <a:rPr lang="en-US" sz="3200" dirty="0" smtClean="0">
                <a:solidFill>
                  <a:srgbClr val="7030A0"/>
                </a:solidFill>
              </a:rPr>
              <a:t>breakfast at 13 and 24 months</a:t>
            </a:r>
            <a:endParaRPr lang="en-US" sz="3200" dirty="0">
              <a:solidFill>
                <a:srgbClr val="7030A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39523782"/>
              </p:ext>
            </p:extLst>
          </p:nvPr>
        </p:nvGraphicFramePr>
        <p:xfrm>
          <a:off x="628649" y="2070100"/>
          <a:ext cx="7924801" cy="4053840"/>
        </p:xfrm>
        <a:graphic>
          <a:graphicData uri="http://schemas.openxmlformats.org/drawingml/2006/table">
            <a:tbl>
              <a:tblPr/>
              <a:tblGrid>
                <a:gridCol w="2559711">
                  <a:extLst>
                    <a:ext uri="{9D8B030D-6E8A-4147-A177-3AD203B41FA5}">
                      <a16:colId xmlns:a16="http://schemas.microsoft.com/office/drawing/2014/main" val="1827050334"/>
                    </a:ext>
                  </a:extLst>
                </a:gridCol>
                <a:gridCol w="1432804">
                  <a:extLst>
                    <a:ext uri="{9D8B030D-6E8A-4147-A177-3AD203B41FA5}">
                      <a16:colId xmlns:a16="http://schemas.microsoft.com/office/drawing/2014/main" val="3126614259"/>
                    </a:ext>
                  </a:extLst>
                </a:gridCol>
                <a:gridCol w="2575560">
                  <a:extLst>
                    <a:ext uri="{9D8B030D-6E8A-4147-A177-3AD203B41FA5}">
                      <a16:colId xmlns:a16="http://schemas.microsoft.com/office/drawing/2014/main" val="3177692305"/>
                    </a:ext>
                  </a:extLst>
                </a:gridCol>
                <a:gridCol w="1356726">
                  <a:extLst>
                    <a:ext uri="{9D8B030D-6E8A-4147-A177-3AD203B41FA5}">
                      <a16:colId xmlns:a16="http://schemas.microsoft.com/office/drawing/2014/main" val="3237136095"/>
                    </a:ext>
                  </a:extLst>
                </a:gridCol>
              </a:tblGrid>
              <a:tr h="231623">
                <a:tc gridSpan="2">
                  <a:txBody>
                    <a:bodyPr/>
                    <a:lstStyle/>
                    <a:p>
                      <a:pPr marL="0" marR="76200" algn="ctr">
                        <a:lnSpc>
                          <a:spcPct val="100000"/>
                        </a:lnSpc>
                        <a:spcBef>
                          <a:spcPts val="0"/>
                        </a:spcBef>
                        <a:spcAft>
                          <a:spcPts val="0"/>
                        </a:spcAft>
                      </a:pPr>
                      <a:r>
                        <a:rPr lang="en-US" sz="1600" b="1" dirty="0">
                          <a:effectLst/>
                          <a:latin typeface="Franklin Gothic Medium" panose="020B0603020102020204" pitchFamily="34" charset="0"/>
                          <a:ea typeface="Times New Roman" panose="02020603050405020304" pitchFamily="18" charset="0"/>
                          <a:cs typeface="Times New Roman" panose="02020603050405020304" pitchFamily="18" charset="0"/>
                        </a:rPr>
                        <a:t>Month 13</a:t>
                      </a:r>
                    </a:p>
                  </a:txBody>
                  <a:tcPr marL="5238" marR="5238" marT="0" marB="0" anchor="b">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4ECA"/>
                    </a:solidFill>
                  </a:tcPr>
                </a:tc>
                <a:tc hMerge="1">
                  <a:txBody>
                    <a:bodyPr/>
                    <a:lstStyle/>
                    <a:p>
                      <a:endParaRPr lang="en-US"/>
                    </a:p>
                  </a:txBody>
                  <a:tcPr/>
                </a:tc>
                <a:tc gridSpan="2">
                  <a:txBody>
                    <a:bodyPr/>
                    <a:lstStyle/>
                    <a:p>
                      <a:pPr marL="0" marR="19050" algn="ctr">
                        <a:lnSpc>
                          <a:spcPct val="100000"/>
                        </a:lnSpc>
                        <a:spcBef>
                          <a:spcPts val="0"/>
                        </a:spcBef>
                        <a:spcAft>
                          <a:spcPts val="0"/>
                        </a:spcAft>
                        <a:tabLst>
                          <a:tab pos="452120" algn="dec"/>
                        </a:tabLst>
                      </a:pPr>
                      <a:r>
                        <a:rPr lang="en-US" sz="1600" b="1" dirty="0">
                          <a:effectLst/>
                          <a:latin typeface="Franklin Gothic Medium" panose="020B0603020102020204" pitchFamily="34" charset="0"/>
                          <a:ea typeface="Times New Roman" panose="02020603050405020304" pitchFamily="18" charset="0"/>
                          <a:cs typeface="Times New Roman" panose="02020603050405020304" pitchFamily="18" charset="0"/>
                        </a:rPr>
                        <a:t>Month 24</a:t>
                      </a:r>
                    </a:p>
                  </a:txBody>
                  <a:tcPr marL="94280" marR="0" marT="0" marB="0" anchor="b">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4ECA"/>
                    </a:solidFill>
                  </a:tcPr>
                </a:tc>
                <a:tc hMerge="1">
                  <a:txBody>
                    <a:bodyPr/>
                    <a:lstStyle/>
                    <a:p>
                      <a:endParaRPr lang="en-US"/>
                    </a:p>
                  </a:txBody>
                  <a:tcPr/>
                </a:tc>
                <a:extLst>
                  <a:ext uri="{0D108BD9-81ED-4DB2-BD59-A6C34878D82A}">
                    <a16:rowId xmlns:a16="http://schemas.microsoft.com/office/drawing/2014/main" val="102839255"/>
                  </a:ext>
                </a:extLst>
              </a:tr>
              <a:tr h="694870">
                <a:tc>
                  <a:txBody>
                    <a:bodyPr/>
                    <a:lstStyle/>
                    <a:p>
                      <a:pPr marL="0" marR="104775" algn="ctr">
                        <a:lnSpc>
                          <a:spcPct val="100000"/>
                        </a:lnSpc>
                        <a:spcBef>
                          <a:spcPts val="0"/>
                        </a:spcBef>
                        <a:spcAft>
                          <a:spcPts val="0"/>
                        </a:spcAft>
                      </a:pPr>
                      <a:r>
                        <a:rPr lang="en-US" sz="1600" b="1" dirty="0">
                          <a:effectLst/>
                          <a:latin typeface="Franklin Gothic Medium" panose="020B0603020102020204" pitchFamily="34" charset="0"/>
                          <a:ea typeface="Times New Roman" panose="02020603050405020304" pitchFamily="18" charset="0"/>
                          <a:cs typeface="Times New Roman" panose="02020603050405020304" pitchFamily="18" charset="0"/>
                        </a:rPr>
                        <a:t>Top five foods or beverages</a:t>
                      </a:r>
                    </a:p>
                  </a:txBody>
                  <a:tcPr marL="5238" marR="523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4ECA"/>
                    </a:solidFill>
                  </a:tcPr>
                </a:tc>
                <a:tc>
                  <a:txBody>
                    <a:bodyPr/>
                    <a:lstStyle/>
                    <a:p>
                      <a:pPr marL="0" marR="76200" algn="ctr">
                        <a:lnSpc>
                          <a:spcPct val="100000"/>
                        </a:lnSpc>
                        <a:spcBef>
                          <a:spcPts val="0"/>
                        </a:spcBef>
                        <a:spcAft>
                          <a:spcPts val="0"/>
                        </a:spcAft>
                      </a:pPr>
                      <a:r>
                        <a:rPr lang="en-US" sz="1600" b="1" dirty="0">
                          <a:effectLst/>
                          <a:latin typeface="Franklin Gothic Medium" panose="020B0603020102020204" pitchFamily="34" charset="0"/>
                          <a:ea typeface="Times New Roman" panose="02020603050405020304" pitchFamily="18" charset="0"/>
                          <a:cs typeface="Times New Roman" panose="02020603050405020304" pitchFamily="18" charset="0"/>
                        </a:rPr>
                        <a:t>Percent of study children consuming</a:t>
                      </a:r>
                    </a:p>
                  </a:txBody>
                  <a:tcPr marL="37974" marR="37974"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4ECA"/>
                    </a:solidFill>
                  </a:tcPr>
                </a:tc>
                <a:tc>
                  <a:txBody>
                    <a:bodyPr/>
                    <a:lstStyle/>
                    <a:p>
                      <a:pPr marL="0" marR="0" algn="ctr">
                        <a:lnSpc>
                          <a:spcPct val="100000"/>
                        </a:lnSpc>
                        <a:spcBef>
                          <a:spcPts val="0"/>
                        </a:spcBef>
                        <a:spcAft>
                          <a:spcPts val="0"/>
                        </a:spcAft>
                      </a:pPr>
                      <a:r>
                        <a:rPr lang="en-US" sz="1600" b="1" dirty="0">
                          <a:effectLst/>
                          <a:latin typeface="Franklin Gothic Medium" panose="020B0603020102020204" pitchFamily="34" charset="0"/>
                          <a:ea typeface="Times New Roman" panose="02020603050405020304" pitchFamily="18" charset="0"/>
                          <a:cs typeface="Times New Roman" panose="02020603050405020304" pitchFamily="18" charset="0"/>
                        </a:rPr>
                        <a:t>Top five foods or beverages</a:t>
                      </a:r>
                    </a:p>
                  </a:txBody>
                  <a:tcPr marL="9428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4ECA"/>
                    </a:solidFill>
                  </a:tcPr>
                </a:tc>
                <a:tc>
                  <a:txBody>
                    <a:bodyPr/>
                    <a:lstStyle/>
                    <a:p>
                      <a:pPr marL="0" marR="19050" algn="ctr">
                        <a:lnSpc>
                          <a:spcPct val="100000"/>
                        </a:lnSpc>
                        <a:spcBef>
                          <a:spcPts val="0"/>
                        </a:spcBef>
                        <a:spcAft>
                          <a:spcPts val="0"/>
                        </a:spcAft>
                        <a:tabLst>
                          <a:tab pos="452120" algn="dec"/>
                        </a:tabLst>
                      </a:pPr>
                      <a:r>
                        <a:rPr lang="en-US" sz="1600" b="1" dirty="0">
                          <a:effectLst/>
                          <a:latin typeface="Franklin Gothic Medium" panose="020B0603020102020204" pitchFamily="34" charset="0"/>
                          <a:ea typeface="Times New Roman" panose="02020603050405020304" pitchFamily="18" charset="0"/>
                          <a:cs typeface="Times New Roman" panose="02020603050405020304" pitchFamily="18" charset="0"/>
                        </a:rPr>
                        <a:t>Percent of study children consuming</a:t>
                      </a:r>
                    </a:p>
                  </a:txBody>
                  <a:tcPr marL="94280" marR="0" marT="0"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4ECA"/>
                    </a:solidFill>
                  </a:tcPr>
                </a:tc>
                <a:extLst>
                  <a:ext uri="{0D108BD9-81ED-4DB2-BD59-A6C34878D82A}">
                    <a16:rowId xmlns:a16="http://schemas.microsoft.com/office/drawing/2014/main" val="981116334"/>
                  </a:ext>
                </a:extLst>
              </a:tr>
              <a:tr h="154940">
                <a:tc>
                  <a:txBody>
                    <a:bodyPr/>
                    <a:lstStyle/>
                    <a:p>
                      <a:pPr marL="0" marR="161925">
                        <a:lnSpc>
                          <a:spcPct val="100000"/>
                        </a:lnSpc>
                        <a:spcBef>
                          <a:spcPts val="40"/>
                        </a:spcBef>
                        <a:spcAft>
                          <a:spcPts val="40"/>
                        </a:spcAft>
                      </a:pPr>
                      <a:r>
                        <a:rPr lang="en-US" sz="1600" b="1"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Breakfast</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238" marR="523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76200">
                        <a:lnSpc>
                          <a:spcPct val="100000"/>
                        </a:lnSpc>
                        <a:spcBef>
                          <a:spcPts val="40"/>
                        </a:spcBef>
                        <a:spcAft>
                          <a:spcPts val="40"/>
                        </a:spcAft>
                        <a:tabLst>
                          <a:tab pos="452120" algn="dec"/>
                          <a:tab pos="533400" algn="dec"/>
                        </a:tabLs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 </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238" marR="5238"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704850">
                        <a:lnSpc>
                          <a:spcPct val="100000"/>
                        </a:lnSpc>
                        <a:spcBef>
                          <a:spcPts val="40"/>
                        </a:spcBef>
                        <a:spcAft>
                          <a:spcPts val="40"/>
                        </a:spcAft>
                        <a:tabLst>
                          <a:tab pos="452120" algn="dec"/>
                          <a:tab pos="533400" algn="dec"/>
                        </a:tabLst>
                      </a:pPr>
                      <a:r>
                        <a:rPr lang="en-US" sz="1600" b="1"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Breakfast</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0"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19050">
                        <a:lnSpc>
                          <a:spcPct val="100000"/>
                        </a:lnSpc>
                        <a:spcBef>
                          <a:spcPts val="40"/>
                        </a:spcBef>
                        <a:spcAft>
                          <a:spcPts val="40"/>
                        </a:spcAft>
                        <a:tabLst>
                          <a:tab pos="452120" algn="dec"/>
                          <a:tab pos="533400" algn="dec"/>
                        </a:tabLs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 </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94874310"/>
                  </a:ext>
                </a:extLst>
              </a:tr>
              <a:tr h="318482">
                <a:tc>
                  <a:txBody>
                    <a:bodyPr/>
                    <a:lstStyle/>
                    <a:p>
                      <a:pPr marL="0" marR="161925" indent="0" algn="l">
                        <a:lnSpc>
                          <a:spcPct val="100000"/>
                        </a:lnSpc>
                        <a:spcBef>
                          <a:spcPts val="40"/>
                        </a:spcBef>
                        <a:spcAft>
                          <a:spcPts val="40"/>
                        </a:spcAft>
                      </a:pPr>
                      <a:r>
                        <a:rPr lang="en-US" sz="1600" b="1" dirty="0" smtClean="0">
                          <a:solidFill>
                            <a:srgbClr val="00B050"/>
                          </a:solidFill>
                          <a:effectLst/>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Milk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and milk products</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66675" marR="76200" algn="ctr">
                        <a:lnSpc>
                          <a:spcPct val="100000"/>
                        </a:lnSpc>
                        <a:spcBef>
                          <a:spcPts val="40"/>
                        </a:spcBef>
                        <a:spcAft>
                          <a:spcPts val="40"/>
                        </a:spcAft>
                        <a:tabLst>
                          <a:tab pos="744538" algn="dec"/>
                        </a:tabLst>
                      </a:pP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   50.4</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l">
                        <a:lnSpc>
                          <a:spcPct val="100000"/>
                        </a:lnSpc>
                        <a:spcBef>
                          <a:spcPts val="40"/>
                        </a:spcBef>
                        <a:spcAft>
                          <a:spcPts val="40"/>
                        </a:spcAft>
                      </a:pPr>
                      <a:r>
                        <a:rPr lang="en-US" sz="1600" b="1" dirty="0" smtClean="0">
                          <a:solidFill>
                            <a:srgbClr val="00B050"/>
                          </a:solidFill>
                          <a:effectLst/>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Milk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and milk products</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19050" algn="ctr">
                        <a:lnSpc>
                          <a:spcPct val="100000"/>
                        </a:lnSpc>
                        <a:spcBef>
                          <a:spcPts val="40"/>
                        </a:spcBef>
                        <a:spcAft>
                          <a:spcPts val="40"/>
                        </a:spcAft>
                      </a:pP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   61.2</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294720603"/>
                  </a:ext>
                </a:extLst>
              </a:tr>
              <a:tr h="550105">
                <a:tc>
                  <a:txBody>
                    <a:bodyPr/>
                    <a:lstStyle/>
                    <a:p>
                      <a:pPr marL="0" marR="161925" algn="l">
                        <a:lnSpc>
                          <a:spcPct val="100000"/>
                        </a:lnSpc>
                        <a:spcBef>
                          <a:spcPts val="40"/>
                        </a:spcBef>
                        <a:spcAft>
                          <a:spcPts val="40"/>
                        </a:spcAft>
                      </a:pPr>
                      <a:r>
                        <a:rPr lang="en-US" sz="1600" b="1" dirty="0" smtClean="0">
                          <a:solidFill>
                            <a:srgbClr val="00B050"/>
                          </a:solidFill>
                          <a:effectLst/>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Any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fruit (excluding juice)</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a:noFill/>
                    </a:lnR>
                    <a:lnT>
                      <a:noFill/>
                    </a:lnT>
                    <a:lnB>
                      <a:noFill/>
                    </a:lnB>
                    <a:solidFill>
                      <a:srgbClr val="FFFFFF"/>
                    </a:solidFill>
                  </a:tcPr>
                </a:tc>
                <a:tc>
                  <a:txBody>
                    <a:bodyPr/>
                    <a:lstStyle/>
                    <a:p>
                      <a:pPr marL="66675" marR="76200" algn="ctr">
                        <a:lnSpc>
                          <a:spcPct val="100000"/>
                        </a:lnSpc>
                        <a:spcBef>
                          <a:spcPts val="40"/>
                        </a:spcBef>
                        <a:spcAft>
                          <a:spcPts val="40"/>
                        </a:spcAft>
                        <a:tabLst>
                          <a:tab pos="744538" algn="dec"/>
                        </a:tabLs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28.6</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l">
                        <a:lnSpc>
                          <a:spcPct val="100000"/>
                        </a:lnSpc>
                        <a:spcBef>
                          <a:spcPts val="40"/>
                        </a:spcBef>
                        <a:spcAft>
                          <a:spcPts val="40"/>
                        </a:spcAft>
                      </a:pPr>
                      <a:r>
                        <a:rPr lang="en-US" sz="1600" b="1" dirty="0" smtClean="0">
                          <a:solidFill>
                            <a:srgbClr val="00B050"/>
                          </a:solidFill>
                          <a:effectLst/>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Non-infant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cereal</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algn="l">
                        <a:lnSpc>
                          <a:spcPct val="100000"/>
                        </a:lnSpc>
                        <a:spcBef>
                          <a:spcPts val="40"/>
                        </a:spcBef>
                        <a:spcAft>
                          <a:spcPts val="40"/>
                        </a:spcAft>
                        <a:tabLst>
                          <a:tab pos="133350" algn="l"/>
                        </a:tabLs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	(not presweetened)</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19050" algn="ctr">
                        <a:lnSpc>
                          <a:spcPct val="100000"/>
                        </a:lnSpc>
                        <a:spcBef>
                          <a:spcPts val="40"/>
                        </a:spcBef>
                        <a:spcAft>
                          <a:spcPts val="40"/>
                        </a:spcAf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31.8</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a:noFill/>
                    </a:lnR>
                    <a:lnT>
                      <a:noFill/>
                    </a:lnT>
                    <a:lnB>
                      <a:noFill/>
                    </a:lnB>
                    <a:solidFill>
                      <a:srgbClr val="FFFFFF"/>
                    </a:solidFill>
                  </a:tcPr>
                </a:tc>
                <a:extLst>
                  <a:ext uri="{0D108BD9-81ED-4DB2-BD59-A6C34878D82A}">
                    <a16:rowId xmlns:a16="http://schemas.microsoft.com/office/drawing/2014/main" val="3210715298"/>
                  </a:ext>
                </a:extLst>
              </a:tr>
              <a:tr h="550105">
                <a:tc>
                  <a:txBody>
                    <a:bodyPr/>
                    <a:lstStyle/>
                    <a:p>
                      <a:pPr marL="0" marR="161925" algn="l">
                        <a:lnSpc>
                          <a:spcPct val="100000"/>
                        </a:lnSpc>
                        <a:spcBef>
                          <a:spcPts val="40"/>
                        </a:spcBef>
                        <a:spcAft>
                          <a:spcPts val="40"/>
                        </a:spcAft>
                      </a:pPr>
                      <a:r>
                        <a:rPr lang="en-US" sz="1600" b="1" dirty="0" smtClean="0">
                          <a:solidFill>
                            <a:srgbClr val="00B050"/>
                          </a:solidFill>
                          <a:effectLst/>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Non-infant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cereal </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161925" algn="l">
                        <a:lnSpc>
                          <a:spcPct val="100000"/>
                        </a:lnSpc>
                        <a:spcBef>
                          <a:spcPts val="40"/>
                        </a:spcBef>
                        <a:spcAft>
                          <a:spcPts val="40"/>
                        </a:spcAft>
                        <a:tabLst>
                          <a:tab pos="219075" algn="l"/>
                        </a:tabLs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	(not presweetened)</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a:noFill/>
                    </a:lnR>
                    <a:lnT>
                      <a:noFill/>
                    </a:lnT>
                    <a:lnB>
                      <a:noFill/>
                    </a:lnB>
                    <a:solidFill>
                      <a:srgbClr val="FFFFFF"/>
                    </a:solidFill>
                  </a:tcPr>
                </a:tc>
                <a:tc>
                  <a:txBody>
                    <a:bodyPr/>
                    <a:lstStyle/>
                    <a:p>
                      <a:pPr marL="66675" marR="76200" algn="ctr">
                        <a:lnSpc>
                          <a:spcPct val="100000"/>
                        </a:lnSpc>
                        <a:spcBef>
                          <a:spcPts val="40"/>
                        </a:spcBef>
                        <a:spcAft>
                          <a:spcPts val="40"/>
                        </a:spcAft>
                        <a:tabLst>
                          <a:tab pos="744538" algn="dec"/>
                        </a:tabLs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25.1</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l">
                        <a:lnSpc>
                          <a:spcPct val="100000"/>
                        </a:lnSpc>
                        <a:spcBef>
                          <a:spcPts val="40"/>
                        </a:spcBef>
                        <a:spcAft>
                          <a:spcPts val="40"/>
                        </a:spcAft>
                      </a:pPr>
                      <a:r>
                        <a:rPr lang="en-US" sz="1600" b="1" dirty="0" smtClean="0">
                          <a:solidFill>
                            <a:srgbClr val="00B050"/>
                          </a:solidFill>
                          <a:effectLst/>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Eggs</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19050" algn="ctr">
                        <a:lnSpc>
                          <a:spcPct val="100000"/>
                        </a:lnSpc>
                        <a:spcBef>
                          <a:spcPts val="40"/>
                        </a:spcBef>
                        <a:spcAft>
                          <a:spcPts val="40"/>
                        </a:spcAf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29.1</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a:noFill/>
                    </a:lnR>
                    <a:lnT>
                      <a:noFill/>
                    </a:lnT>
                    <a:lnB>
                      <a:noFill/>
                    </a:lnB>
                    <a:solidFill>
                      <a:srgbClr val="FFFFFF"/>
                    </a:solidFill>
                  </a:tcPr>
                </a:tc>
                <a:extLst>
                  <a:ext uri="{0D108BD9-81ED-4DB2-BD59-A6C34878D82A}">
                    <a16:rowId xmlns:a16="http://schemas.microsoft.com/office/drawing/2014/main" val="273058983"/>
                  </a:ext>
                </a:extLst>
              </a:tr>
              <a:tr h="318482">
                <a:tc>
                  <a:txBody>
                    <a:bodyPr/>
                    <a:lstStyle/>
                    <a:p>
                      <a:pPr marL="0" marR="161925" algn="l">
                        <a:lnSpc>
                          <a:spcPct val="100000"/>
                        </a:lnSpc>
                        <a:spcBef>
                          <a:spcPts val="40"/>
                        </a:spcBef>
                        <a:spcAft>
                          <a:spcPts val="40"/>
                        </a:spcAft>
                      </a:pPr>
                      <a:r>
                        <a:rPr lang="en-US" sz="1600" b="1" dirty="0" smtClean="0">
                          <a:solidFill>
                            <a:srgbClr val="00B050"/>
                          </a:solidFill>
                          <a:effectLst/>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Infant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cereals</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a:noFill/>
                    </a:lnR>
                    <a:lnT>
                      <a:noFill/>
                    </a:lnT>
                    <a:lnB>
                      <a:noFill/>
                    </a:lnB>
                    <a:solidFill>
                      <a:srgbClr val="FFFFFF"/>
                    </a:solidFill>
                  </a:tcPr>
                </a:tc>
                <a:tc>
                  <a:txBody>
                    <a:bodyPr/>
                    <a:lstStyle/>
                    <a:p>
                      <a:pPr marL="66675" marR="76200" algn="ctr">
                        <a:lnSpc>
                          <a:spcPct val="100000"/>
                        </a:lnSpc>
                        <a:spcBef>
                          <a:spcPts val="40"/>
                        </a:spcBef>
                        <a:spcAft>
                          <a:spcPts val="40"/>
                        </a:spcAf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23.5</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l">
                        <a:lnSpc>
                          <a:spcPct val="100000"/>
                        </a:lnSpc>
                        <a:spcBef>
                          <a:spcPts val="40"/>
                        </a:spcBef>
                        <a:spcAft>
                          <a:spcPts val="40"/>
                        </a:spcAft>
                      </a:pPr>
                      <a:r>
                        <a:rPr lang="en-US" sz="1600" b="1" dirty="0" smtClean="0">
                          <a:solidFill>
                            <a:srgbClr val="00B050"/>
                          </a:solidFill>
                          <a:effectLst/>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100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percent fruit juice</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19050" algn="ctr">
                        <a:lnSpc>
                          <a:spcPct val="100000"/>
                        </a:lnSpc>
                        <a:spcBef>
                          <a:spcPts val="40"/>
                        </a:spcBef>
                        <a:spcAft>
                          <a:spcPts val="40"/>
                        </a:spcAf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27.5</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a:noFill/>
                    </a:lnR>
                    <a:lnT>
                      <a:noFill/>
                    </a:lnT>
                    <a:lnB>
                      <a:noFill/>
                    </a:lnB>
                    <a:solidFill>
                      <a:srgbClr val="FFFFFF"/>
                    </a:solidFill>
                  </a:tcPr>
                </a:tc>
                <a:extLst>
                  <a:ext uri="{0D108BD9-81ED-4DB2-BD59-A6C34878D82A}">
                    <a16:rowId xmlns:a16="http://schemas.microsoft.com/office/drawing/2014/main" val="1653183815"/>
                  </a:ext>
                </a:extLst>
              </a:tr>
              <a:tr h="318482">
                <a:tc>
                  <a:txBody>
                    <a:bodyPr/>
                    <a:lstStyle/>
                    <a:p>
                      <a:pPr marL="0" marR="161925" algn="l">
                        <a:lnSpc>
                          <a:spcPct val="100000"/>
                        </a:lnSpc>
                        <a:spcBef>
                          <a:spcPts val="40"/>
                        </a:spcBef>
                        <a:spcAft>
                          <a:spcPts val="40"/>
                        </a:spcAft>
                      </a:pPr>
                      <a:r>
                        <a:rPr lang="en-US" sz="1600" b="1" dirty="0" smtClean="0">
                          <a:solidFill>
                            <a:srgbClr val="00B050"/>
                          </a:solidFill>
                          <a:effectLst/>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Eggs</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marL="66675" marR="76200" algn="ctr">
                        <a:lnSpc>
                          <a:spcPct val="100000"/>
                        </a:lnSpc>
                        <a:spcBef>
                          <a:spcPts val="40"/>
                        </a:spcBef>
                        <a:spcAft>
                          <a:spcPts val="40"/>
                        </a:spcAf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20.5</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0000"/>
                        </a:lnSpc>
                        <a:spcBef>
                          <a:spcPts val="40"/>
                        </a:spcBef>
                        <a:spcAft>
                          <a:spcPts val="40"/>
                        </a:spcAft>
                      </a:pPr>
                      <a:r>
                        <a:rPr lang="en-US" sz="1600" b="1" dirty="0" smtClean="0">
                          <a:solidFill>
                            <a:srgbClr val="00B050"/>
                          </a:solidFill>
                          <a:effectLst/>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Any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fruit (excluding juice)</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marL="0" marR="19050" algn="ctr">
                        <a:lnSpc>
                          <a:spcPct val="100000"/>
                        </a:lnSpc>
                        <a:spcBef>
                          <a:spcPts val="40"/>
                        </a:spcBef>
                        <a:spcAft>
                          <a:spcPts val="40"/>
                        </a:spcAf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23.8</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9087844"/>
                  </a:ext>
                </a:extLst>
              </a:tr>
              <a:tr h="318482">
                <a:tc>
                  <a:txBody>
                    <a:bodyPr/>
                    <a:lstStyle/>
                    <a:p>
                      <a:pPr marL="0" marR="161925">
                        <a:lnSpc>
                          <a:spcPct val="100000"/>
                        </a:lnSpc>
                        <a:spcBef>
                          <a:spcPts val="40"/>
                        </a:spcBef>
                        <a:spcAft>
                          <a:spcPts val="40"/>
                        </a:spcAf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Unweighted n</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marL="0" marR="76200" algn="ctr">
                        <a:lnSpc>
                          <a:spcPct val="100000"/>
                        </a:lnSpc>
                        <a:spcBef>
                          <a:spcPts val="40"/>
                        </a:spcBef>
                        <a:spcAft>
                          <a:spcPts val="40"/>
                        </a:spcAft>
                        <a:tabLst>
                          <a:tab pos="452120" algn="dec"/>
                          <a:tab pos="623570" algn="dec"/>
                        </a:tabLs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2,613</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0000"/>
                        </a:lnSpc>
                        <a:spcBef>
                          <a:spcPts val="40"/>
                        </a:spcBef>
                        <a:spcAft>
                          <a:spcPts val="40"/>
                        </a:spcAft>
                        <a:tabLst>
                          <a:tab pos="452120" algn="dec"/>
                          <a:tab pos="623570" algn="dec"/>
                        </a:tabLs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Unweighted n</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marL="0" marR="19050" algn="ctr">
                        <a:lnSpc>
                          <a:spcPct val="100000"/>
                        </a:lnSpc>
                        <a:spcBef>
                          <a:spcPts val="40"/>
                        </a:spcBef>
                        <a:spcAft>
                          <a:spcPts val="40"/>
                        </a:spcAft>
                        <a:tabLst>
                          <a:tab pos="452120" algn="dec"/>
                          <a:tab pos="623570" algn="dec"/>
                        </a:tabLs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2,375</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520876994"/>
                  </a:ext>
                </a:extLst>
              </a:tr>
              <a:tr h="318482">
                <a:tc>
                  <a:txBody>
                    <a:bodyPr/>
                    <a:lstStyle/>
                    <a:p>
                      <a:pPr marL="0" marR="161925">
                        <a:lnSpc>
                          <a:spcPct val="100000"/>
                        </a:lnSpc>
                        <a:spcBef>
                          <a:spcPts val="40"/>
                        </a:spcBef>
                        <a:spcAft>
                          <a:spcPts val="40"/>
                        </a:spcAft>
                      </a:pP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Weighted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n</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a:noFill/>
                    </a:lnR>
                    <a:lnT>
                      <a:noFill/>
                    </a:lnT>
                    <a:lnB>
                      <a:noFill/>
                    </a:lnB>
                    <a:solidFill>
                      <a:srgbClr val="FFFFFF"/>
                    </a:solidFill>
                  </a:tcPr>
                </a:tc>
                <a:tc>
                  <a:txBody>
                    <a:bodyPr/>
                    <a:lstStyle/>
                    <a:p>
                      <a:pPr marL="0" marR="76200" algn="ctr">
                        <a:lnSpc>
                          <a:spcPct val="100000"/>
                        </a:lnSpc>
                        <a:spcBef>
                          <a:spcPts val="40"/>
                        </a:spcBef>
                        <a:spcAft>
                          <a:spcPts val="40"/>
                        </a:spcAft>
                        <a:tabLst>
                          <a:tab pos="452120" algn="dec"/>
                          <a:tab pos="623570" algn="dec"/>
                        </a:tabLs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410,041</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00000"/>
                        </a:lnSpc>
                        <a:spcBef>
                          <a:spcPts val="40"/>
                        </a:spcBef>
                        <a:spcAft>
                          <a:spcPts val="40"/>
                        </a:spcAft>
                        <a:tabLst>
                          <a:tab pos="452120" algn="dec"/>
                          <a:tab pos="623570" algn="dec"/>
                        </a:tabLs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Weighted n</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19050" algn="ctr">
                        <a:lnSpc>
                          <a:spcPct val="100000"/>
                        </a:lnSpc>
                        <a:spcBef>
                          <a:spcPts val="40"/>
                        </a:spcBef>
                        <a:spcAft>
                          <a:spcPts val="40"/>
                        </a:spcAft>
                        <a:tabLst>
                          <a:tab pos="452120" algn="dec"/>
                          <a:tab pos="623570" algn="dec"/>
                        </a:tabLs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428,368</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a:noFill/>
                    </a:lnR>
                    <a:lnT>
                      <a:noFill/>
                    </a:lnT>
                    <a:lnB>
                      <a:noFill/>
                    </a:lnB>
                    <a:solidFill>
                      <a:srgbClr val="FFFFFF"/>
                    </a:solidFill>
                  </a:tcPr>
                </a:tc>
                <a:extLst>
                  <a:ext uri="{0D108BD9-81ED-4DB2-BD59-A6C34878D82A}">
                    <a16:rowId xmlns:a16="http://schemas.microsoft.com/office/drawing/2014/main" val="521447484"/>
                  </a:ext>
                </a:extLst>
              </a:tr>
            </a:tbl>
          </a:graphicData>
        </a:graphic>
      </p:graphicFrame>
      <p:sp>
        <p:nvSpPr>
          <p:cNvPr id="3" name="TextBox 2"/>
          <p:cNvSpPr txBox="1"/>
          <p:nvPr/>
        </p:nvSpPr>
        <p:spPr>
          <a:xfrm>
            <a:off x="914400" y="6123940"/>
            <a:ext cx="4090607" cy="369332"/>
          </a:xfrm>
          <a:prstGeom prst="rect">
            <a:avLst/>
          </a:prstGeom>
          <a:noFill/>
        </p:spPr>
        <p:txBody>
          <a:bodyPr wrap="none" rtlCol="0">
            <a:spAutoFit/>
          </a:bodyPr>
          <a:lstStyle/>
          <a:p>
            <a:r>
              <a:rPr lang="en-US" b="1" dirty="0" smtClean="0">
                <a:solidFill>
                  <a:srgbClr val="00B050"/>
                </a:solidFill>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 </a:t>
            </a:r>
            <a:r>
              <a:rPr lang="en-US" sz="1400" dirty="0" smtClean="0">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Type of food available in the WIC food packages</a:t>
            </a:r>
            <a:endParaRPr lang="en-US" sz="1400" dirty="0"/>
          </a:p>
        </p:txBody>
      </p:sp>
    </p:spTree>
    <p:extLst>
      <p:ext uri="{BB962C8B-B14F-4D97-AF65-F5344CB8AC3E}">
        <p14:creationId xmlns:p14="http://schemas.microsoft.com/office/powerpoint/2010/main" val="4270537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27310"/>
            <a:ext cx="8115300" cy="1573642"/>
          </a:xfrm>
        </p:spPr>
        <p:txBody>
          <a:bodyPr>
            <a:noAutofit/>
          </a:bodyPr>
          <a:lstStyle/>
          <a:p>
            <a:r>
              <a:rPr lang="en-US" sz="3200" dirty="0">
                <a:solidFill>
                  <a:srgbClr val="7030A0"/>
                </a:solidFill>
              </a:rPr>
              <a:t>Top foods and beverages </a:t>
            </a:r>
            <a:r>
              <a:rPr lang="en-US" sz="3200" dirty="0" smtClean="0">
                <a:solidFill>
                  <a:srgbClr val="7030A0"/>
                </a:solidFill>
              </a:rPr>
              <a:t/>
            </a:r>
            <a:br>
              <a:rPr lang="en-US" sz="3200" dirty="0" smtClean="0">
                <a:solidFill>
                  <a:srgbClr val="7030A0"/>
                </a:solidFill>
              </a:rPr>
            </a:br>
            <a:r>
              <a:rPr lang="en-US" sz="3200" dirty="0" smtClean="0">
                <a:solidFill>
                  <a:srgbClr val="7030A0"/>
                </a:solidFill>
              </a:rPr>
              <a:t>consumed </a:t>
            </a:r>
            <a:r>
              <a:rPr lang="en-US" sz="3200" dirty="0">
                <a:solidFill>
                  <a:srgbClr val="7030A0"/>
                </a:solidFill>
              </a:rPr>
              <a:t>at </a:t>
            </a:r>
            <a:r>
              <a:rPr lang="en-US" sz="3200" dirty="0" smtClean="0">
                <a:solidFill>
                  <a:srgbClr val="7030A0"/>
                </a:solidFill>
              </a:rPr>
              <a:t>lunch </a:t>
            </a:r>
            <a:r>
              <a:rPr lang="en-US" sz="3200" dirty="0">
                <a:solidFill>
                  <a:srgbClr val="7030A0"/>
                </a:solidFill>
              </a:rPr>
              <a:t>at 13 </a:t>
            </a:r>
            <a:r>
              <a:rPr lang="en-US" sz="3200" dirty="0" smtClean="0">
                <a:solidFill>
                  <a:srgbClr val="7030A0"/>
                </a:solidFill>
              </a:rPr>
              <a:t/>
            </a:r>
            <a:br>
              <a:rPr lang="en-US" sz="3200" dirty="0" smtClean="0">
                <a:solidFill>
                  <a:srgbClr val="7030A0"/>
                </a:solidFill>
              </a:rPr>
            </a:br>
            <a:r>
              <a:rPr lang="en-US" sz="3200" dirty="0" smtClean="0">
                <a:solidFill>
                  <a:srgbClr val="7030A0"/>
                </a:solidFill>
              </a:rPr>
              <a:t>and </a:t>
            </a:r>
            <a:r>
              <a:rPr lang="en-US" sz="3200" dirty="0">
                <a:solidFill>
                  <a:srgbClr val="7030A0"/>
                </a:solidFill>
              </a:rPr>
              <a:t>24 months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4147980"/>
              </p:ext>
            </p:extLst>
          </p:nvPr>
        </p:nvGraphicFramePr>
        <p:xfrm>
          <a:off x="533400" y="2159852"/>
          <a:ext cx="8116349" cy="3901440"/>
        </p:xfrm>
        <a:graphic>
          <a:graphicData uri="http://schemas.openxmlformats.org/drawingml/2006/table">
            <a:tbl>
              <a:tblPr/>
              <a:tblGrid>
                <a:gridCol w="2621581">
                  <a:extLst>
                    <a:ext uri="{9D8B030D-6E8A-4147-A177-3AD203B41FA5}">
                      <a16:colId xmlns:a16="http://schemas.microsoft.com/office/drawing/2014/main" val="1827050334"/>
                    </a:ext>
                  </a:extLst>
                </a:gridCol>
                <a:gridCol w="1467436">
                  <a:extLst>
                    <a:ext uri="{9D8B030D-6E8A-4147-A177-3AD203B41FA5}">
                      <a16:colId xmlns:a16="http://schemas.microsoft.com/office/drawing/2014/main" val="3126614259"/>
                    </a:ext>
                  </a:extLst>
                </a:gridCol>
                <a:gridCol w="2637813">
                  <a:extLst>
                    <a:ext uri="{9D8B030D-6E8A-4147-A177-3AD203B41FA5}">
                      <a16:colId xmlns:a16="http://schemas.microsoft.com/office/drawing/2014/main" val="3177692305"/>
                    </a:ext>
                  </a:extLst>
                </a:gridCol>
                <a:gridCol w="1389519">
                  <a:extLst>
                    <a:ext uri="{9D8B030D-6E8A-4147-A177-3AD203B41FA5}">
                      <a16:colId xmlns:a16="http://schemas.microsoft.com/office/drawing/2014/main" val="3237136095"/>
                    </a:ext>
                  </a:extLst>
                </a:gridCol>
              </a:tblGrid>
              <a:tr h="0">
                <a:tc gridSpan="2">
                  <a:txBody>
                    <a:bodyPr/>
                    <a:lstStyle/>
                    <a:p>
                      <a:pPr marL="0" marR="76200" algn="ctr">
                        <a:lnSpc>
                          <a:spcPct val="100000"/>
                        </a:lnSpc>
                        <a:spcBef>
                          <a:spcPts val="0"/>
                        </a:spcBef>
                        <a:spcAft>
                          <a:spcPts val="0"/>
                        </a:spcAft>
                      </a:pPr>
                      <a:r>
                        <a:rPr lang="en-US" sz="1600" b="1" dirty="0">
                          <a:effectLst/>
                          <a:latin typeface="Franklin Gothic Medium" panose="020B0603020102020204" pitchFamily="34" charset="0"/>
                          <a:ea typeface="Times New Roman" panose="02020603050405020304" pitchFamily="18" charset="0"/>
                          <a:cs typeface="Times New Roman" panose="02020603050405020304" pitchFamily="18" charset="0"/>
                        </a:rPr>
                        <a:t>Month 13</a:t>
                      </a:r>
                    </a:p>
                  </a:txBody>
                  <a:tcPr marL="5238" marR="5238" marT="0" marB="0" anchor="b">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4ECA"/>
                    </a:solidFill>
                  </a:tcPr>
                </a:tc>
                <a:tc hMerge="1">
                  <a:txBody>
                    <a:bodyPr/>
                    <a:lstStyle/>
                    <a:p>
                      <a:endParaRPr lang="en-US"/>
                    </a:p>
                  </a:txBody>
                  <a:tcPr/>
                </a:tc>
                <a:tc gridSpan="2">
                  <a:txBody>
                    <a:bodyPr/>
                    <a:lstStyle/>
                    <a:p>
                      <a:pPr marL="0" marR="19050" algn="ctr">
                        <a:lnSpc>
                          <a:spcPct val="100000"/>
                        </a:lnSpc>
                        <a:spcBef>
                          <a:spcPts val="0"/>
                        </a:spcBef>
                        <a:spcAft>
                          <a:spcPts val="0"/>
                        </a:spcAft>
                        <a:tabLst>
                          <a:tab pos="452120" algn="dec"/>
                        </a:tabLst>
                      </a:pPr>
                      <a:r>
                        <a:rPr lang="en-US" sz="1600" b="1" dirty="0">
                          <a:effectLst/>
                          <a:latin typeface="Franklin Gothic Medium" panose="020B0603020102020204" pitchFamily="34" charset="0"/>
                          <a:ea typeface="Times New Roman" panose="02020603050405020304" pitchFamily="18" charset="0"/>
                          <a:cs typeface="Times New Roman" panose="02020603050405020304" pitchFamily="18" charset="0"/>
                        </a:rPr>
                        <a:t>Month 24</a:t>
                      </a:r>
                    </a:p>
                  </a:txBody>
                  <a:tcPr marL="94280" marR="0" marT="0" marB="0" anchor="b">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4ECA"/>
                    </a:solidFill>
                  </a:tcPr>
                </a:tc>
                <a:tc hMerge="1">
                  <a:txBody>
                    <a:bodyPr/>
                    <a:lstStyle/>
                    <a:p>
                      <a:endParaRPr lang="en-US"/>
                    </a:p>
                  </a:txBody>
                  <a:tcPr/>
                </a:tc>
                <a:extLst>
                  <a:ext uri="{0D108BD9-81ED-4DB2-BD59-A6C34878D82A}">
                    <a16:rowId xmlns:a16="http://schemas.microsoft.com/office/drawing/2014/main" val="102839255"/>
                  </a:ext>
                </a:extLst>
              </a:tr>
              <a:tr h="471805">
                <a:tc>
                  <a:txBody>
                    <a:bodyPr/>
                    <a:lstStyle/>
                    <a:p>
                      <a:pPr marL="0" marR="104775" algn="ctr">
                        <a:lnSpc>
                          <a:spcPct val="100000"/>
                        </a:lnSpc>
                        <a:spcBef>
                          <a:spcPts val="0"/>
                        </a:spcBef>
                        <a:spcAft>
                          <a:spcPts val="0"/>
                        </a:spcAft>
                      </a:pPr>
                      <a:r>
                        <a:rPr lang="en-US" sz="1600" b="1" dirty="0">
                          <a:effectLst/>
                          <a:latin typeface="Franklin Gothic Medium" panose="020B0603020102020204" pitchFamily="34" charset="0"/>
                          <a:ea typeface="Times New Roman" panose="02020603050405020304" pitchFamily="18" charset="0"/>
                          <a:cs typeface="Times New Roman" panose="02020603050405020304" pitchFamily="18" charset="0"/>
                        </a:rPr>
                        <a:t>Top five foods or beverages</a:t>
                      </a:r>
                    </a:p>
                  </a:txBody>
                  <a:tcPr marL="5238" marR="523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4ECA"/>
                    </a:solidFill>
                  </a:tcPr>
                </a:tc>
                <a:tc>
                  <a:txBody>
                    <a:bodyPr/>
                    <a:lstStyle/>
                    <a:p>
                      <a:pPr marL="0" marR="76200" algn="ctr">
                        <a:lnSpc>
                          <a:spcPct val="100000"/>
                        </a:lnSpc>
                        <a:spcBef>
                          <a:spcPts val="0"/>
                        </a:spcBef>
                        <a:spcAft>
                          <a:spcPts val="0"/>
                        </a:spcAft>
                      </a:pPr>
                      <a:r>
                        <a:rPr lang="en-US" sz="1600" b="1" dirty="0">
                          <a:effectLst/>
                          <a:latin typeface="Franklin Gothic Medium" panose="020B0603020102020204" pitchFamily="34" charset="0"/>
                          <a:ea typeface="Times New Roman" panose="02020603050405020304" pitchFamily="18" charset="0"/>
                          <a:cs typeface="Times New Roman" panose="02020603050405020304" pitchFamily="18" charset="0"/>
                        </a:rPr>
                        <a:t>Percent of study children consuming</a:t>
                      </a:r>
                    </a:p>
                  </a:txBody>
                  <a:tcPr marL="37974" marR="37974"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4ECA"/>
                    </a:solidFill>
                  </a:tcPr>
                </a:tc>
                <a:tc>
                  <a:txBody>
                    <a:bodyPr/>
                    <a:lstStyle/>
                    <a:p>
                      <a:pPr marL="0" marR="0" algn="ctr">
                        <a:lnSpc>
                          <a:spcPct val="100000"/>
                        </a:lnSpc>
                        <a:spcBef>
                          <a:spcPts val="0"/>
                        </a:spcBef>
                        <a:spcAft>
                          <a:spcPts val="0"/>
                        </a:spcAft>
                      </a:pPr>
                      <a:r>
                        <a:rPr lang="en-US" sz="1600" b="1" dirty="0">
                          <a:effectLst/>
                          <a:latin typeface="Franklin Gothic Medium" panose="020B0603020102020204" pitchFamily="34" charset="0"/>
                          <a:ea typeface="Times New Roman" panose="02020603050405020304" pitchFamily="18" charset="0"/>
                          <a:cs typeface="Times New Roman" panose="02020603050405020304" pitchFamily="18" charset="0"/>
                        </a:rPr>
                        <a:t>Top five foods or beverages</a:t>
                      </a:r>
                    </a:p>
                  </a:txBody>
                  <a:tcPr marL="9428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4ECA"/>
                    </a:solidFill>
                  </a:tcPr>
                </a:tc>
                <a:tc>
                  <a:txBody>
                    <a:bodyPr/>
                    <a:lstStyle/>
                    <a:p>
                      <a:pPr marL="0" marR="19050" algn="ctr">
                        <a:lnSpc>
                          <a:spcPct val="100000"/>
                        </a:lnSpc>
                        <a:spcBef>
                          <a:spcPts val="0"/>
                        </a:spcBef>
                        <a:spcAft>
                          <a:spcPts val="0"/>
                        </a:spcAft>
                        <a:tabLst>
                          <a:tab pos="452120" algn="dec"/>
                        </a:tabLst>
                      </a:pPr>
                      <a:r>
                        <a:rPr lang="en-US" sz="1600" b="1" dirty="0">
                          <a:effectLst/>
                          <a:latin typeface="Franklin Gothic Medium" panose="020B0603020102020204" pitchFamily="34" charset="0"/>
                          <a:ea typeface="Times New Roman" panose="02020603050405020304" pitchFamily="18" charset="0"/>
                          <a:cs typeface="Times New Roman" panose="02020603050405020304" pitchFamily="18" charset="0"/>
                        </a:rPr>
                        <a:t>Percent of study children consuming</a:t>
                      </a:r>
                    </a:p>
                  </a:txBody>
                  <a:tcPr marL="94280" marR="0" marT="0"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4ECA"/>
                    </a:solidFill>
                  </a:tcPr>
                </a:tc>
                <a:extLst>
                  <a:ext uri="{0D108BD9-81ED-4DB2-BD59-A6C34878D82A}">
                    <a16:rowId xmlns:a16="http://schemas.microsoft.com/office/drawing/2014/main" val="981116334"/>
                  </a:ext>
                </a:extLst>
              </a:tr>
              <a:tr h="0">
                <a:tc>
                  <a:txBody>
                    <a:bodyPr/>
                    <a:lstStyle/>
                    <a:p>
                      <a:pPr marL="0" marR="161925">
                        <a:lnSpc>
                          <a:spcPct val="100000"/>
                        </a:lnSpc>
                        <a:spcBef>
                          <a:spcPts val="40"/>
                        </a:spcBef>
                        <a:spcAft>
                          <a:spcPts val="40"/>
                        </a:spcAft>
                      </a:pPr>
                      <a:r>
                        <a:rPr lang="en-US" sz="1600" b="1" dirty="0" smtClean="0">
                          <a:solidFill>
                            <a:srgbClr val="000000"/>
                          </a:solidFill>
                          <a:effectLst/>
                          <a:latin typeface="Franklin Gothic Medium" panose="020B0603020102020204" pitchFamily="34" charset="0"/>
                          <a:ea typeface="Times New Roman" panose="02020603050405020304" pitchFamily="18" charset="0"/>
                          <a:cs typeface="Times New Roman" panose="02020603050405020304" pitchFamily="18" charset="0"/>
                        </a:rPr>
                        <a:t>Lunch</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76200">
                        <a:lnSpc>
                          <a:spcPct val="100000"/>
                        </a:lnSpc>
                        <a:spcBef>
                          <a:spcPts val="40"/>
                        </a:spcBef>
                        <a:spcAft>
                          <a:spcPts val="40"/>
                        </a:spcAft>
                        <a:tabLst>
                          <a:tab pos="452120" algn="dec"/>
                          <a:tab pos="533400" algn="dec"/>
                        </a:tabLs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 </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238" marR="5238"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704850">
                        <a:lnSpc>
                          <a:spcPct val="100000"/>
                        </a:lnSpc>
                        <a:spcBef>
                          <a:spcPts val="40"/>
                        </a:spcBef>
                        <a:spcAft>
                          <a:spcPts val="40"/>
                        </a:spcAft>
                        <a:tabLst>
                          <a:tab pos="452120" algn="dec"/>
                          <a:tab pos="533400" algn="dec"/>
                        </a:tabLst>
                      </a:pPr>
                      <a:r>
                        <a:rPr lang="en-US" sz="1600" b="1" dirty="0" smtClean="0">
                          <a:solidFill>
                            <a:srgbClr val="000000"/>
                          </a:solidFill>
                          <a:effectLst/>
                          <a:latin typeface="Franklin Gothic Medium" panose="020B0603020102020204" pitchFamily="34" charset="0"/>
                          <a:ea typeface="Times New Roman" panose="02020603050405020304" pitchFamily="18" charset="0"/>
                          <a:cs typeface="Times New Roman" panose="02020603050405020304" pitchFamily="18" charset="0"/>
                        </a:rPr>
                        <a:t>Lunch</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19050">
                        <a:lnSpc>
                          <a:spcPct val="100000"/>
                        </a:lnSpc>
                        <a:spcBef>
                          <a:spcPts val="40"/>
                        </a:spcBef>
                        <a:spcAft>
                          <a:spcPts val="40"/>
                        </a:spcAft>
                        <a:tabLst>
                          <a:tab pos="452120" algn="dec"/>
                          <a:tab pos="533400" algn="dec"/>
                        </a:tabLs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 </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94874310"/>
                  </a:ext>
                </a:extLst>
              </a:tr>
              <a:tr h="309235">
                <a:tc>
                  <a:txBody>
                    <a:bodyPr/>
                    <a:lstStyle/>
                    <a:p>
                      <a:pPr marL="0" marR="161925">
                        <a:lnSpc>
                          <a:spcPct val="100000"/>
                        </a:lnSpc>
                        <a:spcBef>
                          <a:spcPts val="40"/>
                        </a:spcBef>
                        <a:spcAft>
                          <a:spcPts val="40"/>
                        </a:spcAft>
                      </a:pPr>
                      <a:r>
                        <a:rPr lang="en-US" sz="1600" b="1" dirty="0" smtClean="0">
                          <a:solidFill>
                            <a:srgbClr val="00B050"/>
                          </a:solidFill>
                          <a:effectLst/>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Any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vegetables</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76200" algn="ctr">
                        <a:lnSpc>
                          <a:spcPct val="100000"/>
                        </a:lnSpc>
                        <a:spcBef>
                          <a:spcPts val="40"/>
                        </a:spcBef>
                        <a:spcAft>
                          <a:spcPts val="40"/>
                        </a:spcAft>
                      </a:pP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  30.5</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0000"/>
                        </a:lnSpc>
                        <a:spcBef>
                          <a:spcPts val="40"/>
                        </a:spcBef>
                        <a:spcAft>
                          <a:spcPts val="40"/>
                        </a:spcAft>
                        <a:tabLst>
                          <a:tab pos="114300" algn="l"/>
                        </a:tabLst>
                      </a:pP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	Non-baby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food meat</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19050" algn="ctr">
                        <a:lnSpc>
                          <a:spcPct val="100000"/>
                        </a:lnSpc>
                        <a:spcBef>
                          <a:spcPts val="40"/>
                        </a:spcBef>
                        <a:spcAft>
                          <a:spcPts val="40"/>
                        </a:spcAft>
                      </a:pP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   34.7</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294720603"/>
                  </a:ext>
                </a:extLst>
              </a:tr>
              <a:tr h="0">
                <a:tc>
                  <a:txBody>
                    <a:bodyPr/>
                    <a:lstStyle/>
                    <a:p>
                      <a:pPr marL="0" marR="161925">
                        <a:lnSpc>
                          <a:spcPct val="100000"/>
                        </a:lnSpc>
                        <a:spcBef>
                          <a:spcPts val="40"/>
                        </a:spcBef>
                        <a:spcAft>
                          <a:spcPts val="40"/>
                        </a:spcAft>
                      </a:pPr>
                      <a:r>
                        <a:rPr lang="en-US" sz="1600" b="1" dirty="0" smtClean="0">
                          <a:solidFill>
                            <a:srgbClr val="00B050"/>
                          </a:solidFill>
                          <a:effectLst/>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Milk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and milk products</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a:noFill/>
                    </a:lnR>
                    <a:lnT>
                      <a:noFill/>
                    </a:lnT>
                    <a:lnB>
                      <a:noFill/>
                    </a:lnB>
                    <a:solidFill>
                      <a:srgbClr val="FFFFFF"/>
                    </a:solidFill>
                  </a:tcPr>
                </a:tc>
                <a:tc>
                  <a:txBody>
                    <a:bodyPr/>
                    <a:lstStyle/>
                    <a:p>
                      <a:pPr marL="0" marR="76200" algn="ctr">
                        <a:lnSpc>
                          <a:spcPct val="100000"/>
                        </a:lnSpc>
                        <a:spcBef>
                          <a:spcPts val="40"/>
                        </a:spcBef>
                        <a:spcAft>
                          <a:spcPts val="40"/>
                        </a:spcAf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28.3</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00000"/>
                        </a:lnSpc>
                        <a:spcBef>
                          <a:spcPts val="40"/>
                        </a:spcBef>
                        <a:spcAft>
                          <a:spcPts val="40"/>
                        </a:spcAft>
                      </a:pPr>
                      <a:r>
                        <a:rPr lang="en-US" sz="1600" b="1" dirty="0" smtClean="0">
                          <a:solidFill>
                            <a:srgbClr val="00B050"/>
                          </a:solidFill>
                          <a:effectLst/>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100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percent fruit juice</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19050" algn="ctr">
                        <a:lnSpc>
                          <a:spcPct val="100000"/>
                        </a:lnSpc>
                        <a:spcBef>
                          <a:spcPts val="40"/>
                        </a:spcBef>
                        <a:spcAft>
                          <a:spcPts val="40"/>
                        </a:spcAf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34.6</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a:noFill/>
                    </a:lnR>
                    <a:lnT>
                      <a:noFill/>
                    </a:lnT>
                    <a:lnB>
                      <a:noFill/>
                    </a:lnB>
                    <a:solidFill>
                      <a:srgbClr val="FFFFFF"/>
                    </a:solidFill>
                  </a:tcPr>
                </a:tc>
                <a:extLst>
                  <a:ext uri="{0D108BD9-81ED-4DB2-BD59-A6C34878D82A}">
                    <a16:rowId xmlns:a16="http://schemas.microsoft.com/office/drawing/2014/main" val="3210715298"/>
                  </a:ext>
                </a:extLst>
              </a:tr>
              <a:tr h="0">
                <a:tc>
                  <a:txBody>
                    <a:bodyPr/>
                    <a:lstStyle/>
                    <a:p>
                      <a:pPr marL="0" marR="161925">
                        <a:lnSpc>
                          <a:spcPct val="100000"/>
                        </a:lnSpc>
                        <a:spcBef>
                          <a:spcPts val="40"/>
                        </a:spcBef>
                        <a:spcAft>
                          <a:spcPts val="40"/>
                        </a:spcAft>
                      </a:pPr>
                      <a:r>
                        <a:rPr lang="en-US" sz="1600" b="1" dirty="0" smtClean="0">
                          <a:solidFill>
                            <a:srgbClr val="00B050"/>
                          </a:solidFill>
                          <a:effectLst/>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Any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fruit (excluding juice)</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a:noFill/>
                    </a:lnR>
                    <a:lnT>
                      <a:noFill/>
                    </a:lnT>
                    <a:lnB>
                      <a:noFill/>
                    </a:lnB>
                    <a:solidFill>
                      <a:srgbClr val="FFFFFF"/>
                    </a:solidFill>
                  </a:tcPr>
                </a:tc>
                <a:tc>
                  <a:txBody>
                    <a:bodyPr/>
                    <a:lstStyle/>
                    <a:p>
                      <a:pPr marL="0" marR="76200" algn="ctr">
                        <a:lnSpc>
                          <a:spcPct val="100000"/>
                        </a:lnSpc>
                        <a:spcBef>
                          <a:spcPts val="40"/>
                        </a:spcBef>
                        <a:spcAft>
                          <a:spcPts val="40"/>
                        </a:spcAf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28.0</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00000"/>
                        </a:lnSpc>
                        <a:spcBef>
                          <a:spcPts val="40"/>
                        </a:spcBef>
                        <a:spcAft>
                          <a:spcPts val="40"/>
                        </a:spcAft>
                      </a:pPr>
                      <a:r>
                        <a:rPr lang="en-US" sz="1600" b="1" dirty="0" smtClean="0">
                          <a:solidFill>
                            <a:srgbClr val="00B050"/>
                          </a:solidFill>
                          <a:effectLst/>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Any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vegetables</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19050" algn="ctr">
                        <a:lnSpc>
                          <a:spcPct val="100000"/>
                        </a:lnSpc>
                        <a:spcBef>
                          <a:spcPts val="40"/>
                        </a:spcBef>
                        <a:spcAft>
                          <a:spcPts val="40"/>
                        </a:spcAf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28.1</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a:noFill/>
                    </a:lnR>
                    <a:lnT>
                      <a:noFill/>
                    </a:lnT>
                    <a:lnB>
                      <a:noFill/>
                    </a:lnB>
                    <a:solidFill>
                      <a:srgbClr val="FFFFFF"/>
                    </a:solidFill>
                  </a:tcPr>
                </a:tc>
                <a:extLst>
                  <a:ext uri="{0D108BD9-81ED-4DB2-BD59-A6C34878D82A}">
                    <a16:rowId xmlns:a16="http://schemas.microsoft.com/office/drawing/2014/main" val="273058983"/>
                  </a:ext>
                </a:extLst>
              </a:tr>
              <a:tr h="0">
                <a:tc>
                  <a:txBody>
                    <a:bodyPr/>
                    <a:lstStyle/>
                    <a:p>
                      <a:pPr marL="0" marR="161925">
                        <a:lnSpc>
                          <a:spcPct val="100000"/>
                        </a:lnSpc>
                        <a:spcBef>
                          <a:spcPts val="40"/>
                        </a:spcBef>
                        <a:spcAft>
                          <a:spcPts val="40"/>
                        </a:spcAft>
                        <a:tabLst>
                          <a:tab pos="114300" algn="l"/>
                        </a:tabLst>
                      </a:pPr>
                      <a:r>
                        <a:rPr lang="en-US" sz="1600" b="1" dirty="0" smtClean="0">
                          <a:solidFill>
                            <a:srgbClr val="00B050"/>
                          </a:solidFill>
                          <a:effectLst/>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100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percent fruit juice</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a:noFill/>
                    </a:lnR>
                    <a:lnT>
                      <a:noFill/>
                    </a:lnT>
                    <a:lnB>
                      <a:noFill/>
                    </a:lnB>
                    <a:solidFill>
                      <a:srgbClr val="FFFFFF"/>
                    </a:solidFill>
                  </a:tcPr>
                </a:tc>
                <a:tc>
                  <a:txBody>
                    <a:bodyPr/>
                    <a:lstStyle/>
                    <a:p>
                      <a:pPr marL="0" marR="76200" algn="ctr">
                        <a:lnSpc>
                          <a:spcPct val="100000"/>
                        </a:lnSpc>
                        <a:spcBef>
                          <a:spcPts val="40"/>
                        </a:spcBef>
                        <a:spcAft>
                          <a:spcPts val="40"/>
                        </a:spcAf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27.1</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00000"/>
                        </a:lnSpc>
                        <a:spcBef>
                          <a:spcPts val="40"/>
                        </a:spcBef>
                        <a:spcAft>
                          <a:spcPts val="40"/>
                        </a:spcAft>
                      </a:pPr>
                      <a:r>
                        <a:rPr lang="en-US" sz="1600" b="1" dirty="0" smtClean="0">
                          <a:solidFill>
                            <a:srgbClr val="00B050"/>
                          </a:solidFill>
                          <a:effectLst/>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Milk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and milk products</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19050" algn="ctr">
                        <a:lnSpc>
                          <a:spcPct val="100000"/>
                        </a:lnSpc>
                        <a:spcBef>
                          <a:spcPts val="40"/>
                        </a:spcBef>
                        <a:spcAft>
                          <a:spcPts val="40"/>
                        </a:spcAf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25.3</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a:noFill/>
                    </a:lnR>
                    <a:lnT>
                      <a:noFill/>
                    </a:lnT>
                    <a:lnB>
                      <a:noFill/>
                    </a:lnB>
                    <a:solidFill>
                      <a:srgbClr val="FFFFFF"/>
                    </a:solidFill>
                  </a:tcPr>
                </a:tc>
                <a:extLst>
                  <a:ext uri="{0D108BD9-81ED-4DB2-BD59-A6C34878D82A}">
                    <a16:rowId xmlns:a16="http://schemas.microsoft.com/office/drawing/2014/main" val="1653183815"/>
                  </a:ext>
                </a:extLst>
              </a:tr>
              <a:tr h="0">
                <a:tc>
                  <a:txBody>
                    <a:bodyPr/>
                    <a:lstStyle/>
                    <a:p>
                      <a:pPr marL="0" marR="161925">
                        <a:lnSpc>
                          <a:spcPct val="100000"/>
                        </a:lnSpc>
                        <a:spcBef>
                          <a:spcPts val="40"/>
                        </a:spcBef>
                        <a:spcAft>
                          <a:spcPts val="40"/>
                        </a:spcAft>
                        <a:tabLst>
                          <a:tab pos="114300" algn="l"/>
                        </a:tabLst>
                      </a:pP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	Non-baby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food meat</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marL="0" marR="76200" algn="ctr">
                        <a:lnSpc>
                          <a:spcPct val="100000"/>
                        </a:lnSpc>
                        <a:spcBef>
                          <a:spcPts val="40"/>
                        </a:spcBef>
                        <a:spcAft>
                          <a:spcPts val="40"/>
                        </a:spcAf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23.9</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marL="0" marR="0">
                        <a:lnSpc>
                          <a:spcPct val="100000"/>
                        </a:lnSpc>
                        <a:spcBef>
                          <a:spcPts val="40"/>
                        </a:spcBef>
                        <a:spcAft>
                          <a:spcPts val="40"/>
                        </a:spcAft>
                      </a:pPr>
                      <a:r>
                        <a:rPr lang="en-US" sz="1600" b="1" dirty="0" smtClean="0">
                          <a:solidFill>
                            <a:srgbClr val="00B050"/>
                          </a:solidFill>
                          <a:effectLst/>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Any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fruit (excluding juice)</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marL="0" marR="19050" algn="ctr">
                        <a:lnSpc>
                          <a:spcPct val="100000"/>
                        </a:lnSpc>
                        <a:spcBef>
                          <a:spcPts val="40"/>
                        </a:spcBef>
                        <a:spcAft>
                          <a:spcPts val="40"/>
                        </a:spcAf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24.7</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a:noFill/>
                    </a:lnR>
                    <a:lnT>
                      <a:noFill/>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9087844"/>
                  </a:ext>
                </a:extLst>
              </a:tr>
              <a:tr h="0">
                <a:tc>
                  <a:txBody>
                    <a:bodyPr/>
                    <a:lstStyle/>
                    <a:p>
                      <a:pPr marL="0" marR="161925">
                        <a:lnSpc>
                          <a:spcPct val="100000"/>
                        </a:lnSpc>
                        <a:spcBef>
                          <a:spcPts val="40"/>
                        </a:spcBef>
                        <a:spcAft>
                          <a:spcPts val="40"/>
                        </a:spcAf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Unweighted n</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marL="0" marR="76200" algn="ctr">
                        <a:lnSpc>
                          <a:spcPct val="100000"/>
                        </a:lnSpc>
                        <a:spcBef>
                          <a:spcPts val="40"/>
                        </a:spcBef>
                        <a:spcAft>
                          <a:spcPts val="40"/>
                        </a:spcAft>
                        <a:tabLst>
                          <a:tab pos="452120" algn="dec"/>
                          <a:tab pos="623570" algn="dec"/>
                        </a:tabLs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2,459</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0000"/>
                        </a:lnSpc>
                        <a:spcBef>
                          <a:spcPts val="40"/>
                        </a:spcBef>
                        <a:spcAft>
                          <a:spcPts val="40"/>
                        </a:spcAft>
                        <a:tabLst>
                          <a:tab pos="452120" algn="dec"/>
                          <a:tab pos="623570" algn="dec"/>
                        </a:tabLs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Unweighted n</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marL="0" marR="19050" algn="ctr">
                        <a:lnSpc>
                          <a:spcPct val="100000"/>
                        </a:lnSpc>
                        <a:spcBef>
                          <a:spcPts val="40"/>
                        </a:spcBef>
                        <a:spcAft>
                          <a:spcPts val="40"/>
                        </a:spcAft>
                        <a:tabLst>
                          <a:tab pos="452120" algn="dec"/>
                          <a:tab pos="623570" algn="dec"/>
                        </a:tabLs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2,280</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520876994"/>
                  </a:ext>
                </a:extLst>
              </a:tr>
              <a:tr h="0">
                <a:tc>
                  <a:txBody>
                    <a:bodyPr/>
                    <a:lstStyle/>
                    <a:p>
                      <a:pPr marL="0" marR="161925">
                        <a:lnSpc>
                          <a:spcPct val="100000"/>
                        </a:lnSpc>
                        <a:spcBef>
                          <a:spcPts val="40"/>
                        </a:spcBef>
                        <a:spcAft>
                          <a:spcPts val="40"/>
                        </a:spcAf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Weighted n</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a:noFill/>
                    </a:lnR>
                    <a:lnT>
                      <a:noFill/>
                    </a:lnT>
                    <a:lnB>
                      <a:noFill/>
                    </a:lnB>
                    <a:solidFill>
                      <a:srgbClr val="FFFFFF"/>
                    </a:solidFill>
                  </a:tcPr>
                </a:tc>
                <a:tc>
                  <a:txBody>
                    <a:bodyPr/>
                    <a:lstStyle/>
                    <a:p>
                      <a:pPr marL="0" marR="76200" algn="ctr">
                        <a:lnSpc>
                          <a:spcPct val="100000"/>
                        </a:lnSpc>
                        <a:spcBef>
                          <a:spcPts val="40"/>
                        </a:spcBef>
                        <a:spcAft>
                          <a:spcPts val="40"/>
                        </a:spcAft>
                        <a:tabLst>
                          <a:tab pos="452120" algn="dec"/>
                          <a:tab pos="623570" algn="dec"/>
                        </a:tabLs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383,586</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00000"/>
                        </a:lnSpc>
                        <a:spcBef>
                          <a:spcPts val="40"/>
                        </a:spcBef>
                        <a:spcAft>
                          <a:spcPts val="40"/>
                        </a:spcAft>
                        <a:tabLst>
                          <a:tab pos="452120" algn="dec"/>
                          <a:tab pos="623570" algn="dec"/>
                        </a:tabLs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Weighted n</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19050" algn="ctr">
                        <a:lnSpc>
                          <a:spcPct val="100000"/>
                        </a:lnSpc>
                        <a:spcBef>
                          <a:spcPts val="40"/>
                        </a:spcBef>
                        <a:spcAft>
                          <a:spcPts val="40"/>
                        </a:spcAft>
                        <a:tabLst>
                          <a:tab pos="452120" algn="dec"/>
                          <a:tab pos="623570" algn="dec"/>
                        </a:tabLs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410,871</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a:noFill/>
                    </a:lnR>
                    <a:lnT>
                      <a:noFill/>
                    </a:lnT>
                    <a:lnB>
                      <a:noFill/>
                    </a:lnB>
                    <a:solidFill>
                      <a:srgbClr val="FFFFFF"/>
                    </a:solidFill>
                  </a:tcPr>
                </a:tc>
                <a:extLst>
                  <a:ext uri="{0D108BD9-81ED-4DB2-BD59-A6C34878D82A}">
                    <a16:rowId xmlns:a16="http://schemas.microsoft.com/office/drawing/2014/main" val="521447484"/>
                  </a:ext>
                </a:extLst>
              </a:tr>
            </a:tbl>
          </a:graphicData>
        </a:graphic>
      </p:graphicFrame>
      <p:sp>
        <p:nvSpPr>
          <p:cNvPr id="7" name="TextBox 6"/>
          <p:cNvSpPr txBox="1"/>
          <p:nvPr/>
        </p:nvSpPr>
        <p:spPr>
          <a:xfrm>
            <a:off x="914400" y="6111916"/>
            <a:ext cx="4090607" cy="369332"/>
          </a:xfrm>
          <a:prstGeom prst="rect">
            <a:avLst/>
          </a:prstGeom>
          <a:noFill/>
        </p:spPr>
        <p:txBody>
          <a:bodyPr wrap="none" rtlCol="0">
            <a:spAutoFit/>
          </a:bodyPr>
          <a:lstStyle/>
          <a:p>
            <a:r>
              <a:rPr lang="en-US" b="1" dirty="0" smtClean="0">
                <a:solidFill>
                  <a:srgbClr val="00B050"/>
                </a:solidFill>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 </a:t>
            </a:r>
            <a:r>
              <a:rPr lang="en-US" sz="1400" dirty="0" smtClean="0">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Type of food available in the WIC food packages</a:t>
            </a:r>
            <a:endParaRPr lang="en-US" sz="1400" dirty="0"/>
          </a:p>
        </p:txBody>
      </p:sp>
    </p:spTree>
    <p:extLst>
      <p:ext uri="{BB962C8B-B14F-4D97-AF65-F5344CB8AC3E}">
        <p14:creationId xmlns:p14="http://schemas.microsoft.com/office/powerpoint/2010/main" val="761883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49" y="381000"/>
            <a:ext cx="8115300" cy="1625600"/>
          </a:xfrm>
        </p:spPr>
        <p:txBody>
          <a:bodyPr>
            <a:normAutofit/>
          </a:bodyPr>
          <a:lstStyle/>
          <a:p>
            <a:r>
              <a:rPr lang="en-US" sz="3200" dirty="0" smtClean="0">
                <a:solidFill>
                  <a:srgbClr val="7030A0"/>
                </a:solidFill>
              </a:rPr>
              <a:t>And top </a:t>
            </a:r>
            <a:r>
              <a:rPr lang="en-US" sz="3200" dirty="0">
                <a:solidFill>
                  <a:srgbClr val="7030A0"/>
                </a:solidFill>
              </a:rPr>
              <a:t>foods and </a:t>
            </a:r>
            <a:r>
              <a:rPr lang="en-US" sz="3200" dirty="0" smtClean="0">
                <a:solidFill>
                  <a:srgbClr val="7030A0"/>
                </a:solidFill>
              </a:rPr>
              <a:t/>
            </a:r>
            <a:br>
              <a:rPr lang="en-US" sz="3200" dirty="0" smtClean="0">
                <a:solidFill>
                  <a:srgbClr val="7030A0"/>
                </a:solidFill>
              </a:rPr>
            </a:br>
            <a:r>
              <a:rPr lang="en-US" sz="3200" dirty="0" smtClean="0">
                <a:solidFill>
                  <a:srgbClr val="7030A0"/>
                </a:solidFill>
              </a:rPr>
              <a:t>beverages </a:t>
            </a:r>
            <a:r>
              <a:rPr lang="en-US" sz="3200" dirty="0">
                <a:solidFill>
                  <a:srgbClr val="7030A0"/>
                </a:solidFill>
              </a:rPr>
              <a:t>consumed at </a:t>
            </a:r>
            <a:r>
              <a:rPr lang="en-US" sz="3200" dirty="0" smtClean="0">
                <a:solidFill>
                  <a:srgbClr val="7030A0"/>
                </a:solidFill>
              </a:rPr>
              <a:t/>
            </a:r>
            <a:br>
              <a:rPr lang="en-US" sz="3200" dirty="0" smtClean="0">
                <a:solidFill>
                  <a:srgbClr val="7030A0"/>
                </a:solidFill>
              </a:rPr>
            </a:br>
            <a:r>
              <a:rPr lang="en-US" sz="3200" dirty="0" smtClean="0">
                <a:solidFill>
                  <a:srgbClr val="7030A0"/>
                </a:solidFill>
              </a:rPr>
              <a:t>dinner </a:t>
            </a:r>
            <a:r>
              <a:rPr lang="en-US" sz="3200" dirty="0">
                <a:solidFill>
                  <a:srgbClr val="7030A0"/>
                </a:solidFill>
              </a:rPr>
              <a:t>at 13 and 24 months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86682162"/>
              </p:ext>
            </p:extLst>
          </p:nvPr>
        </p:nvGraphicFramePr>
        <p:xfrm>
          <a:off x="533400" y="2194560"/>
          <a:ext cx="8116349" cy="3901440"/>
        </p:xfrm>
        <a:graphic>
          <a:graphicData uri="http://schemas.openxmlformats.org/drawingml/2006/table">
            <a:tbl>
              <a:tblPr/>
              <a:tblGrid>
                <a:gridCol w="2621581">
                  <a:extLst>
                    <a:ext uri="{9D8B030D-6E8A-4147-A177-3AD203B41FA5}">
                      <a16:colId xmlns:a16="http://schemas.microsoft.com/office/drawing/2014/main" val="1827050334"/>
                    </a:ext>
                  </a:extLst>
                </a:gridCol>
                <a:gridCol w="1467436">
                  <a:extLst>
                    <a:ext uri="{9D8B030D-6E8A-4147-A177-3AD203B41FA5}">
                      <a16:colId xmlns:a16="http://schemas.microsoft.com/office/drawing/2014/main" val="3126614259"/>
                    </a:ext>
                  </a:extLst>
                </a:gridCol>
                <a:gridCol w="2637813">
                  <a:extLst>
                    <a:ext uri="{9D8B030D-6E8A-4147-A177-3AD203B41FA5}">
                      <a16:colId xmlns:a16="http://schemas.microsoft.com/office/drawing/2014/main" val="3177692305"/>
                    </a:ext>
                  </a:extLst>
                </a:gridCol>
                <a:gridCol w="1389519">
                  <a:extLst>
                    <a:ext uri="{9D8B030D-6E8A-4147-A177-3AD203B41FA5}">
                      <a16:colId xmlns:a16="http://schemas.microsoft.com/office/drawing/2014/main" val="3237136095"/>
                    </a:ext>
                  </a:extLst>
                </a:gridCol>
              </a:tblGrid>
              <a:tr h="0">
                <a:tc gridSpan="2">
                  <a:txBody>
                    <a:bodyPr/>
                    <a:lstStyle/>
                    <a:p>
                      <a:pPr marL="0" marR="76200" algn="ctr">
                        <a:lnSpc>
                          <a:spcPct val="100000"/>
                        </a:lnSpc>
                        <a:spcBef>
                          <a:spcPts val="0"/>
                        </a:spcBef>
                        <a:spcAft>
                          <a:spcPts val="0"/>
                        </a:spcAft>
                      </a:pPr>
                      <a:r>
                        <a:rPr lang="en-US" sz="1600" b="1" dirty="0">
                          <a:effectLst/>
                          <a:latin typeface="Franklin Gothic Medium" panose="020B0603020102020204" pitchFamily="34" charset="0"/>
                          <a:ea typeface="Times New Roman" panose="02020603050405020304" pitchFamily="18" charset="0"/>
                          <a:cs typeface="Times New Roman" panose="02020603050405020304" pitchFamily="18" charset="0"/>
                        </a:rPr>
                        <a:t>Month 13</a:t>
                      </a:r>
                    </a:p>
                  </a:txBody>
                  <a:tcPr marL="5238" marR="5238" marT="0" marB="0" anchor="b">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4ECA"/>
                    </a:solidFill>
                  </a:tcPr>
                </a:tc>
                <a:tc hMerge="1">
                  <a:txBody>
                    <a:bodyPr/>
                    <a:lstStyle/>
                    <a:p>
                      <a:endParaRPr lang="en-US"/>
                    </a:p>
                  </a:txBody>
                  <a:tcPr/>
                </a:tc>
                <a:tc gridSpan="2">
                  <a:txBody>
                    <a:bodyPr/>
                    <a:lstStyle/>
                    <a:p>
                      <a:pPr marL="0" marR="19050" algn="ctr">
                        <a:lnSpc>
                          <a:spcPct val="100000"/>
                        </a:lnSpc>
                        <a:spcBef>
                          <a:spcPts val="0"/>
                        </a:spcBef>
                        <a:spcAft>
                          <a:spcPts val="0"/>
                        </a:spcAft>
                        <a:tabLst>
                          <a:tab pos="452120" algn="dec"/>
                        </a:tabLst>
                      </a:pPr>
                      <a:r>
                        <a:rPr lang="en-US" sz="1600" b="1" dirty="0">
                          <a:effectLst/>
                          <a:latin typeface="Franklin Gothic Medium" panose="020B0603020102020204" pitchFamily="34" charset="0"/>
                          <a:ea typeface="Times New Roman" panose="02020603050405020304" pitchFamily="18" charset="0"/>
                          <a:cs typeface="Times New Roman" panose="02020603050405020304" pitchFamily="18" charset="0"/>
                        </a:rPr>
                        <a:t>Month 24</a:t>
                      </a:r>
                    </a:p>
                  </a:txBody>
                  <a:tcPr marL="94280" marR="0" marT="0" marB="0" anchor="b">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4ECA"/>
                    </a:solidFill>
                  </a:tcPr>
                </a:tc>
                <a:tc hMerge="1">
                  <a:txBody>
                    <a:bodyPr/>
                    <a:lstStyle/>
                    <a:p>
                      <a:endParaRPr lang="en-US"/>
                    </a:p>
                  </a:txBody>
                  <a:tcPr/>
                </a:tc>
                <a:extLst>
                  <a:ext uri="{0D108BD9-81ED-4DB2-BD59-A6C34878D82A}">
                    <a16:rowId xmlns:a16="http://schemas.microsoft.com/office/drawing/2014/main" val="102839255"/>
                  </a:ext>
                </a:extLst>
              </a:tr>
              <a:tr h="471805">
                <a:tc>
                  <a:txBody>
                    <a:bodyPr/>
                    <a:lstStyle/>
                    <a:p>
                      <a:pPr marL="0" marR="104775" algn="ctr">
                        <a:lnSpc>
                          <a:spcPct val="100000"/>
                        </a:lnSpc>
                        <a:spcBef>
                          <a:spcPts val="0"/>
                        </a:spcBef>
                        <a:spcAft>
                          <a:spcPts val="0"/>
                        </a:spcAft>
                      </a:pPr>
                      <a:r>
                        <a:rPr lang="en-US" sz="1600" b="1" dirty="0">
                          <a:effectLst/>
                          <a:latin typeface="Franklin Gothic Medium" panose="020B0603020102020204" pitchFamily="34" charset="0"/>
                          <a:ea typeface="Times New Roman" panose="02020603050405020304" pitchFamily="18" charset="0"/>
                          <a:cs typeface="Times New Roman" panose="02020603050405020304" pitchFamily="18" charset="0"/>
                        </a:rPr>
                        <a:t>Top five foods or beverages</a:t>
                      </a:r>
                    </a:p>
                  </a:txBody>
                  <a:tcPr marL="5238" marR="523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4ECA"/>
                    </a:solidFill>
                  </a:tcPr>
                </a:tc>
                <a:tc>
                  <a:txBody>
                    <a:bodyPr/>
                    <a:lstStyle/>
                    <a:p>
                      <a:pPr marL="0" marR="76200" algn="ctr">
                        <a:lnSpc>
                          <a:spcPct val="100000"/>
                        </a:lnSpc>
                        <a:spcBef>
                          <a:spcPts val="0"/>
                        </a:spcBef>
                        <a:spcAft>
                          <a:spcPts val="0"/>
                        </a:spcAft>
                      </a:pPr>
                      <a:r>
                        <a:rPr lang="en-US" sz="1600" b="1" dirty="0">
                          <a:effectLst/>
                          <a:latin typeface="Franklin Gothic Medium" panose="020B0603020102020204" pitchFamily="34" charset="0"/>
                          <a:ea typeface="Times New Roman" panose="02020603050405020304" pitchFamily="18" charset="0"/>
                          <a:cs typeface="Times New Roman" panose="02020603050405020304" pitchFamily="18" charset="0"/>
                        </a:rPr>
                        <a:t>Percent of study children consuming</a:t>
                      </a:r>
                    </a:p>
                  </a:txBody>
                  <a:tcPr marL="37974" marR="37974"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4ECA"/>
                    </a:solidFill>
                  </a:tcPr>
                </a:tc>
                <a:tc>
                  <a:txBody>
                    <a:bodyPr/>
                    <a:lstStyle/>
                    <a:p>
                      <a:pPr marL="0" marR="0" algn="ctr">
                        <a:lnSpc>
                          <a:spcPct val="100000"/>
                        </a:lnSpc>
                        <a:spcBef>
                          <a:spcPts val="0"/>
                        </a:spcBef>
                        <a:spcAft>
                          <a:spcPts val="0"/>
                        </a:spcAft>
                      </a:pPr>
                      <a:r>
                        <a:rPr lang="en-US" sz="1600" b="1" dirty="0">
                          <a:effectLst/>
                          <a:latin typeface="Franklin Gothic Medium" panose="020B0603020102020204" pitchFamily="34" charset="0"/>
                          <a:ea typeface="Times New Roman" panose="02020603050405020304" pitchFamily="18" charset="0"/>
                          <a:cs typeface="Times New Roman" panose="02020603050405020304" pitchFamily="18" charset="0"/>
                        </a:rPr>
                        <a:t>Top five foods or beverages</a:t>
                      </a:r>
                    </a:p>
                  </a:txBody>
                  <a:tcPr marL="9428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4ECA"/>
                    </a:solidFill>
                  </a:tcPr>
                </a:tc>
                <a:tc>
                  <a:txBody>
                    <a:bodyPr/>
                    <a:lstStyle/>
                    <a:p>
                      <a:pPr marL="0" marR="19050" algn="ctr">
                        <a:lnSpc>
                          <a:spcPct val="100000"/>
                        </a:lnSpc>
                        <a:spcBef>
                          <a:spcPts val="0"/>
                        </a:spcBef>
                        <a:spcAft>
                          <a:spcPts val="0"/>
                        </a:spcAft>
                        <a:tabLst>
                          <a:tab pos="452120" algn="dec"/>
                        </a:tabLst>
                      </a:pPr>
                      <a:r>
                        <a:rPr lang="en-US" sz="1600" b="1" dirty="0">
                          <a:effectLst/>
                          <a:latin typeface="Franklin Gothic Medium" panose="020B0603020102020204" pitchFamily="34" charset="0"/>
                          <a:ea typeface="Times New Roman" panose="02020603050405020304" pitchFamily="18" charset="0"/>
                          <a:cs typeface="Times New Roman" panose="02020603050405020304" pitchFamily="18" charset="0"/>
                        </a:rPr>
                        <a:t>Percent of study children consuming</a:t>
                      </a:r>
                    </a:p>
                  </a:txBody>
                  <a:tcPr marL="94280" marR="0" marT="0"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4ECA"/>
                    </a:solidFill>
                  </a:tcPr>
                </a:tc>
                <a:extLst>
                  <a:ext uri="{0D108BD9-81ED-4DB2-BD59-A6C34878D82A}">
                    <a16:rowId xmlns:a16="http://schemas.microsoft.com/office/drawing/2014/main" val="981116334"/>
                  </a:ext>
                </a:extLst>
              </a:tr>
              <a:tr h="0">
                <a:tc>
                  <a:txBody>
                    <a:bodyPr/>
                    <a:lstStyle/>
                    <a:p>
                      <a:pPr marL="0" marR="161925">
                        <a:lnSpc>
                          <a:spcPct val="100000"/>
                        </a:lnSpc>
                        <a:spcBef>
                          <a:spcPts val="40"/>
                        </a:spcBef>
                        <a:spcAft>
                          <a:spcPts val="40"/>
                        </a:spcAft>
                      </a:pPr>
                      <a:r>
                        <a:rPr lang="en-US" sz="1600" b="1" dirty="0" smtClean="0">
                          <a:solidFill>
                            <a:srgbClr val="000000"/>
                          </a:solidFill>
                          <a:effectLst/>
                          <a:latin typeface="Franklin Gothic Medium" panose="020B0603020102020204" pitchFamily="34" charset="0"/>
                          <a:ea typeface="Times New Roman" panose="02020603050405020304" pitchFamily="18" charset="0"/>
                          <a:cs typeface="Times New Roman" panose="02020603050405020304" pitchFamily="18" charset="0"/>
                        </a:rPr>
                        <a:t>Dinner</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76200">
                        <a:lnSpc>
                          <a:spcPct val="100000"/>
                        </a:lnSpc>
                        <a:spcBef>
                          <a:spcPts val="40"/>
                        </a:spcBef>
                        <a:spcAft>
                          <a:spcPts val="40"/>
                        </a:spcAft>
                        <a:tabLst>
                          <a:tab pos="452120" algn="dec"/>
                          <a:tab pos="533400" algn="dec"/>
                        </a:tabLs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 </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238" marR="5238"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704850">
                        <a:lnSpc>
                          <a:spcPct val="100000"/>
                        </a:lnSpc>
                        <a:spcBef>
                          <a:spcPts val="40"/>
                        </a:spcBef>
                        <a:spcAft>
                          <a:spcPts val="40"/>
                        </a:spcAft>
                        <a:tabLst>
                          <a:tab pos="452120" algn="dec"/>
                          <a:tab pos="533400" algn="dec"/>
                        </a:tabLst>
                      </a:pPr>
                      <a:r>
                        <a:rPr lang="en-US" sz="1600" b="1" dirty="0" smtClean="0">
                          <a:solidFill>
                            <a:srgbClr val="000000"/>
                          </a:solidFill>
                          <a:effectLst/>
                          <a:latin typeface="Franklin Gothic Medium" panose="020B0603020102020204" pitchFamily="34" charset="0"/>
                          <a:ea typeface="Times New Roman" panose="02020603050405020304" pitchFamily="18" charset="0"/>
                          <a:cs typeface="Times New Roman" panose="02020603050405020304" pitchFamily="18" charset="0"/>
                        </a:rPr>
                        <a:t>Dinner</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19050">
                        <a:lnSpc>
                          <a:spcPct val="100000"/>
                        </a:lnSpc>
                        <a:spcBef>
                          <a:spcPts val="40"/>
                        </a:spcBef>
                        <a:spcAft>
                          <a:spcPts val="40"/>
                        </a:spcAft>
                        <a:tabLst>
                          <a:tab pos="452120" algn="dec"/>
                          <a:tab pos="533400" algn="dec"/>
                        </a:tabLs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 </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94874310"/>
                  </a:ext>
                </a:extLst>
              </a:tr>
              <a:tr h="309235">
                <a:tc>
                  <a:txBody>
                    <a:bodyPr/>
                    <a:lstStyle/>
                    <a:p>
                      <a:pPr marL="0" marR="161925">
                        <a:lnSpc>
                          <a:spcPct val="100000"/>
                        </a:lnSpc>
                        <a:spcBef>
                          <a:spcPts val="40"/>
                        </a:spcBef>
                        <a:spcAft>
                          <a:spcPts val="40"/>
                        </a:spcAft>
                      </a:pPr>
                      <a:r>
                        <a:rPr lang="en-US" sz="1600" b="1" dirty="0" smtClean="0">
                          <a:solidFill>
                            <a:srgbClr val="00B050"/>
                          </a:solidFill>
                          <a:effectLst/>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Any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vegetables</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76200" algn="ctr">
                        <a:lnSpc>
                          <a:spcPct val="100000"/>
                        </a:lnSpc>
                        <a:spcBef>
                          <a:spcPts val="40"/>
                        </a:spcBef>
                        <a:spcAft>
                          <a:spcPts val="40"/>
                        </a:spcAft>
                      </a:pP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  42.9</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0000"/>
                        </a:lnSpc>
                        <a:spcBef>
                          <a:spcPts val="40"/>
                        </a:spcBef>
                        <a:spcAft>
                          <a:spcPts val="40"/>
                        </a:spcAft>
                        <a:tabLst>
                          <a:tab pos="114300" algn="l"/>
                        </a:tabLst>
                      </a:pP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	Non-baby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food meat</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19050" algn="ctr">
                        <a:lnSpc>
                          <a:spcPct val="100000"/>
                        </a:lnSpc>
                        <a:spcBef>
                          <a:spcPts val="40"/>
                        </a:spcBef>
                        <a:spcAft>
                          <a:spcPts val="40"/>
                        </a:spcAft>
                      </a:pP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  45.5</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294720603"/>
                  </a:ext>
                </a:extLst>
              </a:tr>
              <a:tr h="0">
                <a:tc>
                  <a:txBody>
                    <a:bodyPr/>
                    <a:lstStyle/>
                    <a:p>
                      <a:pPr marL="0" marR="161925">
                        <a:lnSpc>
                          <a:spcPct val="100000"/>
                        </a:lnSpc>
                        <a:spcBef>
                          <a:spcPts val="40"/>
                        </a:spcBef>
                        <a:spcAft>
                          <a:spcPts val="40"/>
                        </a:spcAft>
                        <a:tabLst>
                          <a:tab pos="114300" algn="l"/>
                        </a:tabLst>
                      </a:pP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	Non-baby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food meat</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a:noFill/>
                    </a:lnR>
                    <a:lnT>
                      <a:noFill/>
                    </a:lnT>
                    <a:lnB>
                      <a:noFill/>
                    </a:lnB>
                    <a:solidFill>
                      <a:srgbClr val="FFFFFF"/>
                    </a:solidFill>
                  </a:tcPr>
                </a:tc>
                <a:tc>
                  <a:txBody>
                    <a:bodyPr/>
                    <a:lstStyle/>
                    <a:p>
                      <a:pPr marL="0" marR="76200" algn="ctr">
                        <a:lnSpc>
                          <a:spcPct val="100000"/>
                        </a:lnSpc>
                        <a:spcBef>
                          <a:spcPts val="40"/>
                        </a:spcBef>
                        <a:spcAft>
                          <a:spcPts val="40"/>
                        </a:spcAf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32.0</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00000"/>
                        </a:lnSpc>
                        <a:spcBef>
                          <a:spcPts val="40"/>
                        </a:spcBef>
                        <a:spcAft>
                          <a:spcPts val="40"/>
                        </a:spcAft>
                      </a:pPr>
                      <a:r>
                        <a:rPr lang="en-US" sz="1600" b="1" dirty="0" smtClean="0">
                          <a:solidFill>
                            <a:srgbClr val="00B050"/>
                          </a:solidFill>
                          <a:effectLst/>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Any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vegetables</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19050" algn="ctr">
                        <a:lnSpc>
                          <a:spcPct val="100000"/>
                        </a:lnSpc>
                        <a:spcBef>
                          <a:spcPts val="40"/>
                        </a:spcBef>
                        <a:spcAft>
                          <a:spcPts val="40"/>
                        </a:spcAf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43.6</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a:noFill/>
                    </a:lnR>
                    <a:lnT>
                      <a:noFill/>
                    </a:lnT>
                    <a:lnB>
                      <a:noFill/>
                    </a:lnB>
                    <a:solidFill>
                      <a:srgbClr val="FFFFFF"/>
                    </a:solidFill>
                  </a:tcPr>
                </a:tc>
                <a:extLst>
                  <a:ext uri="{0D108BD9-81ED-4DB2-BD59-A6C34878D82A}">
                    <a16:rowId xmlns:a16="http://schemas.microsoft.com/office/drawing/2014/main" val="3210715298"/>
                  </a:ext>
                </a:extLst>
              </a:tr>
              <a:tr h="0">
                <a:tc>
                  <a:txBody>
                    <a:bodyPr/>
                    <a:lstStyle/>
                    <a:p>
                      <a:pPr marL="0" marR="161925">
                        <a:lnSpc>
                          <a:spcPct val="100000"/>
                        </a:lnSpc>
                        <a:spcBef>
                          <a:spcPts val="40"/>
                        </a:spcBef>
                        <a:spcAft>
                          <a:spcPts val="40"/>
                        </a:spcAft>
                      </a:pPr>
                      <a:r>
                        <a:rPr lang="en-US" sz="1600" b="1" dirty="0" smtClean="0">
                          <a:solidFill>
                            <a:srgbClr val="00B050"/>
                          </a:solidFill>
                          <a:effectLst/>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Milk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and milk products</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a:noFill/>
                    </a:lnR>
                    <a:lnT>
                      <a:noFill/>
                    </a:lnT>
                    <a:lnB>
                      <a:noFill/>
                    </a:lnB>
                    <a:solidFill>
                      <a:srgbClr val="FFFFFF"/>
                    </a:solidFill>
                  </a:tcPr>
                </a:tc>
                <a:tc>
                  <a:txBody>
                    <a:bodyPr/>
                    <a:lstStyle/>
                    <a:p>
                      <a:pPr marL="0" marR="76200" algn="ctr">
                        <a:lnSpc>
                          <a:spcPct val="100000"/>
                        </a:lnSpc>
                        <a:spcBef>
                          <a:spcPts val="40"/>
                        </a:spcBef>
                        <a:spcAft>
                          <a:spcPts val="40"/>
                        </a:spcAf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29.5</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00000"/>
                        </a:lnSpc>
                        <a:spcBef>
                          <a:spcPts val="40"/>
                        </a:spcBef>
                        <a:spcAft>
                          <a:spcPts val="40"/>
                        </a:spcAft>
                      </a:pPr>
                      <a:r>
                        <a:rPr lang="en-US" sz="1600" b="1" dirty="0" smtClean="0">
                          <a:solidFill>
                            <a:srgbClr val="00B050"/>
                          </a:solidFill>
                          <a:effectLst/>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Milk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and milk products</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19050" algn="ctr">
                        <a:lnSpc>
                          <a:spcPct val="100000"/>
                        </a:lnSpc>
                        <a:spcBef>
                          <a:spcPts val="40"/>
                        </a:spcBef>
                        <a:spcAft>
                          <a:spcPts val="40"/>
                        </a:spcAf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30.1</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a:noFill/>
                    </a:lnR>
                    <a:lnT>
                      <a:noFill/>
                    </a:lnT>
                    <a:lnB>
                      <a:noFill/>
                    </a:lnB>
                    <a:solidFill>
                      <a:srgbClr val="FFFFFF"/>
                    </a:solidFill>
                  </a:tcPr>
                </a:tc>
                <a:extLst>
                  <a:ext uri="{0D108BD9-81ED-4DB2-BD59-A6C34878D82A}">
                    <a16:rowId xmlns:a16="http://schemas.microsoft.com/office/drawing/2014/main" val="273058983"/>
                  </a:ext>
                </a:extLst>
              </a:tr>
              <a:tr h="0">
                <a:tc>
                  <a:txBody>
                    <a:bodyPr/>
                    <a:lstStyle/>
                    <a:p>
                      <a:pPr marL="0" marR="161925">
                        <a:lnSpc>
                          <a:spcPct val="100000"/>
                        </a:lnSpc>
                        <a:spcBef>
                          <a:spcPts val="40"/>
                        </a:spcBef>
                        <a:spcAft>
                          <a:spcPts val="40"/>
                        </a:spcAft>
                      </a:pPr>
                      <a:r>
                        <a:rPr lang="en-US" sz="1600" b="1" dirty="0" smtClean="0">
                          <a:solidFill>
                            <a:srgbClr val="00B050"/>
                          </a:solidFill>
                          <a:effectLst/>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100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percent fruit juice</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a:noFill/>
                    </a:lnR>
                    <a:lnT>
                      <a:noFill/>
                    </a:lnT>
                    <a:lnB>
                      <a:noFill/>
                    </a:lnB>
                    <a:solidFill>
                      <a:srgbClr val="FFFFFF"/>
                    </a:solidFill>
                  </a:tcPr>
                </a:tc>
                <a:tc>
                  <a:txBody>
                    <a:bodyPr/>
                    <a:lstStyle/>
                    <a:p>
                      <a:pPr marL="0" marR="76200" algn="ctr">
                        <a:lnSpc>
                          <a:spcPct val="100000"/>
                        </a:lnSpc>
                        <a:spcBef>
                          <a:spcPts val="40"/>
                        </a:spcBef>
                        <a:spcAft>
                          <a:spcPts val="40"/>
                        </a:spcAf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19.1</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00000"/>
                        </a:lnSpc>
                        <a:spcBef>
                          <a:spcPts val="40"/>
                        </a:spcBef>
                        <a:spcAft>
                          <a:spcPts val="40"/>
                        </a:spcAft>
                      </a:pPr>
                      <a:r>
                        <a:rPr lang="en-US" sz="1600" b="1" dirty="0" smtClean="0">
                          <a:solidFill>
                            <a:srgbClr val="00B050"/>
                          </a:solidFill>
                          <a:effectLst/>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100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percent fruit juice</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19050" algn="ctr">
                        <a:lnSpc>
                          <a:spcPct val="100000"/>
                        </a:lnSpc>
                        <a:spcBef>
                          <a:spcPts val="40"/>
                        </a:spcBef>
                        <a:spcAft>
                          <a:spcPts val="40"/>
                        </a:spcAf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24.4</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a:noFill/>
                    </a:lnR>
                    <a:lnT>
                      <a:noFill/>
                    </a:lnT>
                    <a:lnB>
                      <a:noFill/>
                    </a:lnB>
                    <a:solidFill>
                      <a:srgbClr val="FFFFFF"/>
                    </a:solidFill>
                  </a:tcPr>
                </a:tc>
                <a:extLst>
                  <a:ext uri="{0D108BD9-81ED-4DB2-BD59-A6C34878D82A}">
                    <a16:rowId xmlns:a16="http://schemas.microsoft.com/office/drawing/2014/main" val="1653183815"/>
                  </a:ext>
                </a:extLst>
              </a:tr>
              <a:tr h="0">
                <a:tc>
                  <a:txBody>
                    <a:bodyPr/>
                    <a:lstStyle/>
                    <a:p>
                      <a:pPr marL="0" marR="161925">
                        <a:lnSpc>
                          <a:spcPct val="100000"/>
                        </a:lnSpc>
                        <a:spcBef>
                          <a:spcPts val="40"/>
                        </a:spcBef>
                        <a:spcAft>
                          <a:spcPts val="40"/>
                        </a:spcAft>
                      </a:pPr>
                      <a:r>
                        <a:rPr lang="en-US" sz="1600" b="1" dirty="0" smtClean="0">
                          <a:solidFill>
                            <a:srgbClr val="00B050"/>
                          </a:solidFill>
                          <a:effectLst/>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Any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fruit (excluding juice)</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marL="0" marR="76200" algn="ctr">
                        <a:lnSpc>
                          <a:spcPct val="100000"/>
                        </a:lnSpc>
                        <a:spcBef>
                          <a:spcPts val="40"/>
                        </a:spcBef>
                        <a:spcAft>
                          <a:spcPts val="40"/>
                        </a:spcAf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13.7</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marL="0" marR="0">
                        <a:lnSpc>
                          <a:spcPct val="100000"/>
                        </a:lnSpc>
                        <a:spcBef>
                          <a:spcPts val="40"/>
                        </a:spcBef>
                        <a:spcAft>
                          <a:spcPts val="40"/>
                        </a:spcAft>
                        <a:tabLst>
                          <a:tab pos="114300" algn="l"/>
                        </a:tabLst>
                      </a:pP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	Rice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and pasta</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marL="0" marR="19050" algn="ctr">
                        <a:lnSpc>
                          <a:spcPct val="100000"/>
                        </a:lnSpc>
                        <a:spcBef>
                          <a:spcPts val="40"/>
                        </a:spcBef>
                        <a:spcAft>
                          <a:spcPts val="40"/>
                        </a:spcAf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16.1</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a:noFill/>
                    </a:lnR>
                    <a:lnT>
                      <a:noFill/>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9087844"/>
                  </a:ext>
                </a:extLst>
              </a:tr>
              <a:tr h="0">
                <a:tc>
                  <a:txBody>
                    <a:bodyPr/>
                    <a:lstStyle/>
                    <a:p>
                      <a:pPr marL="0" marR="161925">
                        <a:lnSpc>
                          <a:spcPct val="100000"/>
                        </a:lnSpc>
                        <a:spcBef>
                          <a:spcPts val="40"/>
                        </a:spcBef>
                        <a:spcAft>
                          <a:spcPts val="40"/>
                        </a:spcAf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Unweighted n</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marL="0" marR="76200" algn="ctr">
                        <a:lnSpc>
                          <a:spcPct val="100000"/>
                        </a:lnSpc>
                        <a:spcBef>
                          <a:spcPts val="40"/>
                        </a:spcBef>
                        <a:spcAft>
                          <a:spcPts val="40"/>
                        </a:spcAft>
                        <a:tabLst>
                          <a:tab pos="452120" algn="dec"/>
                          <a:tab pos="623570" algn="dec"/>
                        </a:tabLs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2,491</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0000"/>
                        </a:lnSpc>
                        <a:spcBef>
                          <a:spcPts val="40"/>
                        </a:spcBef>
                        <a:spcAft>
                          <a:spcPts val="40"/>
                        </a:spcAft>
                        <a:tabLst>
                          <a:tab pos="452120" algn="dec"/>
                          <a:tab pos="623570" algn="dec"/>
                        </a:tabLs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Unweighted n</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marL="0" marR="19050" algn="ctr">
                        <a:lnSpc>
                          <a:spcPct val="100000"/>
                        </a:lnSpc>
                        <a:spcBef>
                          <a:spcPts val="40"/>
                        </a:spcBef>
                        <a:spcAft>
                          <a:spcPts val="40"/>
                        </a:spcAft>
                        <a:tabLst>
                          <a:tab pos="452120" algn="dec"/>
                          <a:tab pos="623570" algn="dec"/>
                        </a:tabLs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2.309</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520876994"/>
                  </a:ext>
                </a:extLst>
              </a:tr>
              <a:tr h="0">
                <a:tc>
                  <a:txBody>
                    <a:bodyPr/>
                    <a:lstStyle/>
                    <a:p>
                      <a:pPr marL="0" marR="161925">
                        <a:lnSpc>
                          <a:spcPct val="100000"/>
                        </a:lnSpc>
                        <a:spcBef>
                          <a:spcPts val="40"/>
                        </a:spcBef>
                        <a:spcAft>
                          <a:spcPts val="40"/>
                        </a:spcAf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Weighted n</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a:noFill/>
                    </a:lnR>
                    <a:lnT>
                      <a:noFill/>
                    </a:lnT>
                    <a:lnB>
                      <a:noFill/>
                    </a:lnB>
                    <a:solidFill>
                      <a:srgbClr val="FFFFFF"/>
                    </a:solidFill>
                  </a:tcPr>
                </a:tc>
                <a:tc>
                  <a:txBody>
                    <a:bodyPr/>
                    <a:lstStyle/>
                    <a:p>
                      <a:pPr marL="0" marR="76200" algn="ctr">
                        <a:lnSpc>
                          <a:spcPct val="100000"/>
                        </a:lnSpc>
                        <a:spcBef>
                          <a:spcPts val="40"/>
                        </a:spcBef>
                        <a:spcAft>
                          <a:spcPts val="40"/>
                        </a:spcAft>
                        <a:tabLst>
                          <a:tab pos="452120" algn="dec"/>
                          <a:tab pos="623570" algn="dec"/>
                        </a:tabLs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389,063</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00000"/>
                        </a:lnSpc>
                        <a:spcBef>
                          <a:spcPts val="40"/>
                        </a:spcBef>
                        <a:spcAft>
                          <a:spcPts val="40"/>
                        </a:spcAft>
                        <a:tabLst>
                          <a:tab pos="452120" algn="dec"/>
                          <a:tab pos="623570" algn="dec"/>
                        </a:tabLs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Weighted n</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19050" algn="ctr">
                        <a:lnSpc>
                          <a:spcPct val="100000"/>
                        </a:lnSpc>
                        <a:spcBef>
                          <a:spcPts val="40"/>
                        </a:spcBef>
                        <a:spcAft>
                          <a:spcPts val="40"/>
                        </a:spcAft>
                        <a:tabLst>
                          <a:tab pos="452120" algn="dec"/>
                          <a:tab pos="623570" algn="dec"/>
                        </a:tabLs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415,502</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a:noFill/>
                    </a:lnR>
                    <a:lnT>
                      <a:noFill/>
                    </a:lnT>
                    <a:lnB>
                      <a:noFill/>
                    </a:lnB>
                    <a:solidFill>
                      <a:srgbClr val="FFFFFF"/>
                    </a:solidFill>
                  </a:tcPr>
                </a:tc>
                <a:extLst>
                  <a:ext uri="{0D108BD9-81ED-4DB2-BD59-A6C34878D82A}">
                    <a16:rowId xmlns:a16="http://schemas.microsoft.com/office/drawing/2014/main" val="521447484"/>
                  </a:ext>
                </a:extLst>
              </a:tr>
            </a:tbl>
          </a:graphicData>
        </a:graphic>
      </p:graphicFrame>
      <p:sp>
        <p:nvSpPr>
          <p:cNvPr id="7" name="TextBox 6"/>
          <p:cNvSpPr txBox="1"/>
          <p:nvPr/>
        </p:nvSpPr>
        <p:spPr>
          <a:xfrm>
            <a:off x="914400" y="6096000"/>
            <a:ext cx="4090607" cy="369332"/>
          </a:xfrm>
          <a:prstGeom prst="rect">
            <a:avLst/>
          </a:prstGeom>
          <a:noFill/>
        </p:spPr>
        <p:txBody>
          <a:bodyPr wrap="none" rtlCol="0">
            <a:spAutoFit/>
          </a:bodyPr>
          <a:lstStyle/>
          <a:p>
            <a:r>
              <a:rPr lang="en-US" b="1" dirty="0" smtClean="0">
                <a:solidFill>
                  <a:srgbClr val="00B050"/>
                </a:solidFill>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 </a:t>
            </a:r>
            <a:r>
              <a:rPr lang="en-US" sz="1400" dirty="0" smtClean="0">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Type of food available in the WIC food packages</a:t>
            </a:r>
            <a:endParaRPr lang="en-US" sz="1400" dirty="0"/>
          </a:p>
        </p:txBody>
      </p:sp>
    </p:spTree>
    <p:extLst>
      <p:ext uri="{BB962C8B-B14F-4D97-AF65-F5344CB8AC3E}">
        <p14:creationId xmlns:p14="http://schemas.microsoft.com/office/powerpoint/2010/main" val="3769322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6948544" cy="1295400"/>
          </a:xfrm>
        </p:spPr>
        <p:txBody>
          <a:bodyPr>
            <a:normAutofit/>
          </a:bodyPr>
          <a:lstStyle/>
          <a:p>
            <a:r>
              <a:rPr lang="en-US" sz="3600" dirty="0">
                <a:solidFill>
                  <a:srgbClr val="854999"/>
                </a:solidFill>
              </a:rPr>
              <a:t>Greetings from the         Feeding My Baby Study Team!</a:t>
            </a:r>
          </a:p>
        </p:txBody>
      </p:sp>
      <p:sp>
        <p:nvSpPr>
          <p:cNvPr id="3" name="Content Placeholder 2"/>
          <p:cNvSpPr>
            <a:spLocks noGrp="1"/>
          </p:cNvSpPr>
          <p:nvPr>
            <p:ph idx="1"/>
          </p:nvPr>
        </p:nvSpPr>
        <p:spPr>
          <a:xfrm>
            <a:off x="1066800" y="2608217"/>
            <a:ext cx="7109908" cy="4267200"/>
          </a:xfrm>
        </p:spPr>
        <p:txBody>
          <a:bodyPr>
            <a:normAutofit fontScale="25000" lnSpcReduction="20000"/>
          </a:bodyPr>
          <a:lstStyle/>
          <a:p>
            <a:pPr>
              <a:spcBef>
                <a:spcPts val="0"/>
              </a:spcBef>
              <a:buNone/>
              <a:defRPr/>
            </a:pPr>
            <a:endParaRPr lang="en-US" sz="2000" dirty="0"/>
          </a:p>
          <a:p>
            <a:pPr>
              <a:spcBef>
                <a:spcPts val="0"/>
              </a:spcBef>
              <a:defRPr/>
            </a:pPr>
            <a:r>
              <a:rPr lang="en-US" sz="8000" dirty="0" err="1">
                <a:latin typeface="Century Gothic" panose="020B0502020202020204" pitchFamily="34" charset="0"/>
              </a:rPr>
              <a:t>Westat</a:t>
            </a:r>
            <a:endParaRPr lang="en-US" sz="8000" dirty="0">
              <a:latin typeface="Century Gothic" panose="020B0502020202020204" pitchFamily="34" charset="0"/>
            </a:endParaRPr>
          </a:p>
          <a:p>
            <a:pPr marL="68580" indent="0">
              <a:spcBef>
                <a:spcPts val="0"/>
              </a:spcBef>
              <a:buNone/>
              <a:defRPr/>
            </a:pPr>
            <a:endParaRPr lang="en-US" sz="8000" dirty="0">
              <a:latin typeface="Century Gothic" panose="020B0502020202020204" pitchFamily="34" charset="0"/>
            </a:endParaRPr>
          </a:p>
          <a:p>
            <a:pPr>
              <a:defRPr/>
            </a:pPr>
            <a:r>
              <a:rPr lang="en-US" sz="8000" dirty="0">
                <a:latin typeface="Century Gothic" panose="020B0502020202020204" pitchFamily="34" charset="0"/>
              </a:rPr>
              <a:t>Altarum  </a:t>
            </a:r>
          </a:p>
          <a:p>
            <a:pPr marL="457200" lvl="1" indent="0">
              <a:buNone/>
              <a:defRPr/>
            </a:pPr>
            <a:endParaRPr lang="en-US" sz="8000" dirty="0">
              <a:latin typeface="Century Gothic" panose="020B0502020202020204" pitchFamily="34" charset="0"/>
            </a:endParaRPr>
          </a:p>
          <a:p>
            <a:pPr>
              <a:defRPr/>
            </a:pPr>
            <a:r>
              <a:rPr lang="en-US" sz="8000" dirty="0">
                <a:latin typeface="Century Gothic" panose="020B0502020202020204" pitchFamily="34" charset="0"/>
              </a:rPr>
              <a:t>Public Health Foundation Enterprises WIC Program  </a:t>
            </a:r>
          </a:p>
          <a:p>
            <a:pPr>
              <a:defRPr/>
            </a:pPr>
            <a:endParaRPr lang="en-US" sz="8000" dirty="0">
              <a:latin typeface="Century Gothic" panose="020B0502020202020204" pitchFamily="34" charset="0"/>
            </a:endParaRPr>
          </a:p>
          <a:p>
            <a:pPr>
              <a:defRPr/>
            </a:pPr>
            <a:r>
              <a:rPr lang="en-US" sz="8000" dirty="0">
                <a:latin typeface="Century Gothic" panose="020B0502020202020204" pitchFamily="34" charset="0"/>
              </a:rPr>
              <a:t>Nutrition Policy Institute of the University of California  </a:t>
            </a:r>
          </a:p>
          <a:p>
            <a:pPr>
              <a:defRPr/>
            </a:pPr>
            <a:endParaRPr lang="en-US" sz="8000" dirty="0">
              <a:latin typeface="Century Gothic" panose="020B0502020202020204" pitchFamily="34" charset="0"/>
            </a:endParaRPr>
          </a:p>
          <a:p>
            <a:pPr>
              <a:defRPr/>
            </a:pPr>
            <a:r>
              <a:rPr lang="en-US" sz="8000" dirty="0">
                <a:latin typeface="Century Gothic" panose="020B0502020202020204" pitchFamily="34" charset="0"/>
              </a:rPr>
              <a:t>USDA Food and Nutrition Service </a:t>
            </a:r>
          </a:p>
          <a:p>
            <a:pPr marL="68580" indent="0">
              <a:buNone/>
              <a:defRPr/>
            </a:pPr>
            <a:endParaRPr lang="en-US" sz="8000" b="1" dirty="0"/>
          </a:p>
          <a:p>
            <a:pPr marL="68580" indent="0">
              <a:buNone/>
              <a:defRPr/>
            </a:pPr>
            <a:endParaRPr lang="en-US" sz="2000" b="1" dirty="0"/>
          </a:p>
          <a:p>
            <a:pPr>
              <a:defRPr/>
            </a:pPr>
            <a:endParaRPr lang="en-US" sz="2000" b="1" dirty="0"/>
          </a:p>
          <a:p>
            <a:pPr>
              <a:buNone/>
              <a:defRPr/>
            </a:pPr>
            <a:r>
              <a:rPr lang="en-US" sz="2000" b="1" dirty="0"/>
              <a:t>	</a:t>
            </a:r>
            <a:endParaRPr lang="en-US" b="1" dirty="0"/>
          </a:p>
          <a:p>
            <a:pPr>
              <a:buNone/>
            </a:pPr>
            <a:endParaRPr lang="en-US" dirty="0"/>
          </a:p>
        </p:txBody>
      </p:sp>
    </p:spTree>
    <p:extLst>
      <p:ext uri="{BB962C8B-B14F-4D97-AF65-F5344CB8AC3E}">
        <p14:creationId xmlns:p14="http://schemas.microsoft.com/office/powerpoint/2010/main" val="3757949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687" y="381000"/>
            <a:ext cx="7024744" cy="1577880"/>
          </a:xfrm>
        </p:spPr>
        <p:txBody>
          <a:bodyPr>
            <a:noAutofit/>
          </a:bodyPr>
          <a:lstStyle/>
          <a:p>
            <a:r>
              <a:rPr lang="en-US" sz="3200" dirty="0" smtClean="0">
                <a:solidFill>
                  <a:srgbClr val="7030A0"/>
                </a:solidFill>
              </a:rPr>
              <a:t>Top five foods and </a:t>
            </a:r>
            <a:br>
              <a:rPr lang="en-US" sz="3200" dirty="0" smtClean="0">
                <a:solidFill>
                  <a:srgbClr val="7030A0"/>
                </a:solidFill>
              </a:rPr>
            </a:br>
            <a:r>
              <a:rPr lang="en-US" sz="3200" dirty="0" smtClean="0">
                <a:solidFill>
                  <a:srgbClr val="7030A0"/>
                </a:solidFill>
              </a:rPr>
              <a:t>beverages consumed as </a:t>
            </a:r>
            <a:br>
              <a:rPr lang="en-US" sz="3200" dirty="0" smtClean="0">
                <a:solidFill>
                  <a:srgbClr val="7030A0"/>
                </a:solidFill>
              </a:rPr>
            </a:br>
            <a:r>
              <a:rPr lang="en-US" sz="3200" dirty="0" smtClean="0">
                <a:solidFill>
                  <a:srgbClr val="7030A0"/>
                </a:solidFill>
              </a:rPr>
              <a:t>snacks at 13 and 24 months</a:t>
            </a:r>
            <a:endParaRPr lang="en-US" sz="3200" dirty="0">
              <a:solidFill>
                <a:srgbClr val="7030A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67791711"/>
              </p:ext>
            </p:extLst>
          </p:nvPr>
        </p:nvGraphicFramePr>
        <p:xfrm>
          <a:off x="497687" y="2111280"/>
          <a:ext cx="8116349" cy="4145280"/>
        </p:xfrm>
        <a:graphic>
          <a:graphicData uri="http://schemas.openxmlformats.org/drawingml/2006/table">
            <a:tbl>
              <a:tblPr/>
              <a:tblGrid>
                <a:gridCol w="2621581">
                  <a:extLst>
                    <a:ext uri="{9D8B030D-6E8A-4147-A177-3AD203B41FA5}">
                      <a16:colId xmlns:a16="http://schemas.microsoft.com/office/drawing/2014/main" val="1827050334"/>
                    </a:ext>
                  </a:extLst>
                </a:gridCol>
                <a:gridCol w="1467436">
                  <a:extLst>
                    <a:ext uri="{9D8B030D-6E8A-4147-A177-3AD203B41FA5}">
                      <a16:colId xmlns:a16="http://schemas.microsoft.com/office/drawing/2014/main" val="3126614259"/>
                    </a:ext>
                  </a:extLst>
                </a:gridCol>
                <a:gridCol w="2637813">
                  <a:extLst>
                    <a:ext uri="{9D8B030D-6E8A-4147-A177-3AD203B41FA5}">
                      <a16:colId xmlns:a16="http://schemas.microsoft.com/office/drawing/2014/main" val="3177692305"/>
                    </a:ext>
                  </a:extLst>
                </a:gridCol>
                <a:gridCol w="1389519">
                  <a:extLst>
                    <a:ext uri="{9D8B030D-6E8A-4147-A177-3AD203B41FA5}">
                      <a16:colId xmlns:a16="http://schemas.microsoft.com/office/drawing/2014/main" val="3237136095"/>
                    </a:ext>
                  </a:extLst>
                </a:gridCol>
              </a:tblGrid>
              <a:tr h="0">
                <a:tc gridSpan="2">
                  <a:txBody>
                    <a:bodyPr/>
                    <a:lstStyle/>
                    <a:p>
                      <a:pPr marL="0" marR="76200" algn="ctr">
                        <a:lnSpc>
                          <a:spcPct val="100000"/>
                        </a:lnSpc>
                        <a:spcBef>
                          <a:spcPts val="0"/>
                        </a:spcBef>
                        <a:spcAft>
                          <a:spcPts val="0"/>
                        </a:spcAft>
                      </a:pPr>
                      <a:r>
                        <a:rPr lang="en-US" sz="1600" b="1" dirty="0">
                          <a:effectLst/>
                          <a:latin typeface="Franklin Gothic Medium" panose="020B0603020102020204" pitchFamily="34" charset="0"/>
                          <a:ea typeface="Times New Roman" panose="02020603050405020304" pitchFamily="18" charset="0"/>
                          <a:cs typeface="Times New Roman" panose="02020603050405020304" pitchFamily="18" charset="0"/>
                        </a:rPr>
                        <a:t>Month 13</a:t>
                      </a:r>
                    </a:p>
                  </a:txBody>
                  <a:tcPr marL="5238" marR="5238" marT="0" marB="0" anchor="b">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4ECA"/>
                    </a:solidFill>
                  </a:tcPr>
                </a:tc>
                <a:tc hMerge="1">
                  <a:txBody>
                    <a:bodyPr/>
                    <a:lstStyle/>
                    <a:p>
                      <a:endParaRPr lang="en-US"/>
                    </a:p>
                  </a:txBody>
                  <a:tcPr/>
                </a:tc>
                <a:tc gridSpan="2">
                  <a:txBody>
                    <a:bodyPr/>
                    <a:lstStyle/>
                    <a:p>
                      <a:pPr marL="0" marR="19050" algn="ctr">
                        <a:lnSpc>
                          <a:spcPct val="100000"/>
                        </a:lnSpc>
                        <a:spcBef>
                          <a:spcPts val="0"/>
                        </a:spcBef>
                        <a:spcAft>
                          <a:spcPts val="0"/>
                        </a:spcAft>
                        <a:tabLst>
                          <a:tab pos="452120" algn="dec"/>
                        </a:tabLst>
                      </a:pPr>
                      <a:r>
                        <a:rPr lang="en-US" sz="1600" b="1" dirty="0">
                          <a:effectLst/>
                          <a:latin typeface="Franklin Gothic Medium" panose="020B0603020102020204" pitchFamily="34" charset="0"/>
                          <a:ea typeface="Times New Roman" panose="02020603050405020304" pitchFamily="18" charset="0"/>
                          <a:cs typeface="Times New Roman" panose="02020603050405020304" pitchFamily="18" charset="0"/>
                        </a:rPr>
                        <a:t>Month 24</a:t>
                      </a:r>
                    </a:p>
                  </a:txBody>
                  <a:tcPr marL="94280" marR="0" marT="0" marB="0" anchor="b">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4ECA"/>
                    </a:solidFill>
                  </a:tcPr>
                </a:tc>
                <a:tc hMerge="1">
                  <a:txBody>
                    <a:bodyPr/>
                    <a:lstStyle/>
                    <a:p>
                      <a:endParaRPr lang="en-US"/>
                    </a:p>
                  </a:txBody>
                  <a:tcPr/>
                </a:tc>
                <a:extLst>
                  <a:ext uri="{0D108BD9-81ED-4DB2-BD59-A6C34878D82A}">
                    <a16:rowId xmlns:a16="http://schemas.microsoft.com/office/drawing/2014/main" val="102839255"/>
                  </a:ext>
                </a:extLst>
              </a:tr>
              <a:tr h="471805">
                <a:tc>
                  <a:txBody>
                    <a:bodyPr/>
                    <a:lstStyle/>
                    <a:p>
                      <a:pPr marL="0" marR="104775" algn="ctr">
                        <a:lnSpc>
                          <a:spcPct val="100000"/>
                        </a:lnSpc>
                        <a:spcBef>
                          <a:spcPts val="0"/>
                        </a:spcBef>
                        <a:spcAft>
                          <a:spcPts val="0"/>
                        </a:spcAft>
                      </a:pPr>
                      <a:r>
                        <a:rPr lang="en-US" sz="1600" b="1" dirty="0">
                          <a:effectLst/>
                          <a:latin typeface="Franklin Gothic Medium" panose="020B0603020102020204" pitchFamily="34" charset="0"/>
                          <a:ea typeface="Times New Roman" panose="02020603050405020304" pitchFamily="18" charset="0"/>
                          <a:cs typeface="Times New Roman" panose="02020603050405020304" pitchFamily="18" charset="0"/>
                        </a:rPr>
                        <a:t>Top five foods or beverages</a:t>
                      </a:r>
                    </a:p>
                  </a:txBody>
                  <a:tcPr marL="5238" marR="523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4ECA"/>
                    </a:solidFill>
                  </a:tcPr>
                </a:tc>
                <a:tc>
                  <a:txBody>
                    <a:bodyPr/>
                    <a:lstStyle/>
                    <a:p>
                      <a:pPr marL="0" marR="76200" algn="ctr">
                        <a:lnSpc>
                          <a:spcPct val="100000"/>
                        </a:lnSpc>
                        <a:spcBef>
                          <a:spcPts val="0"/>
                        </a:spcBef>
                        <a:spcAft>
                          <a:spcPts val="0"/>
                        </a:spcAft>
                      </a:pPr>
                      <a:r>
                        <a:rPr lang="en-US" sz="1600" b="1" dirty="0">
                          <a:effectLst/>
                          <a:latin typeface="Franklin Gothic Medium" panose="020B0603020102020204" pitchFamily="34" charset="0"/>
                          <a:ea typeface="Times New Roman" panose="02020603050405020304" pitchFamily="18" charset="0"/>
                          <a:cs typeface="Times New Roman" panose="02020603050405020304" pitchFamily="18" charset="0"/>
                        </a:rPr>
                        <a:t>Percent of study children consuming</a:t>
                      </a:r>
                    </a:p>
                  </a:txBody>
                  <a:tcPr marL="37974" marR="37974"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4ECA"/>
                    </a:solidFill>
                  </a:tcPr>
                </a:tc>
                <a:tc>
                  <a:txBody>
                    <a:bodyPr/>
                    <a:lstStyle/>
                    <a:p>
                      <a:pPr marL="0" marR="0" algn="ctr">
                        <a:lnSpc>
                          <a:spcPct val="100000"/>
                        </a:lnSpc>
                        <a:spcBef>
                          <a:spcPts val="0"/>
                        </a:spcBef>
                        <a:spcAft>
                          <a:spcPts val="0"/>
                        </a:spcAft>
                      </a:pPr>
                      <a:r>
                        <a:rPr lang="en-US" sz="1600" b="1" dirty="0">
                          <a:effectLst/>
                          <a:latin typeface="Franklin Gothic Medium" panose="020B0603020102020204" pitchFamily="34" charset="0"/>
                          <a:ea typeface="Times New Roman" panose="02020603050405020304" pitchFamily="18" charset="0"/>
                          <a:cs typeface="Times New Roman" panose="02020603050405020304" pitchFamily="18" charset="0"/>
                        </a:rPr>
                        <a:t>Top five foods or beverages</a:t>
                      </a:r>
                    </a:p>
                  </a:txBody>
                  <a:tcPr marL="9428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4ECA"/>
                    </a:solidFill>
                  </a:tcPr>
                </a:tc>
                <a:tc>
                  <a:txBody>
                    <a:bodyPr/>
                    <a:lstStyle/>
                    <a:p>
                      <a:pPr marL="0" marR="19050" algn="ctr">
                        <a:lnSpc>
                          <a:spcPct val="100000"/>
                        </a:lnSpc>
                        <a:spcBef>
                          <a:spcPts val="0"/>
                        </a:spcBef>
                        <a:spcAft>
                          <a:spcPts val="0"/>
                        </a:spcAft>
                        <a:tabLst>
                          <a:tab pos="452120" algn="dec"/>
                        </a:tabLst>
                      </a:pPr>
                      <a:r>
                        <a:rPr lang="en-US" sz="1600" b="1" dirty="0">
                          <a:effectLst/>
                          <a:latin typeface="Franklin Gothic Medium" panose="020B0603020102020204" pitchFamily="34" charset="0"/>
                          <a:ea typeface="Times New Roman" panose="02020603050405020304" pitchFamily="18" charset="0"/>
                          <a:cs typeface="Times New Roman" panose="02020603050405020304" pitchFamily="18" charset="0"/>
                        </a:rPr>
                        <a:t>Percent of study children consuming</a:t>
                      </a:r>
                    </a:p>
                  </a:txBody>
                  <a:tcPr marL="94280" marR="0" marT="0"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4ECA"/>
                    </a:solidFill>
                  </a:tcPr>
                </a:tc>
                <a:extLst>
                  <a:ext uri="{0D108BD9-81ED-4DB2-BD59-A6C34878D82A}">
                    <a16:rowId xmlns:a16="http://schemas.microsoft.com/office/drawing/2014/main" val="981116334"/>
                  </a:ext>
                </a:extLst>
              </a:tr>
              <a:tr h="0">
                <a:tc>
                  <a:txBody>
                    <a:bodyPr/>
                    <a:lstStyle/>
                    <a:p>
                      <a:pPr marL="0" marR="161925">
                        <a:lnSpc>
                          <a:spcPct val="100000"/>
                        </a:lnSpc>
                        <a:spcBef>
                          <a:spcPts val="40"/>
                        </a:spcBef>
                        <a:spcAft>
                          <a:spcPts val="40"/>
                        </a:spcAft>
                      </a:pPr>
                      <a:r>
                        <a:rPr lang="en-US" sz="1600" b="1" dirty="0" smtClean="0">
                          <a:solidFill>
                            <a:srgbClr val="000000"/>
                          </a:solidFill>
                          <a:effectLst/>
                          <a:latin typeface="Franklin Gothic Medium" panose="020B0603020102020204" pitchFamily="34" charset="0"/>
                          <a:ea typeface="Times New Roman" panose="02020603050405020304" pitchFamily="18" charset="0"/>
                          <a:cs typeface="Times New Roman" panose="02020603050405020304" pitchFamily="18" charset="0"/>
                        </a:rPr>
                        <a:t>Snacks</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76200">
                        <a:lnSpc>
                          <a:spcPct val="100000"/>
                        </a:lnSpc>
                        <a:spcBef>
                          <a:spcPts val="40"/>
                        </a:spcBef>
                        <a:spcAft>
                          <a:spcPts val="40"/>
                        </a:spcAft>
                        <a:tabLst>
                          <a:tab pos="452120" algn="dec"/>
                          <a:tab pos="533400" algn="dec"/>
                        </a:tabLs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 </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238" marR="5238"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704850">
                        <a:lnSpc>
                          <a:spcPct val="100000"/>
                        </a:lnSpc>
                        <a:spcBef>
                          <a:spcPts val="40"/>
                        </a:spcBef>
                        <a:spcAft>
                          <a:spcPts val="40"/>
                        </a:spcAft>
                        <a:tabLst>
                          <a:tab pos="452120" algn="dec"/>
                          <a:tab pos="533400" algn="dec"/>
                        </a:tabLst>
                      </a:pPr>
                      <a:r>
                        <a:rPr lang="en-US" sz="1600" b="1" dirty="0" smtClean="0">
                          <a:solidFill>
                            <a:srgbClr val="000000"/>
                          </a:solidFill>
                          <a:effectLst/>
                          <a:latin typeface="Franklin Gothic Medium" panose="020B0603020102020204" pitchFamily="34" charset="0"/>
                          <a:ea typeface="Times New Roman" panose="02020603050405020304" pitchFamily="18" charset="0"/>
                          <a:cs typeface="Times New Roman" panose="02020603050405020304" pitchFamily="18" charset="0"/>
                        </a:rPr>
                        <a:t>Snacks</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19050">
                        <a:lnSpc>
                          <a:spcPct val="100000"/>
                        </a:lnSpc>
                        <a:spcBef>
                          <a:spcPts val="40"/>
                        </a:spcBef>
                        <a:spcAft>
                          <a:spcPts val="40"/>
                        </a:spcAft>
                        <a:tabLst>
                          <a:tab pos="452120" algn="dec"/>
                          <a:tab pos="533400" algn="dec"/>
                        </a:tabLs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 </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94874310"/>
                  </a:ext>
                </a:extLst>
              </a:tr>
              <a:tr h="309235">
                <a:tc>
                  <a:txBody>
                    <a:bodyPr/>
                    <a:lstStyle/>
                    <a:p>
                      <a:pPr marL="0" marR="161925">
                        <a:lnSpc>
                          <a:spcPct val="100000"/>
                        </a:lnSpc>
                        <a:spcBef>
                          <a:spcPts val="40"/>
                        </a:spcBef>
                        <a:spcAft>
                          <a:spcPts val="40"/>
                        </a:spcAft>
                      </a:pPr>
                      <a:r>
                        <a:rPr lang="en-US" sz="1600" b="1" dirty="0" smtClean="0">
                          <a:solidFill>
                            <a:srgbClr val="00B050"/>
                          </a:solidFill>
                          <a:effectLst/>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Any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fruit (excluding juice)</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76200" algn="ctr">
                        <a:lnSpc>
                          <a:spcPct val="100000"/>
                        </a:lnSpc>
                        <a:spcBef>
                          <a:spcPts val="40"/>
                        </a:spcBef>
                        <a:spcAft>
                          <a:spcPts val="40"/>
                        </a:spcAft>
                      </a:pP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  42.1</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0000"/>
                        </a:lnSpc>
                        <a:spcBef>
                          <a:spcPts val="40"/>
                        </a:spcBef>
                        <a:spcAft>
                          <a:spcPts val="40"/>
                        </a:spcAft>
                      </a:pPr>
                      <a:r>
                        <a:rPr lang="en-US" sz="1600" b="1" dirty="0" smtClean="0">
                          <a:solidFill>
                            <a:srgbClr val="00B050"/>
                          </a:solidFill>
                          <a:effectLst/>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Any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fruit (excluding juice)</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19050" algn="ctr">
                        <a:lnSpc>
                          <a:spcPct val="100000"/>
                        </a:lnSpc>
                        <a:spcBef>
                          <a:spcPts val="40"/>
                        </a:spcBef>
                        <a:spcAft>
                          <a:spcPts val="40"/>
                        </a:spcAft>
                      </a:pP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  50.0</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294720603"/>
                  </a:ext>
                </a:extLst>
              </a:tr>
              <a:tr h="0">
                <a:tc>
                  <a:txBody>
                    <a:bodyPr/>
                    <a:lstStyle/>
                    <a:p>
                      <a:pPr marL="0" marR="161925">
                        <a:lnSpc>
                          <a:spcPct val="100000"/>
                        </a:lnSpc>
                        <a:spcBef>
                          <a:spcPts val="40"/>
                        </a:spcBef>
                        <a:spcAft>
                          <a:spcPts val="40"/>
                        </a:spcAft>
                      </a:pPr>
                      <a:r>
                        <a:rPr lang="en-US" sz="1600" b="1" dirty="0" smtClean="0">
                          <a:solidFill>
                            <a:srgbClr val="00B050"/>
                          </a:solidFill>
                          <a:effectLst/>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Milk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and milk products</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a:noFill/>
                    </a:lnR>
                    <a:lnT>
                      <a:noFill/>
                    </a:lnT>
                    <a:lnB>
                      <a:noFill/>
                    </a:lnB>
                    <a:solidFill>
                      <a:srgbClr val="FFFFFF"/>
                    </a:solidFill>
                  </a:tcPr>
                </a:tc>
                <a:tc>
                  <a:txBody>
                    <a:bodyPr/>
                    <a:lstStyle/>
                    <a:p>
                      <a:pPr marL="0" marR="76200" algn="ctr">
                        <a:lnSpc>
                          <a:spcPct val="100000"/>
                        </a:lnSpc>
                        <a:spcBef>
                          <a:spcPts val="40"/>
                        </a:spcBef>
                        <a:spcAft>
                          <a:spcPts val="40"/>
                        </a:spcAf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38.5</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00000"/>
                        </a:lnSpc>
                        <a:spcBef>
                          <a:spcPts val="40"/>
                        </a:spcBef>
                        <a:spcAft>
                          <a:spcPts val="40"/>
                        </a:spcAft>
                      </a:pPr>
                      <a:r>
                        <a:rPr lang="en-US" sz="1600" b="1" dirty="0" smtClean="0">
                          <a:solidFill>
                            <a:srgbClr val="00B050"/>
                          </a:solidFill>
                          <a:effectLst/>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Milk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and milk products</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19050" algn="ctr">
                        <a:lnSpc>
                          <a:spcPct val="100000"/>
                        </a:lnSpc>
                        <a:spcBef>
                          <a:spcPts val="40"/>
                        </a:spcBef>
                        <a:spcAft>
                          <a:spcPts val="40"/>
                        </a:spcAf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39.0</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a:noFill/>
                    </a:lnR>
                    <a:lnT>
                      <a:noFill/>
                    </a:lnT>
                    <a:lnB>
                      <a:noFill/>
                    </a:lnB>
                    <a:solidFill>
                      <a:srgbClr val="FFFFFF"/>
                    </a:solidFill>
                  </a:tcPr>
                </a:tc>
                <a:extLst>
                  <a:ext uri="{0D108BD9-81ED-4DB2-BD59-A6C34878D82A}">
                    <a16:rowId xmlns:a16="http://schemas.microsoft.com/office/drawing/2014/main" val="3210715298"/>
                  </a:ext>
                </a:extLst>
              </a:tr>
              <a:tr h="0">
                <a:tc>
                  <a:txBody>
                    <a:bodyPr/>
                    <a:lstStyle/>
                    <a:p>
                      <a:pPr marL="0" marR="0">
                        <a:lnSpc>
                          <a:spcPct val="100000"/>
                        </a:lnSpc>
                        <a:spcBef>
                          <a:spcPts val="40"/>
                        </a:spcBef>
                        <a:spcAft>
                          <a:spcPts val="40"/>
                        </a:spcAft>
                        <a:tabLst>
                          <a:tab pos="114300" algn="l"/>
                        </a:tabLst>
                      </a:pP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	Crackers</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 pretzels, rice cakes</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a:noFill/>
                    </a:lnR>
                    <a:lnT>
                      <a:noFill/>
                    </a:lnT>
                    <a:lnB>
                      <a:noFill/>
                    </a:lnB>
                    <a:solidFill>
                      <a:srgbClr val="FFFFFF"/>
                    </a:solidFill>
                  </a:tcPr>
                </a:tc>
                <a:tc>
                  <a:txBody>
                    <a:bodyPr/>
                    <a:lstStyle/>
                    <a:p>
                      <a:pPr marL="0" marR="76200" algn="ctr">
                        <a:lnSpc>
                          <a:spcPct val="100000"/>
                        </a:lnSpc>
                        <a:spcBef>
                          <a:spcPts val="40"/>
                        </a:spcBef>
                        <a:spcAft>
                          <a:spcPts val="40"/>
                        </a:spcAf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34.1</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00000"/>
                        </a:lnSpc>
                        <a:spcBef>
                          <a:spcPts val="40"/>
                        </a:spcBef>
                        <a:spcAft>
                          <a:spcPts val="40"/>
                        </a:spcAft>
                        <a:tabLst>
                          <a:tab pos="114300" algn="l"/>
                        </a:tabLst>
                      </a:pP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	Crackers</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 pretzels, rice cakes</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19050" algn="ctr">
                        <a:lnSpc>
                          <a:spcPct val="100000"/>
                        </a:lnSpc>
                        <a:spcBef>
                          <a:spcPts val="40"/>
                        </a:spcBef>
                        <a:spcAft>
                          <a:spcPts val="40"/>
                        </a:spcAf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29.1</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a:noFill/>
                    </a:lnR>
                    <a:lnT>
                      <a:noFill/>
                    </a:lnT>
                    <a:lnB>
                      <a:noFill/>
                    </a:lnB>
                    <a:solidFill>
                      <a:srgbClr val="FFFFFF"/>
                    </a:solidFill>
                  </a:tcPr>
                </a:tc>
                <a:extLst>
                  <a:ext uri="{0D108BD9-81ED-4DB2-BD59-A6C34878D82A}">
                    <a16:rowId xmlns:a16="http://schemas.microsoft.com/office/drawing/2014/main" val="273058983"/>
                  </a:ext>
                </a:extLst>
              </a:tr>
              <a:tr h="0">
                <a:tc>
                  <a:txBody>
                    <a:bodyPr/>
                    <a:lstStyle/>
                    <a:p>
                      <a:pPr marL="0" marR="161925">
                        <a:lnSpc>
                          <a:spcPct val="100000"/>
                        </a:lnSpc>
                        <a:spcBef>
                          <a:spcPts val="40"/>
                        </a:spcBef>
                        <a:spcAft>
                          <a:spcPts val="40"/>
                        </a:spcAft>
                      </a:pPr>
                      <a:r>
                        <a:rPr lang="en-US" sz="1600" b="1" dirty="0" smtClean="0">
                          <a:solidFill>
                            <a:srgbClr val="00B050"/>
                          </a:solidFill>
                          <a:effectLst/>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100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percent fruit juice</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a:noFill/>
                    </a:lnR>
                    <a:lnT>
                      <a:noFill/>
                    </a:lnT>
                    <a:lnB>
                      <a:noFill/>
                    </a:lnB>
                    <a:solidFill>
                      <a:srgbClr val="FFFFFF"/>
                    </a:solidFill>
                  </a:tcPr>
                </a:tc>
                <a:tc>
                  <a:txBody>
                    <a:bodyPr/>
                    <a:lstStyle/>
                    <a:p>
                      <a:pPr marL="0" marR="76200" algn="ctr">
                        <a:lnSpc>
                          <a:spcPct val="100000"/>
                        </a:lnSpc>
                        <a:spcBef>
                          <a:spcPts val="40"/>
                        </a:spcBef>
                        <a:spcAft>
                          <a:spcPts val="40"/>
                        </a:spcAf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19.5</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00000"/>
                        </a:lnSpc>
                        <a:spcBef>
                          <a:spcPts val="40"/>
                        </a:spcBef>
                        <a:spcAft>
                          <a:spcPts val="40"/>
                        </a:spcAft>
                      </a:pPr>
                      <a:r>
                        <a:rPr lang="en-US" sz="1600" b="1" dirty="0" smtClean="0">
                          <a:solidFill>
                            <a:srgbClr val="00B050"/>
                          </a:solidFill>
                          <a:effectLst/>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100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percent fruit juice</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19050" algn="ctr">
                        <a:lnSpc>
                          <a:spcPct val="100000"/>
                        </a:lnSpc>
                        <a:spcBef>
                          <a:spcPts val="40"/>
                        </a:spcBef>
                        <a:spcAft>
                          <a:spcPts val="40"/>
                        </a:spcAf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20.7</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a:noFill/>
                    </a:lnR>
                    <a:lnT>
                      <a:noFill/>
                    </a:lnT>
                    <a:lnB>
                      <a:noFill/>
                    </a:lnB>
                    <a:solidFill>
                      <a:srgbClr val="FFFFFF"/>
                    </a:solidFill>
                  </a:tcPr>
                </a:tc>
                <a:extLst>
                  <a:ext uri="{0D108BD9-81ED-4DB2-BD59-A6C34878D82A}">
                    <a16:rowId xmlns:a16="http://schemas.microsoft.com/office/drawing/2014/main" val="1653183815"/>
                  </a:ext>
                </a:extLst>
              </a:tr>
              <a:tr h="0">
                <a:tc>
                  <a:txBody>
                    <a:bodyPr/>
                    <a:lstStyle/>
                    <a:p>
                      <a:pPr marL="0" marR="161925">
                        <a:lnSpc>
                          <a:spcPct val="100000"/>
                        </a:lnSpc>
                        <a:spcBef>
                          <a:spcPts val="40"/>
                        </a:spcBef>
                        <a:spcAft>
                          <a:spcPts val="40"/>
                        </a:spcAft>
                        <a:tabLst>
                          <a:tab pos="114300" algn="l"/>
                        </a:tabLst>
                      </a:pP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	Baby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food desserts</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marL="0" marR="76200" algn="ctr">
                        <a:lnSpc>
                          <a:spcPct val="100000"/>
                        </a:lnSpc>
                        <a:spcBef>
                          <a:spcPts val="40"/>
                        </a:spcBef>
                        <a:spcAft>
                          <a:spcPts val="40"/>
                        </a:spcAf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15.6</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marL="0" marR="0">
                        <a:lnSpc>
                          <a:spcPct val="100000"/>
                        </a:lnSpc>
                        <a:spcBef>
                          <a:spcPts val="40"/>
                        </a:spcBef>
                        <a:spcAft>
                          <a:spcPts val="40"/>
                        </a:spcAft>
                        <a:tabLst>
                          <a:tab pos="114300" algn="l"/>
                        </a:tabLst>
                      </a:pPr>
                      <a:r>
                        <a:rPr lang="en-US" sz="1600" dirty="0" smtClean="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	Salty </a:t>
                      </a: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snacks</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marL="0" marR="19050" algn="ctr">
                        <a:lnSpc>
                          <a:spcPct val="100000"/>
                        </a:lnSpc>
                        <a:spcBef>
                          <a:spcPts val="40"/>
                        </a:spcBef>
                        <a:spcAft>
                          <a:spcPts val="40"/>
                        </a:spcAf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19.9</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a:noFill/>
                    </a:lnR>
                    <a:lnT>
                      <a:noFill/>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9087844"/>
                  </a:ext>
                </a:extLst>
              </a:tr>
              <a:tr h="0">
                <a:tc>
                  <a:txBody>
                    <a:bodyPr/>
                    <a:lstStyle/>
                    <a:p>
                      <a:pPr marL="0" marR="161925">
                        <a:lnSpc>
                          <a:spcPct val="100000"/>
                        </a:lnSpc>
                        <a:spcBef>
                          <a:spcPts val="40"/>
                        </a:spcBef>
                        <a:spcAft>
                          <a:spcPts val="40"/>
                        </a:spcAf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Unweighted n</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marL="0" marR="76200" algn="ctr">
                        <a:lnSpc>
                          <a:spcPct val="100000"/>
                        </a:lnSpc>
                        <a:spcBef>
                          <a:spcPts val="40"/>
                        </a:spcBef>
                        <a:spcAft>
                          <a:spcPts val="40"/>
                        </a:spcAft>
                        <a:tabLst>
                          <a:tab pos="452120" algn="dec"/>
                          <a:tab pos="623570" algn="dec"/>
                        </a:tabLs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2,160</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0000"/>
                        </a:lnSpc>
                        <a:spcBef>
                          <a:spcPts val="40"/>
                        </a:spcBef>
                        <a:spcAft>
                          <a:spcPts val="40"/>
                        </a:spcAft>
                        <a:tabLst>
                          <a:tab pos="452120" algn="dec"/>
                          <a:tab pos="623570" algn="dec"/>
                        </a:tabLs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Unweighted n</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marL="0" marR="19050" algn="ctr">
                        <a:lnSpc>
                          <a:spcPct val="100000"/>
                        </a:lnSpc>
                        <a:spcBef>
                          <a:spcPts val="40"/>
                        </a:spcBef>
                        <a:spcAft>
                          <a:spcPts val="40"/>
                        </a:spcAft>
                        <a:tabLst>
                          <a:tab pos="452120" algn="dec"/>
                          <a:tab pos="623570" algn="dec"/>
                        </a:tabLs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1,999</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520876994"/>
                  </a:ext>
                </a:extLst>
              </a:tr>
              <a:tr h="0">
                <a:tc>
                  <a:txBody>
                    <a:bodyPr/>
                    <a:lstStyle/>
                    <a:p>
                      <a:pPr marL="0" marR="704850">
                        <a:lnSpc>
                          <a:spcPct val="100000"/>
                        </a:lnSpc>
                        <a:spcBef>
                          <a:spcPts val="40"/>
                        </a:spcBef>
                        <a:spcAft>
                          <a:spcPts val="40"/>
                        </a:spcAf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Weighted n</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a:noFill/>
                    </a:lnL>
                    <a:lnR>
                      <a:noFill/>
                    </a:lnR>
                    <a:lnT>
                      <a:noFill/>
                    </a:lnT>
                    <a:lnB>
                      <a:noFill/>
                    </a:lnB>
                    <a:solidFill>
                      <a:srgbClr val="FFFFFF"/>
                    </a:solidFill>
                  </a:tcPr>
                </a:tc>
                <a:tc>
                  <a:txBody>
                    <a:bodyPr/>
                    <a:lstStyle/>
                    <a:p>
                      <a:pPr marL="0" marR="76200" algn="ctr">
                        <a:lnSpc>
                          <a:spcPct val="100000"/>
                        </a:lnSpc>
                        <a:spcBef>
                          <a:spcPts val="40"/>
                        </a:spcBef>
                        <a:spcAft>
                          <a:spcPts val="40"/>
                        </a:spcAft>
                        <a:tabLst>
                          <a:tab pos="452120" algn="dec"/>
                          <a:tab pos="623570" algn="dec"/>
                        </a:tabLs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329,421</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00000"/>
                        </a:lnSpc>
                        <a:spcBef>
                          <a:spcPts val="40"/>
                        </a:spcBef>
                        <a:spcAft>
                          <a:spcPts val="40"/>
                        </a:spcAft>
                        <a:tabLst>
                          <a:tab pos="452120" algn="dec"/>
                          <a:tab pos="623570" algn="dec"/>
                        </a:tabLst>
                      </a:pPr>
                      <a:r>
                        <a:rPr lang="en-US" sz="160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Weighted n</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19050" algn="ctr">
                        <a:lnSpc>
                          <a:spcPct val="100000"/>
                        </a:lnSpc>
                        <a:spcBef>
                          <a:spcPts val="40"/>
                        </a:spcBef>
                        <a:spcAft>
                          <a:spcPts val="40"/>
                        </a:spcAft>
                        <a:tabLst>
                          <a:tab pos="452120" algn="dec"/>
                          <a:tab pos="623570" algn="dec"/>
                        </a:tabLst>
                      </a:pPr>
                      <a:r>
                        <a:rPr lang="en-US" sz="1600" dirty="0">
                          <a:solidFill>
                            <a:srgbClr val="000000"/>
                          </a:solidFill>
                          <a:effectLst/>
                          <a:latin typeface="Franklin Gothic Medium" panose="020B0603020102020204" pitchFamily="34" charset="0"/>
                          <a:ea typeface="Times New Roman" panose="02020603050405020304" pitchFamily="18" charset="0"/>
                          <a:cs typeface="Calibri" panose="020F0502020204030204" pitchFamily="34" charset="0"/>
                        </a:rPr>
                        <a:t>351,307</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94280" marR="94280" anchor="ctr">
                    <a:lnL>
                      <a:noFill/>
                    </a:lnL>
                    <a:lnR>
                      <a:noFill/>
                    </a:lnR>
                    <a:lnT>
                      <a:noFill/>
                    </a:lnT>
                    <a:lnB>
                      <a:noFill/>
                    </a:lnB>
                    <a:solidFill>
                      <a:srgbClr val="FFFFFF"/>
                    </a:solidFill>
                  </a:tcPr>
                </a:tc>
                <a:extLst>
                  <a:ext uri="{0D108BD9-81ED-4DB2-BD59-A6C34878D82A}">
                    <a16:rowId xmlns:a16="http://schemas.microsoft.com/office/drawing/2014/main" val="521447484"/>
                  </a:ext>
                </a:extLst>
              </a:tr>
            </a:tbl>
          </a:graphicData>
        </a:graphic>
      </p:graphicFrame>
      <p:sp>
        <p:nvSpPr>
          <p:cNvPr id="7" name="TextBox 6"/>
          <p:cNvSpPr txBox="1"/>
          <p:nvPr/>
        </p:nvSpPr>
        <p:spPr>
          <a:xfrm>
            <a:off x="838200" y="6172200"/>
            <a:ext cx="4090607" cy="369332"/>
          </a:xfrm>
          <a:prstGeom prst="rect">
            <a:avLst/>
          </a:prstGeom>
          <a:noFill/>
        </p:spPr>
        <p:txBody>
          <a:bodyPr wrap="none" rtlCol="0">
            <a:spAutoFit/>
          </a:bodyPr>
          <a:lstStyle/>
          <a:p>
            <a:r>
              <a:rPr lang="en-US" b="1" dirty="0" smtClean="0">
                <a:solidFill>
                  <a:srgbClr val="00B050"/>
                </a:solidFill>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 </a:t>
            </a:r>
            <a:r>
              <a:rPr lang="en-US" sz="1400" dirty="0" smtClean="0">
                <a:latin typeface="Franklin Gothic Medium" panose="020B0603020102020204" pitchFamily="34" charset="0"/>
                <a:ea typeface="Times New Roman" panose="02020603050405020304" pitchFamily="18" charset="0"/>
                <a:cs typeface="Calibri" panose="020F0502020204030204" pitchFamily="34" charset="0"/>
                <a:sym typeface="Wingdings" panose="05000000000000000000" pitchFamily="2" charset="2"/>
              </a:rPr>
              <a:t>Type of food available in the WIC food packages</a:t>
            </a:r>
            <a:endParaRPr lang="en-US" sz="1400" dirty="0"/>
          </a:p>
        </p:txBody>
      </p:sp>
    </p:spTree>
    <p:extLst>
      <p:ext uri="{BB962C8B-B14F-4D97-AF65-F5344CB8AC3E}">
        <p14:creationId xmlns:p14="http://schemas.microsoft.com/office/powerpoint/2010/main" val="23878909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402" y="381000"/>
            <a:ext cx="8115300" cy="2538751"/>
          </a:xfrm>
        </p:spPr>
        <p:txBody>
          <a:bodyPr>
            <a:noAutofit/>
          </a:bodyPr>
          <a:lstStyle/>
          <a:p>
            <a:r>
              <a:rPr lang="en-US" sz="3200" dirty="0" smtClean="0">
                <a:solidFill>
                  <a:srgbClr val="7030A0"/>
                </a:solidFill>
              </a:rPr>
              <a:t>Children enrolled </a:t>
            </a:r>
            <a:br>
              <a:rPr lang="en-US" sz="3200" dirty="0" smtClean="0">
                <a:solidFill>
                  <a:srgbClr val="7030A0"/>
                </a:solidFill>
              </a:rPr>
            </a:br>
            <a:r>
              <a:rPr lang="en-US" sz="3200" dirty="0" smtClean="0">
                <a:solidFill>
                  <a:srgbClr val="7030A0"/>
                </a:solidFill>
              </a:rPr>
              <a:t>in WIC are increasing </a:t>
            </a:r>
            <a:br>
              <a:rPr lang="en-US" sz="3200" dirty="0" smtClean="0">
                <a:solidFill>
                  <a:srgbClr val="7030A0"/>
                </a:solidFill>
              </a:rPr>
            </a:br>
            <a:r>
              <a:rPr lang="en-US" sz="3200" dirty="0" smtClean="0">
                <a:solidFill>
                  <a:srgbClr val="7030A0"/>
                </a:solidFill>
              </a:rPr>
              <a:t>consumption of </a:t>
            </a:r>
            <a:r>
              <a:rPr lang="en-US" sz="3200" dirty="0">
                <a:solidFill>
                  <a:srgbClr val="7030A0"/>
                </a:solidFill>
              </a:rPr>
              <a:t>fruits, </a:t>
            </a:r>
            <a:r>
              <a:rPr lang="en-US" sz="3200" dirty="0" smtClean="0">
                <a:solidFill>
                  <a:srgbClr val="7030A0"/>
                </a:solidFill>
              </a:rPr>
              <a:t/>
            </a:r>
            <a:br>
              <a:rPr lang="en-US" sz="3200" dirty="0" smtClean="0">
                <a:solidFill>
                  <a:srgbClr val="7030A0"/>
                </a:solidFill>
              </a:rPr>
            </a:br>
            <a:r>
              <a:rPr lang="en-US" sz="3200" dirty="0" smtClean="0">
                <a:solidFill>
                  <a:srgbClr val="7030A0"/>
                </a:solidFill>
              </a:rPr>
              <a:t>vegetables</a:t>
            </a:r>
            <a:r>
              <a:rPr lang="en-US" sz="3200" dirty="0">
                <a:solidFill>
                  <a:srgbClr val="7030A0"/>
                </a:solidFill>
              </a:rPr>
              <a:t>, </a:t>
            </a:r>
            <a:r>
              <a:rPr lang="en-US" sz="3200" dirty="0" smtClean="0">
                <a:solidFill>
                  <a:srgbClr val="7030A0"/>
                </a:solidFill>
              </a:rPr>
              <a:t>cow’s milk, </a:t>
            </a:r>
            <a:r>
              <a:rPr lang="en-US" sz="3200" dirty="0">
                <a:solidFill>
                  <a:srgbClr val="7030A0"/>
                </a:solidFill>
              </a:rPr>
              <a:t>and meats and other proteins</a:t>
            </a:r>
            <a:r>
              <a:rPr lang="en-US" sz="3200" dirty="0" smtClean="0">
                <a:solidFill>
                  <a:srgbClr val="7030A0"/>
                </a:solidFill>
              </a:rPr>
              <a:t>…</a:t>
            </a:r>
            <a:endParaRPr lang="en-US" sz="3200" dirty="0">
              <a:solidFill>
                <a:srgbClr val="7030A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6781742"/>
              </p:ext>
            </p:extLst>
          </p:nvPr>
        </p:nvGraphicFramePr>
        <p:xfrm>
          <a:off x="474009" y="3173845"/>
          <a:ext cx="7903509" cy="335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49738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87" y="381000"/>
            <a:ext cx="8115300" cy="2250353"/>
          </a:xfrm>
        </p:spPr>
        <p:txBody>
          <a:bodyPr>
            <a:noAutofit/>
          </a:bodyPr>
          <a:lstStyle/>
          <a:p>
            <a:r>
              <a:rPr lang="en-US" sz="3200" dirty="0" smtClean="0">
                <a:solidFill>
                  <a:srgbClr val="7030A0"/>
                </a:solidFill>
              </a:rPr>
              <a:t>…but are also increasing </a:t>
            </a:r>
            <a:br>
              <a:rPr lang="en-US" sz="3200" dirty="0" smtClean="0">
                <a:solidFill>
                  <a:srgbClr val="7030A0"/>
                </a:solidFill>
              </a:rPr>
            </a:br>
            <a:r>
              <a:rPr lang="en-US" sz="3200" dirty="0" smtClean="0">
                <a:solidFill>
                  <a:srgbClr val="7030A0"/>
                </a:solidFill>
              </a:rPr>
              <a:t>consumption of desserts, </a:t>
            </a:r>
            <a:br>
              <a:rPr lang="en-US" sz="3200" dirty="0" smtClean="0">
                <a:solidFill>
                  <a:srgbClr val="7030A0"/>
                </a:solidFill>
              </a:rPr>
            </a:br>
            <a:r>
              <a:rPr lang="en-US" sz="3200" dirty="0" smtClean="0">
                <a:solidFill>
                  <a:srgbClr val="7030A0"/>
                </a:solidFill>
              </a:rPr>
              <a:t>sugar-sweetened beverages, </a:t>
            </a:r>
            <a:br>
              <a:rPr lang="en-US" sz="3200" dirty="0" smtClean="0">
                <a:solidFill>
                  <a:srgbClr val="7030A0"/>
                </a:solidFill>
              </a:rPr>
            </a:br>
            <a:r>
              <a:rPr lang="en-US" sz="3200" dirty="0" smtClean="0">
                <a:solidFill>
                  <a:srgbClr val="7030A0"/>
                </a:solidFill>
              </a:rPr>
              <a:t>and salty snacks</a:t>
            </a:r>
            <a:endParaRPr lang="en-US" sz="3200" dirty="0">
              <a:solidFill>
                <a:srgbClr val="7030A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2421321"/>
              </p:ext>
            </p:extLst>
          </p:nvPr>
        </p:nvGraphicFramePr>
        <p:xfrm>
          <a:off x="574687" y="3048000"/>
          <a:ext cx="7701139" cy="35148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7899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619" y="304800"/>
            <a:ext cx="8115300" cy="2057400"/>
          </a:xfrm>
        </p:spPr>
        <p:txBody>
          <a:bodyPr>
            <a:noAutofit/>
          </a:bodyPr>
          <a:lstStyle/>
          <a:p>
            <a:r>
              <a:rPr lang="en-US" sz="3200" dirty="0">
                <a:solidFill>
                  <a:srgbClr val="7030A0"/>
                </a:solidFill>
              </a:rPr>
              <a:t>Macronutrient and </a:t>
            </a:r>
            <a:r>
              <a:rPr lang="en-US" sz="3200" dirty="0" smtClean="0">
                <a:solidFill>
                  <a:srgbClr val="7030A0"/>
                </a:solidFill>
              </a:rPr>
              <a:t/>
            </a:r>
            <a:br>
              <a:rPr lang="en-US" sz="3200" dirty="0" smtClean="0">
                <a:solidFill>
                  <a:srgbClr val="7030A0"/>
                </a:solidFill>
              </a:rPr>
            </a:br>
            <a:r>
              <a:rPr lang="en-US" sz="3200" dirty="0" smtClean="0">
                <a:solidFill>
                  <a:srgbClr val="7030A0"/>
                </a:solidFill>
              </a:rPr>
              <a:t>micronutrient </a:t>
            </a:r>
            <a:r>
              <a:rPr lang="en-US" sz="3200" dirty="0">
                <a:solidFill>
                  <a:srgbClr val="7030A0"/>
                </a:solidFill>
              </a:rPr>
              <a:t>intakes mostly </a:t>
            </a:r>
            <a:r>
              <a:rPr lang="en-US" sz="3200" dirty="0" smtClean="0">
                <a:solidFill>
                  <a:srgbClr val="7030A0"/>
                </a:solidFill>
              </a:rPr>
              <a:t/>
            </a:r>
            <a:br>
              <a:rPr lang="en-US" sz="3200" dirty="0" smtClean="0">
                <a:solidFill>
                  <a:srgbClr val="7030A0"/>
                </a:solidFill>
              </a:rPr>
            </a:br>
            <a:r>
              <a:rPr lang="en-US" sz="3200" dirty="0" smtClean="0">
                <a:solidFill>
                  <a:srgbClr val="7030A0"/>
                </a:solidFill>
              </a:rPr>
              <a:t>meet </a:t>
            </a:r>
            <a:r>
              <a:rPr lang="en-US" sz="3200" dirty="0">
                <a:solidFill>
                  <a:srgbClr val="7030A0"/>
                </a:solidFill>
              </a:rPr>
              <a:t>or exceed recommended </a:t>
            </a:r>
            <a:r>
              <a:rPr lang="en-US" sz="3200" dirty="0" smtClean="0">
                <a:solidFill>
                  <a:srgbClr val="7030A0"/>
                </a:solidFill>
              </a:rPr>
              <a:t/>
            </a:r>
            <a:br>
              <a:rPr lang="en-US" sz="3200" dirty="0" smtClean="0">
                <a:solidFill>
                  <a:srgbClr val="7030A0"/>
                </a:solidFill>
              </a:rPr>
            </a:br>
            <a:r>
              <a:rPr lang="en-US" sz="3200" dirty="0" smtClean="0">
                <a:solidFill>
                  <a:srgbClr val="7030A0"/>
                </a:solidFill>
              </a:rPr>
              <a:t>levels </a:t>
            </a:r>
            <a:r>
              <a:rPr lang="en-US" sz="3200" dirty="0">
                <a:solidFill>
                  <a:srgbClr val="7030A0"/>
                </a:solidFill>
              </a:rPr>
              <a:t>through the first year of life</a:t>
            </a:r>
          </a:p>
        </p:txBody>
      </p:sp>
      <p:sp>
        <p:nvSpPr>
          <p:cNvPr id="3" name="Content Placeholder 2"/>
          <p:cNvSpPr>
            <a:spLocks noGrp="1"/>
          </p:cNvSpPr>
          <p:nvPr>
            <p:ph idx="1"/>
          </p:nvPr>
        </p:nvSpPr>
        <p:spPr>
          <a:xfrm>
            <a:off x="501869" y="2514600"/>
            <a:ext cx="7924800" cy="3886200"/>
          </a:xfrm>
        </p:spPr>
        <p:txBody>
          <a:bodyPr>
            <a:normAutofit fontScale="92500" lnSpcReduction="20000"/>
          </a:bodyPr>
          <a:lstStyle/>
          <a:p>
            <a:r>
              <a:rPr lang="en-US" dirty="0"/>
              <a:t>At each month, median macronutrient levels meet or exceed the recommended levels for that age.</a:t>
            </a:r>
          </a:p>
          <a:p>
            <a:r>
              <a:rPr lang="en-US" dirty="0"/>
              <a:t>At each month, most median micronutrient levels also exceed the recommended levels for that age. The exceptions are:</a:t>
            </a:r>
          </a:p>
          <a:p>
            <a:pPr lvl="1"/>
            <a:r>
              <a:rPr lang="en-US" dirty="0"/>
              <a:t>Median vitamin D intake is below adequate intake levels throughout infancy.</a:t>
            </a:r>
          </a:p>
          <a:p>
            <a:pPr lvl="1"/>
            <a:r>
              <a:rPr lang="en-US" dirty="0"/>
              <a:t>20% of children have intakes of iron below the estimated average requirement at month 7, 16.7% at month 9, and 14.7% at month 11.</a:t>
            </a:r>
          </a:p>
          <a:p>
            <a:pPr lvl="1"/>
            <a:r>
              <a:rPr lang="en-US" dirty="0"/>
              <a:t>17.4% of children have intakes of zinc below the estimated average requirement at month 7, 11.4% at month 9, and 6.9% at month 11.</a:t>
            </a:r>
          </a:p>
        </p:txBody>
      </p:sp>
    </p:spTree>
    <p:extLst>
      <p:ext uri="{BB962C8B-B14F-4D97-AF65-F5344CB8AC3E}">
        <p14:creationId xmlns:p14="http://schemas.microsoft.com/office/powerpoint/2010/main" val="2117645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262" y="533400"/>
            <a:ext cx="8115300" cy="2057400"/>
          </a:xfrm>
        </p:spPr>
        <p:txBody>
          <a:bodyPr>
            <a:noAutofit/>
          </a:bodyPr>
          <a:lstStyle/>
          <a:p>
            <a:r>
              <a:rPr lang="en-US" sz="3200" dirty="0" smtClean="0">
                <a:solidFill>
                  <a:srgbClr val="7030A0"/>
                </a:solidFill>
              </a:rPr>
              <a:t>Macronutrient </a:t>
            </a:r>
            <a:br>
              <a:rPr lang="en-US" sz="3200" dirty="0" smtClean="0">
                <a:solidFill>
                  <a:srgbClr val="7030A0"/>
                </a:solidFill>
              </a:rPr>
            </a:br>
            <a:r>
              <a:rPr lang="en-US" sz="3200" dirty="0" smtClean="0">
                <a:solidFill>
                  <a:srgbClr val="7030A0"/>
                </a:solidFill>
              </a:rPr>
              <a:t>and micronutrient intakes </a:t>
            </a:r>
            <a:br>
              <a:rPr lang="en-US" sz="3200" dirty="0" smtClean="0">
                <a:solidFill>
                  <a:srgbClr val="7030A0"/>
                </a:solidFill>
              </a:rPr>
            </a:br>
            <a:r>
              <a:rPr lang="en-US" sz="3200" dirty="0" smtClean="0">
                <a:solidFill>
                  <a:srgbClr val="7030A0"/>
                </a:solidFill>
              </a:rPr>
              <a:t>mostly </a:t>
            </a:r>
            <a:r>
              <a:rPr lang="en-US" sz="3200" dirty="0">
                <a:solidFill>
                  <a:srgbClr val="7030A0"/>
                </a:solidFill>
              </a:rPr>
              <a:t>meet or exceed recommended levels through the </a:t>
            </a:r>
            <a:r>
              <a:rPr lang="en-US" sz="3200" dirty="0" smtClean="0">
                <a:solidFill>
                  <a:srgbClr val="7030A0"/>
                </a:solidFill>
              </a:rPr>
              <a:t>second year </a:t>
            </a:r>
            <a:r>
              <a:rPr lang="en-US" sz="3200" dirty="0">
                <a:solidFill>
                  <a:srgbClr val="7030A0"/>
                </a:solidFill>
              </a:rPr>
              <a:t>of </a:t>
            </a:r>
            <a:r>
              <a:rPr lang="en-US" sz="3200" dirty="0" smtClean="0">
                <a:solidFill>
                  <a:srgbClr val="7030A0"/>
                </a:solidFill>
              </a:rPr>
              <a:t>life</a:t>
            </a:r>
            <a:endParaRPr lang="en-US" sz="3200" dirty="0">
              <a:solidFill>
                <a:srgbClr val="7030A0"/>
              </a:solidFill>
            </a:endParaRPr>
          </a:p>
        </p:txBody>
      </p:sp>
      <p:sp>
        <p:nvSpPr>
          <p:cNvPr id="3" name="Content Placeholder 2"/>
          <p:cNvSpPr>
            <a:spLocks noGrp="1"/>
          </p:cNvSpPr>
          <p:nvPr>
            <p:ph idx="1"/>
          </p:nvPr>
        </p:nvSpPr>
        <p:spPr>
          <a:xfrm>
            <a:off x="501869" y="2743200"/>
            <a:ext cx="7924800" cy="3581400"/>
          </a:xfrm>
        </p:spPr>
        <p:txBody>
          <a:bodyPr/>
          <a:lstStyle/>
          <a:p>
            <a:r>
              <a:rPr lang="en-US" dirty="0" smtClean="0"/>
              <a:t>From months 13-24, median macronutrient levels exceed the recommended levels for each age.</a:t>
            </a:r>
          </a:p>
          <a:p>
            <a:r>
              <a:rPr lang="en-US" dirty="0" smtClean="0"/>
              <a:t>From months 13-24, prevalence </a:t>
            </a:r>
            <a:r>
              <a:rPr lang="en-US" dirty="0"/>
              <a:t>of </a:t>
            </a:r>
            <a:r>
              <a:rPr lang="en-US" dirty="0" smtClean="0"/>
              <a:t>inadequate intakes (below the estimated average requirement) for </a:t>
            </a:r>
            <a:r>
              <a:rPr lang="en-US" dirty="0"/>
              <a:t>most micronutrients is less than </a:t>
            </a:r>
            <a:r>
              <a:rPr lang="en-US" dirty="0" smtClean="0"/>
              <a:t>5%.</a:t>
            </a:r>
            <a:endParaRPr lang="en-US" dirty="0"/>
          </a:p>
          <a:p>
            <a:r>
              <a:rPr lang="en-US" dirty="0"/>
              <a:t>Inadequate intakes of iron and zinc decrease as children </a:t>
            </a:r>
            <a:r>
              <a:rPr lang="en-US" dirty="0" smtClean="0"/>
              <a:t>age, and less </a:t>
            </a:r>
            <a:r>
              <a:rPr lang="en-US" dirty="0"/>
              <a:t>than </a:t>
            </a:r>
            <a:r>
              <a:rPr lang="en-US" dirty="0" smtClean="0"/>
              <a:t>5% have </a:t>
            </a:r>
            <a:r>
              <a:rPr lang="en-US" dirty="0"/>
              <a:t>inadequate </a:t>
            </a:r>
            <a:r>
              <a:rPr lang="en-US" dirty="0" smtClean="0"/>
              <a:t>intakes </a:t>
            </a:r>
            <a:r>
              <a:rPr lang="en-US" dirty="0"/>
              <a:t>in the second year.</a:t>
            </a:r>
          </a:p>
        </p:txBody>
      </p:sp>
    </p:spTree>
    <p:extLst>
      <p:ext uri="{BB962C8B-B14F-4D97-AF65-F5344CB8AC3E}">
        <p14:creationId xmlns:p14="http://schemas.microsoft.com/office/powerpoint/2010/main" val="2608974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7030A0"/>
                </a:solidFill>
              </a:rPr>
              <a:t>Vitamins E and D are the exceptions</a:t>
            </a:r>
            <a:endParaRPr lang="en-US" sz="3200" dirty="0">
              <a:solidFill>
                <a:srgbClr val="7030A0"/>
              </a:solidFill>
            </a:endParaRPr>
          </a:p>
        </p:txBody>
      </p:sp>
      <p:sp>
        <p:nvSpPr>
          <p:cNvPr id="4" name="Content Placeholder 3"/>
          <p:cNvSpPr>
            <a:spLocks noGrp="1"/>
          </p:cNvSpPr>
          <p:nvPr>
            <p:ph idx="1"/>
          </p:nvPr>
        </p:nvSpPr>
        <p:spPr>
          <a:xfrm>
            <a:off x="935705" y="2362200"/>
            <a:ext cx="3528508" cy="3508977"/>
          </a:xfrm>
        </p:spPr>
        <p:txBody>
          <a:bodyPr anchor="ctr"/>
          <a:lstStyle/>
          <a:p>
            <a:r>
              <a:rPr lang="en-US" sz="2400" dirty="0" smtClean="0"/>
              <a:t>Vitamins E and D have high </a:t>
            </a:r>
            <a:r>
              <a:rPr lang="en-US" sz="2400" dirty="0" err="1" smtClean="0"/>
              <a:t>prevalences</a:t>
            </a:r>
            <a:r>
              <a:rPr lang="en-US" sz="2400" dirty="0" smtClean="0"/>
              <a:t> </a:t>
            </a:r>
            <a:r>
              <a:rPr lang="en-US" sz="2400" dirty="0"/>
              <a:t>of inadequate intakes in the second </a:t>
            </a:r>
            <a:r>
              <a:rPr lang="en-US" sz="2400" dirty="0" smtClean="0"/>
              <a:t>year.</a:t>
            </a:r>
            <a:endParaRPr lang="en-US" sz="2400" dirty="0"/>
          </a:p>
          <a:p>
            <a:endParaRPr lang="en-US" dirty="0"/>
          </a:p>
        </p:txBody>
      </p:sp>
      <p:graphicFrame>
        <p:nvGraphicFramePr>
          <p:cNvPr id="6" name="Content Placeholder 5"/>
          <p:cNvGraphicFramePr>
            <a:graphicFrameLocks noGrp="1"/>
          </p:cNvGraphicFramePr>
          <p:nvPr>
            <p:ph sz="half" idx="4294967295"/>
            <p:extLst>
              <p:ext uri="{D42A27DB-BD31-4B8C-83A1-F6EECF244321}">
                <p14:modId xmlns:p14="http://schemas.microsoft.com/office/powerpoint/2010/main" val="512230674"/>
              </p:ext>
            </p:extLst>
          </p:nvPr>
        </p:nvGraphicFramePr>
        <p:xfrm>
          <a:off x="4343400" y="2875658"/>
          <a:ext cx="3887787" cy="36449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741450" y="2060427"/>
            <a:ext cx="3303133" cy="830997"/>
          </a:xfrm>
          <a:prstGeom prst="rect">
            <a:avLst/>
          </a:prstGeom>
          <a:noFill/>
        </p:spPr>
        <p:txBody>
          <a:bodyPr wrap="square" rtlCol="0">
            <a:spAutoFit/>
          </a:bodyPr>
          <a:lstStyle/>
          <a:p>
            <a:r>
              <a:rPr lang="en-US" sz="1600" dirty="0" smtClean="0">
                <a:latin typeface="Franklin Gothic Medium" panose="020B0603020102020204" pitchFamily="34" charset="0"/>
              </a:rPr>
              <a:t>Prevalence of inadequate intakes of vitamins E and D, months 13 to 24</a:t>
            </a:r>
            <a:endParaRPr lang="en-US" sz="1600" dirty="0">
              <a:latin typeface="Franklin Gothic Medium" panose="020B0603020102020204" pitchFamily="34" charset="0"/>
            </a:endParaRPr>
          </a:p>
        </p:txBody>
      </p:sp>
    </p:spTree>
    <p:extLst>
      <p:ext uri="{BB962C8B-B14F-4D97-AF65-F5344CB8AC3E}">
        <p14:creationId xmlns:p14="http://schemas.microsoft.com/office/powerpoint/2010/main" val="37834305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28" y="670034"/>
            <a:ext cx="7845972" cy="2073166"/>
          </a:xfrm>
        </p:spPr>
        <p:txBody>
          <a:bodyPr>
            <a:noAutofit/>
          </a:bodyPr>
          <a:lstStyle/>
          <a:p>
            <a:r>
              <a:rPr lang="en-US" sz="3200" dirty="0" smtClean="0">
                <a:solidFill>
                  <a:srgbClr val="7030A0"/>
                </a:solidFill>
              </a:rPr>
              <a:t>At 7 months, median caloric</a:t>
            </a:r>
            <a:br>
              <a:rPr lang="en-US" sz="3200" dirty="0" smtClean="0">
                <a:solidFill>
                  <a:srgbClr val="7030A0"/>
                </a:solidFill>
              </a:rPr>
            </a:br>
            <a:r>
              <a:rPr lang="en-US" sz="3200" dirty="0" smtClean="0">
                <a:solidFill>
                  <a:srgbClr val="7030A0"/>
                </a:solidFill>
              </a:rPr>
              <a:t>intake is lowest among infants </a:t>
            </a:r>
            <a:br>
              <a:rPr lang="en-US" sz="3200" dirty="0" smtClean="0">
                <a:solidFill>
                  <a:srgbClr val="7030A0"/>
                </a:solidFill>
              </a:rPr>
            </a:br>
            <a:r>
              <a:rPr lang="en-US" sz="3200" dirty="0" smtClean="0">
                <a:solidFill>
                  <a:srgbClr val="7030A0"/>
                </a:solidFill>
              </a:rPr>
              <a:t>issued </a:t>
            </a:r>
            <a:r>
              <a:rPr lang="en-US" sz="3200" dirty="0">
                <a:solidFill>
                  <a:srgbClr val="7030A0"/>
                </a:solidFill>
              </a:rPr>
              <a:t>the partially (mostly) breastfed food package at 6 </a:t>
            </a:r>
            <a:r>
              <a:rPr lang="en-US" sz="3200" dirty="0" smtClean="0">
                <a:solidFill>
                  <a:srgbClr val="7030A0"/>
                </a:solidFill>
              </a:rPr>
              <a:t>months</a:t>
            </a:r>
            <a:endParaRPr lang="en-US" sz="3200" dirty="0">
              <a:solidFill>
                <a:srgbClr val="7030A0"/>
              </a:solidFill>
            </a:endParaRPr>
          </a:p>
        </p:txBody>
      </p:sp>
      <p:graphicFrame>
        <p:nvGraphicFramePr>
          <p:cNvPr id="8" name="Chart 7"/>
          <p:cNvGraphicFramePr/>
          <p:nvPr>
            <p:extLst>
              <p:ext uri="{D42A27DB-BD31-4B8C-83A1-F6EECF244321}">
                <p14:modId xmlns:p14="http://schemas.microsoft.com/office/powerpoint/2010/main" val="2479039849"/>
              </p:ext>
            </p:extLst>
          </p:nvPr>
        </p:nvGraphicFramePr>
        <p:xfrm>
          <a:off x="688428" y="2743200"/>
          <a:ext cx="73152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92870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193" y="533400"/>
            <a:ext cx="7024744" cy="1789664"/>
          </a:xfrm>
        </p:spPr>
        <p:txBody>
          <a:bodyPr>
            <a:normAutofit/>
          </a:bodyPr>
          <a:lstStyle/>
          <a:p>
            <a:r>
              <a:rPr lang="en-US" sz="3200" dirty="0" smtClean="0">
                <a:solidFill>
                  <a:srgbClr val="7030A0"/>
                </a:solidFill>
              </a:rPr>
              <a:t>But by 11 months, those differences are smaller in magnitude</a:t>
            </a:r>
            <a:endParaRPr lang="en-US" sz="3200" dirty="0">
              <a:solidFill>
                <a:srgbClr val="7030A0"/>
              </a:solidFill>
            </a:endParaRPr>
          </a:p>
        </p:txBody>
      </p:sp>
      <p:graphicFrame>
        <p:nvGraphicFramePr>
          <p:cNvPr id="6" name="Chart 5"/>
          <p:cNvGraphicFramePr/>
          <p:nvPr>
            <p:extLst>
              <p:ext uri="{D42A27DB-BD31-4B8C-83A1-F6EECF244321}">
                <p14:modId xmlns:p14="http://schemas.microsoft.com/office/powerpoint/2010/main" val="928684956"/>
              </p:ext>
            </p:extLst>
          </p:nvPr>
        </p:nvGraphicFramePr>
        <p:xfrm>
          <a:off x="753034" y="2819400"/>
          <a:ext cx="73152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12341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890" y="447325"/>
            <a:ext cx="7024744" cy="1754921"/>
          </a:xfrm>
        </p:spPr>
        <p:txBody>
          <a:bodyPr>
            <a:normAutofit fontScale="90000"/>
          </a:bodyPr>
          <a:lstStyle/>
          <a:p>
            <a:r>
              <a:rPr lang="en-US" sz="3200" dirty="0" smtClean="0">
                <a:solidFill>
                  <a:srgbClr val="7030A0"/>
                </a:solidFill>
              </a:rPr>
              <a:t>Infants who receive</a:t>
            </a:r>
            <a:br>
              <a:rPr lang="en-US" sz="3200" dirty="0" smtClean="0">
                <a:solidFill>
                  <a:srgbClr val="7030A0"/>
                </a:solidFill>
              </a:rPr>
            </a:br>
            <a:r>
              <a:rPr lang="en-US" sz="3200" dirty="0" smtClean="0">
                <a:solidFill>
                  <a:srgbClr val="7030A0"/>
                </a:solidFill>
              </a:rPr>
              <a:t>the partially (mostly) breastfed package at 6 months are at risk </a:t>
            </a:r>
            <a:br>
              <a:rPr lang="en-US" sz="3200" dirty="0" smtClean="0">
                <a:solidFill>
                  <a:srgbClr val="7030A0"/>
                </a:solidFill>
              </a:rPr>
            </a:br>
            <a:r>
              <a:rPr lang="en-US" sz="3200" dirty="0" smtClean="0">
                <a:solidFill>
                  <a:srgbClr val="7030A0"/>
                </a:solidFill>
              </a:rPr>
              <a:t>for not meeting some nutrient needs</a:t>
            </a:r>
            <a:endParaRPr lang="en-US" sz="3200" dirty="0">
              <a:solidFill>
                <a:srgbClr val="7030A0"/>
              </a:solidFill>
            </a:endParaRPr>
          </a:p>
        </p:txBody>
      </p:sp>
      <p:sp>
        <p:nvSpPr>
          <p:cNvPr id="3" name="Content Placeholder 2"/>
          <p:cNvSpPr>
            <a:spLocks noGrp="1"/>
          </p:cNvSpPr>
          <p:nvPr>
            <p:ph idx="1"/>
          </p:nvPr>
        </p:nvSpPr>
        <p:spPr>
          <a:xfrm>
            <a:off x="533400" y="2620409"/>
            <a:ext cx="3657600" cy="3937141"/>
          </a:xfrm>
        </p:spPr>
        <p:txBody>
          <a:bodyPr>
            <a:normAutofit fontScale="85000" lnSpcReduction="10000"/>
          </a:bodyPr>
          <a:lstStyle/>
          <a:p>
            <a:r>
              <a:rPr lang="en-US" sz="2000" dirty="0" smtClean="0"/>
              <a:t>Median macronutrient intake levels are similar across the three food package groups.</a:t>
            </a:r>
          </a:p>
          <a:p>
            <a:r>
              <a:rPr lang="en-US" sz="2000" dirty="0" smtClean="0"/>
              <a:t>Median micronutrient intake levels, however,  are lower for the partially (mostly) breastfed package group.</a:t>
            </a:r>
          </a:p>
          <a:p>
            <a:r>
              <a:rPr lang="en-US" sz="2000" dirty="0" smtClean="0"/>
              <a:t>Controlling for energy intake suggests that the problem may be rooted in low energy intake for the partially (mostly) breastfed package group.</a:t>
            </a:r>
          </a:p>
          <a:p>
            <a:r>
              <a:rPr lang="en-US" sz="2000" dirty="0" smtClean="0"/>
              <a:t>Nutrient levels return to higher levels by 11 months.</a:t>
            </a:r>
            <a:endParaRPr lang="en-US" dirty="0"/>
          </a:p>
        </p:txBody>
      </p:sp>
      <p:graphicFrame>
        <p:nvGraphicFramePr>
          <p:cNvPr id="5" name="Content Placeholder 4"/>
          <p:cNvGraphicFramePr>
            <a:graphicFrameLocks noGrp="1"/>
          </p:cNvGraphicFramePr>
          <p:nvPr>
            <p:ph sz="half" idx="4294967295"/>
            <p:extLst>
              <p:ext uri="{D42A27DB-BD31-4B8C-83A1-F6EECF244321}">
                <p14:modId xmlns:p14="http://schemas.microsoft.com/office/powerpoint/2010/main" val="2780725012"/>
              </p:ext>
            </p:extLst>
          </p:nvPr>
        </p:nvGraphicFramePr>
        <p:xfrm>
          <a:off x="5162550" y="2679700"/>
          <a:ext cx="3981450" cy="18208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2801881400"/>
              </p:ext>
            </p:extLst>
          </p:nvPr>
        </p:nvGraphicFramePr>
        <p:xfrm>
          <a:off x="4358782" y="4808660"/>
          <a:ext cx="4067924" cy="174889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770265" y="2236736"/>
            <a:ext cx="3976287" cy="430887"/>
          </a:xfrm>
          <a:prstGeom prst="rect">
            <a:avLst/>
          </a:prstGeom>
          <a:noFill/>
        </p:spPr>
        <p:txBody>
          <a:bodyPr wrap="square" rtlCol="0">
            <a:spAutoFit/>
          </a:bodyPr>
          <a:lstStyle/>
          <a:p>
            <a:r>
              <a:rPr lang="en-US" sz="1100" dirty="0" smtClean="0">
                <a:latin typeface="Franklin Gothic Medium" panose="020B0603020102020204" pitchFamily="34" charset="0"/>
              </a:rPr>
              <a:t>Difference between recommended levels and 7-month median intake of vitamin E, iron, and zinc by 6-month food package</a:t>
            </a:r>
            <a:endParaRPr lang="en-US" sz="1050" dirty="0">
              <a:latin typeface="Franklin Gothic Medium" panose="020B0603020102020204" pitchFamily="34" charset="0"/>
            </a:endParaRPr>
          </a:p>
        </p:txBody>
      </p:sp>
      <p:sp>
        <p:nvSpPr>
          <p:cNvPr id="8" name="TextBox 7"/>
          <p:cNvSpPr txBox="1"/>
          <p:nvPr/>
        </p:nvSpPr>
        <p:spPr>
          <a:xfrm>
            <a:off x="4770265" y="4488616"/>
            <a:ext cx="3664324" cy="430887"/>
          </a:xfrm>
          <a:prstGeom prst="rect">
            <a:avLst/>
          </a:prstGeom>
          <a:noFill/>
        </p:spPr>
        <p:txBody>
          <a:bodyPr wrap="square" rtlCol="0">
            <a:spAutoFit/>
          </a:bodyPr>
          <a:lstStyle/>
          <a:p>
            <a:r>
              <a:rPr lang="en-US" sz="1100" dirty="0" smtClean="0">
                <a:latin typeface="Franklin Gothic Medium" panose="020B0603020102020204" pitchFamily="34" charset="0"/>
              </a:rPr>
              <a:t>Difference between recommended levels and 7-month median intake of vitamin D by 6-month food package</a:t>
            </a:r>
            <a:endParaRPr lang="en-US" sz="1100" dirty="0">
              <a:latin typeface="Franklin Gothic Medium" panose="020B0603020102020204" pitchFamily="34" charset="0"/>
            </a:endParaRPr>
          </a:p>
        </p:txBody>
      </p:sp>
      <p:cxnSp>
        <p:nvCxnSpPr>
          <p:cNvPr id="10" name="Straight Connector 9"/>
          <p:cNvCxnSpPr/>
          <p:nvPr/>
        </p:nvCxnSpPr>
        <p:spPr>
          <a:xfrm>
            <a:off x="4788658" y="4488616"/>
            <a:ext cx="3846654"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91798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543749"/>
            <a:ext cx="8115300" cy="2043629"/>
          </a:xfrm>
        </p:spPr>
        <p:txBody>
          <a:bodyPr>
            <a:noAutofit/>
          </a:bodyPr>
          <a:lstStyle/>
          <a:p>
            <a:r>
              <a:rPr lang="en-US" sz="3200" dirty="0" smtClean="0">
                <a:solidFill>
                  <a:srgbClr val="7030A0"/>
                </a:solidFill>
              </a:rPr>
              <a:t>While most children are </a:t>
            </a:r>
            <a:br>
              <a:rPr lang="en-US" sz="3200" dirty="0" smtClean="0">
                <a:solidFill>
                  <a:srgbClr val="7030A0"/>
                </a:solidFill>
              </a:rPr>
            </a:br>
            <a:r>
              <a:rPr lang="en-US" sz="3200" dirty="0" smtClean="0">
                <a:solidFill>
                  <a:srgbClr val="7030A0"/>
                </a:solidFill>
              </a:rPr>
              <a:t>healthy weight-for-length, the percentage who are high </a:t>
            </a:r>
            <a:br>
              <a:rPr lang="en-US" sz="3200" dirty="0" smtClean="0">
                <a:solidFill>
                  <a:srgbClr val="7030A0"/>
                </a:solidFill>
              </a:rPr>
            </a:br>
            <a:r>
              <a:rPr lang="en-US" sz="3200" dirty="0" smtClean="0">
                <a:solidFill>
                  <a:srgbClr val="7030A0"/>
                </a:solidFill>
              </a:rPr>
              <a:t>weight-for-length increases with age</a:t>
            </a:r>
            <a:endParaRPr lang="en-US" sz="3200" dirty="0">
              <a:solidFill>
                <a:srgbClr val="7030A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89721719"/>
              </p:ext>
            </p:extLst>
          </p:nvPr>
        </p:nvGraphicFramePr>
        <p:xfrm>
          <a:off x="685800" y="3276600"/>
          <a:ext cx="7696200" cy="3196936"/>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Arrow Connector 3"/>
          <p:cNvCxnSpPr/>
          <p:nvPr/>
        </p:nvCxnSpPr>
        <p:spPr>
          <a:xfrm>
            <a:off x="3687041" y="3122242"/>
            <a:ext cx="1693718" cy="30871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6248400" y="4419600"/>
            <a:ext cx="1641764" cy="342900"/>
          </a:xfrm>
          <a:prstGeom prst="straightConnector1">
            <a:avLst/>
          </a:prstGeom>
          <a:ln w="190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898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27664"/>
            <a:ext cx="7077634" cy="1029736"/>
          </a:xfrm>
        </p:spPr>
        <p:txBody>
          <a:bodyPr>
            <a:normAutofit/>
          </a:bodyPr>
          <a:lstStyle/>
          <a:p>
            <a:r>
              <a:rPr lang="en-US" sz="3600" dirty="0">
                <a:solidFill>
                  <a:srgbClr val="7030A0"/>
                </a:solidFill>
              </a:rPr>
              <a:t>Webinar Agenda</a:t>
            </a:r>
          </a:p>
        </p:txBody>
      </p:sp>
      <p:sp>
        <p:nvSpPr>
          <p:cNvPr id="3" name="Content Placeholder 2"/>
          <p:cNvSpPr>
            <a:spLocks noGrp="1"/>
          </p:cNvSpPr>
          <p:nvPr>
            <p:ph idx="1"/>
          </p:nvPr>
        </p:nvSpPr>
        <p:spPr>
          <a:xfrm>
            <a:off x="1043492" y="2209800"/>
            <a:ext cx="6777317" cy="3962400"/>
          </a:xfrm>
        </p:spPr>
        <p:txBody>
          <a:bodyPr>
            <a:normAutofit/>
          </a:bodyPr>
          <a:lstStyle/>
          <a:p>
            <a:r>
              <a:rPr lang="en-US" dirty="0"/>
              <a:t>Study objectives </a:t>
            </a:r>
          </a:p>
          <a:p>
            <a:r>
              <a:rPr lang="en-US" dirty="0"/>
              <a:t>Study timelines</a:t>
            </a:r>
          </a:p>
          <a:p>
            <a:r>
              <a:rPr lang="en-US" dirty="0"/>
              <a:t>Study activities </a:t>
            </a:r>
          </a:p>
          <a:p>
            <a:r>
              <a:rPr lang="en-US" dirty="0"/>
              <a:t>Study report highlights  </a:t>
            </a:r>
          </a:p>
          <a:p>
            <a:r>
              <a:rPr lang="en-US" dirty="0"/>
              <a:t>Study activities during the extension  </a:t>
            </a:r>
          </a:p>
          <a:p>
            <a:r>
              <a:rPr lang="en-US" dirty="0"/>
              <a:t>Role of State Agencies and sites during study extension period   </a:t>
            </a:r>
          </a:p>
          <a:p>
            <a:r>
              <a:rPr lang="en-US" dirty="0"/>
              <a:t>Questions from State Agencies and sites </a:t>
            </a:r>
          </a:p>
          <a:p>
            <a:pPr>
              <a:buNone/>
            </a:pPr>
            <a:r>
              <a:rPr lang="en-US" dirty="0"/>
              <a:t>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Next Report (Age 3)</a:t>
            </a:r>
            <a:endParaRPr lang="en-US" dirty="0">
              <a:solidFill>
                <a:srgbClr val="7030A0"/>
              </a:solidFill>
            </a:endParaRPr>
          </a:p>
        </p:txBody>
      </p:sp>
      <p:sp>
        <p:nvSpPr>
          <p:cNvPr id="3" name="Content Placeholder 2"/>
          <p:cNvSpPr>
            <a:spLocks noGrp="1"/>
          </p:cNvSpPr>
          <p:nvPr>
            <p:ph idx="1"/>
          </p:nvPr>
        </p:nvSpPr>
        <p:spPr/>
        <p:txBody>
          <a:bodyPr/>
          <a:lstStyle/>
          <a:p>
            <a:r>
              <a:rPr lang="en-US" dirty="0" smtClean="0"/>
              <a:t>Work, child care, medical care, federal food benefit receipt</a:t>
            </a:r>
          </a:p>
          <a:p>
            <a:r>
              <a:rPr lang="en-US" dirty="0" smtClean="0"/>
              <a:t>Healthy food purchasing, feeding beliefs, rules, and practices</a:t>
            </a:r>
          </a:p>
          <a:p>
            <a:r>
              <a:rPr lang="en-US" dirty="0" smtClean="0"/>
              <a:t>Food intake</a:t>
            </a:r>
          </a:p>
          <a:p>
            <a:r>
              <a:rPr lang="en-US" dirty="0" smtClean="0"/>
              <a:t>Energy and nutrient intake</a:t>
            </a:r>
          </a:p>
          <a:p>
            <a:r>
              <a:rPr lang="en-US" dirty="0" smtClean="0"/>
              <a:t>Weight and growth</a:t>
            </a:r>
          </a:p>
          <a:p>
            <a:endParaRPr lang="en-US" dirty="0"/>
          </a:p>
        </p:txBody>
      </p:sp>
    </p:spTree>
    <p:extLst>
      <p:ext uri="{BB962C8B-B14F-4D97-AF65-F5344CB8AC3E}">
        <p14:creationId xmlns:p14="http://schemas.microsoft.com/office/powerpoint/2010/main" val="15431533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7664"/>
            <a:ext cx="7391400" cy="1143000"/>
          </a:xfrm>
        </p:spPr>
        <p:txBody>
          <a:bodyPr>
            <a:normAutofit fontScale="90000"/>
          </a:bodyPr>
          <a:lstStyle/>
          <a:p>
            <a:r>
              <a:rPr lang="en-US" dirty="0">
                <a:solidFill>
                  <a:srgbClr val="7030A0"/>
                </a:solidFill>
              </a:rPr>
              <a:t>Study Activities during Extension </a:t>
            </a:r>
          </a:p>
        </p:txBody>
      </p:sp>
      <p:sp>
        <p:nvSpPr>
          <p:cNvPr id="3" name="Content Placeholder 2"/>
          <p:cNvSpPr>
            <a:spLocks noGrp="1"/>
          </p:cNvSpPr>
          <p:nvPr>
            <p:ph idx="1"/>
          </p:nvPr>
        </p:nvSpPr>
        <p:spPr>
          <a:xfrm>
            <a:off x="990600" y="2323652"/>
            <a:ext cx="7315200" cy="3508977"/>
          </a:xfrm>
        </p:spPr>
        <p:txBody>
          <a:bodyPr/>
          <a:lstStyle/>
          <a:p>
            <a:r>
              <a:rPr lang="en-US" dirty="0"/>
              <a:t>Obtain State/local IRB approvals</a:t>
            </a:r>
          </a:p>
          <a:p>
            <a:r>
              <a:rPr lang="en-US" dirty="0"/>
              <a:t>Notify parents/caregivers and ask them to continue with study </a:t>
            </a:r>
          </a:p>
          <a:p>
            <a:r>
              <a:rPr lang="en-US" dirty="0"/>
              <a:t>Stay in contact with parents/caregivers</a:t>
            </a:r>
          </a:p>
          <a:p>
            <a:r>
              <a:rPr lang="en-US" dirty="0"/>
              <a:t>Conduct one additional interview at 72 months </a:t>
            </a:r>
          </a:p>
          <a:p>
            <a:r>
              <a:rPr lang="en-US" dirty="0"/>
              <a:t>Obtain weight and height measurements at 72 months</a:t>
            </a:r>
          </a:p>
          <a:p>
            <a:pPr marL="68580" indent="0">
              <a:buNone/>
            </a:pPr>
            <a:endParaRPr lang="en-US" dirty="0"/>
          </a:p>
          <a:p>
            <a:endParaRPr lang="en-US" dirty="0"/>
          </a:p>
        </p:txBody>
      </p:sp>
    </p:spTree>
    <p:extLst>
      <p:ext uri="{BB962C8B-B14F-4D97-AF65-F5344CB8AC3E}">
        <p14:creationId xmlns:p14="http://schemas.microsoft.com/office/powerpoint/2010/main" val="21223964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262310" cy="1143000"/>
          </a:xfrm>
        </p:spPr>
        <p:txBody>
          <a:bodyPr>
            <a:normAutofit/>
          </a:bodyPr>
          <a:lstStyle/>
          <a:p>
            <a:r>
              <a:rPr lang="en-US" sz="3200" dirty="0">
                <a:solidFill>
                  <a:srgbClr val="7030A0"/>
                </a:solidFill>
              </a:rPr>
              <a:t>Study Participation during Extension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64247285"/>
              </p:ext>
            </p:extLst>
          </p:nvPr>
        </p:nvGraphicFramePr>
        <p:xfrm>
          <a:off x="1029850" y="3058552"/>
          <a:ext cx="6577011" cy="2468880"/>
        </p:xfrm>
        <a:graphic>
          <a:graphicData uri="http://schemas.openxmlformats.org/drawingml/2006/table">
            <a:tbl>
              <a:tblPr firstRow="1" bandRow="1">
                <a:tableStyleId>{5C22544A-7EE6-4342-B048-85BDC9FD1C3A}</a:tableStyleId>
              </a:tblPr>
              <a:tblGrid>
                <a:gridCol w="2192337">
                  <a:extLst>
                    <a:ext uri="{9D8B030D-6E8A-4147-A177-3AD203B41FA5}">
                      <a16:colId xmlns:a16="http://schemas.microsoft.com/office/drawing/2014/main" val="20000"/>
                    </a:ext>
                  </a:extLst>
                </a:gridCol>
                <a:gridCol w="2192337">
                  <a:extLst>
                    <a:ext uri="{9D8B030D-6E8A-4147-A177-3AD203B41FA5}">
                      <a16:colId xmlns:a16="http://schemas.microsoft.com/office/drawing/2014/main" val="20001"/>
                    </a:ext>
                  </a:extLst>
                </a:gridCol>
                <a:gridCol w="2192337">
                  <a:extLst>
                    <a:ext uri="{9D8B030D-6E8A-4147-A177-3AD203B41FA5}">
                      <a16:colId xmlns:a16="http://schemas.microsoft.com/office/drawing/2014/main" val="20002"/>
                    </a:ext>
                  </a:extLst>
                </a:gridCol>
              </a:tblGrid>
              <a:tr h="547128">
                <a:tc>
                  <a:txBody>
                    <a:bodyPr/>
                    <a:lstStyle/>
                    <a:p>
                      <a:endParaRPr lang="en-US" dirty="0"/>
                    </a:p>
                  </a:txBody>
                  <a:tcPr/>
                </a:tc>
                <a:tc>
                  <a:txBody>
                    <a:bodyPr/>
                    <a:lstStyle/>
                    <a:p>
                      <a:r>
                        <a:rPr lang="en-US" dirty="0"/>
                        <a:t>Number </a:t>
                      </a:r>
                    </a:p>
                  </a:txBody>
                  <a:tcPr/>
                </a:tc>
                <a:tc>
                  <a:txBody>
                    <a:bodyPr/>
                    <a:lstStyle/>
                    <a:p>
                      <a:r>
                        <a:rPr lang="en-US" dirty="0"/>
                        <a:t>Percent Interviews Completed</a:t>
                      </a:r>
                      <a:r>
                        <a:rPr lang="en-US" baseline="0" dirty="0"/>
                        <a:t>  </a:t>
                      </a:r>
                      <a:endParaRPr lang="en-US" dirty="0"/>
                    </a:p>
                  </a:txBody>
                  <a:tcPr/>
                </a:tc>
                <a:extLst>
                  <a:ext uri="{0D108BD9-81ED-4DB2-BD59-A6C34878D82A}">
                    <a16:rowId xmlns:a16="http://schemas.microsoft.com/office/drawing/2014/main" val="10000"/>
                  </a:ext>
                </a:extLst>
              </a:tr>
              <a:tr h="316986">
                <a:tc>
                  <a:txBody>
                    <a:bodyPr/>
                    <a:lstStyle/>
                    <a:p>
                      <a:r>
                        <a:rPr lang="en-US" dirty="0"/>
                        <a:t>42 Months</a:t>
                      </a:r>
                    </a:p>
                  </a:txBody>
                  <a:tcPr/>
                </a:tc>
                <a:tc>
                  <a:txBody>
                    <a:bodyPr/>
                    <a:lstStyle/>
                    <a:p>
                      <a:r>
                        <a:rPr lang="en-US" dirty="0" smtClean="0"/>
                        <a:t>2,636</a:t>
                      </a:r>
                      <a:endParaRPr lang="en-US" dirty="0"/>
                    </a:p>
                  </a:txBody>
                  <a:tcPr/>
                </a:tc>
                <a:tc>
                  <a:txBody>
                    <a:bodyPr/>
                    <a:lstStyle/>
                    <a:p>
                      <a:r>
                        <a:rPr lang="en-US" dirty="0" smtClean="0"/>
                        <a:t>65%</a:t>
                      </a:r>
                      <a:endParaRPr lang="en-US" dirty="0"/>
                    </a:p>
                  </a:txBody>
                  <a:tcPr/>
                </a:tc>
                <a:extLst>
                  <a:ext uri="{0D108BD9-81ED-4DB2-BD59-A6C34878D82A}">
                    <a16:rowId xmlns:a16="http://schemas.microsoft.com/office/drawing/2014/main" val="10001"/>
                  </a:ext>
                </a:extLst>
              </a:tr>
              <a:tr h="316986">
                <a:tc>
                  <a:txBody>
                    <a:bodyPr/>
                    <a:lstStyle/>
                    <a:p>
                      <a:r>
                        <a:rPr lang="en-US" dirty="0"/>
                        <a:t>48 Months</a:t>
                      </a:r>
                      <a:r>
                        <a:rPr lang="en-US" baseline="0" dirty="0"/>
                        <a:t> </a:t>
                      </a:r>
                      <a:endParaRPr lang="en-US" dirty="0"/>
                    </a:p>
                  </a:txBody>
                  <a:tcPr/>
                </a:tc>
                <a:tc>
                  <a:txBody>
                    <a:bodyPr/>
                    <a:lstStyle/>
                    <a:p>
                      <a:r>
                        <a:rPr lang="en-US" dirty="0" smtClean="0"/>
                        <a:t>2,573</a:t>
                      </a:r>
                      <a:endParaRPr lang="en-US" dirty="0"/>
                    </a:p>
                  </a:txBody>
                  <a:tcPr/>
                </a:tc>
                <a:tc>
                  <a:txBody>
                    <a:bodyPr/>
                    <a:lstStyle/>
                    <a:p>
                      <a:r>
                        <a:rPr lang="en-US" dirty="0" smtClean="0"/>
                        <a:t>64%</a:t>
                      </a:r>
                      <a:endParaRPr lang="en-US" dirty="0"/>
                    </a:p>
                  </a:txBody>
                  <a:tcPr/>
                </a:tc>
                <a:extLst>
                  <a:ext uri="{0D108BD9-81ED-4DB2-BD59-A6C34878D82A}">
                    <a16:rowId xmlns:a16="http://schemas.microsoft.com/office/drawing/2014/main" val="10002"/>
                  </a:ext>
                </a:extLst>
              </a:tr>
              <a:tr h="316986">
                <a:tc>
                  <a:txBody>
                    <a:bodyPr/>
                    <a:lstStyle/>
                    <a:p>
                      <a:r>
                        <a:rPr lang="en-US" dirty="0"/>
                        <a:t>54 Months </a:t>
                      </a:r>
                    </a:p>
                  </a:txBody>
                  <a:tcPr/>
                </a:tc>
                <a:tc>
                  <a:txBody>
                    <a:bodyPr/>
                    <a:lstStyle/>
                    <a:p>
                      <a:r>
                        <a:rPr lang="en-US" dirty="0"/>
                        <a:t>2,087</a:t>
                      </a:r>
                    </a:p>
                  </a:txBody>
                  <a:tcPr/>
                </a:tc>
                <a:tc>
                  <a:txBody>
                    <a:bodyPr/>
                    <a:lstStyle/>
                    <a:p>
                      <a:r>
                        <a:rPr lang="en-US" dirty="0"/>
                        <a:t>52%</a:t>
                      </a:r>
                    </a:p>
                  </a:txBody>
                  <a:tcPr/>
                </a:tc>
                <a:extLst>
                  <a:ext uri="{0D108BD9-81ED-4DB2-BD59-A6C34878D82A}">
                    <a16:rowId xmlns:a16="http://schemas.microsoft.com/office/drawing/2014/main" val="10003"/>
                  </a:ext>
                </a:extLst>
              </a:tr>
              <a:tr h="316986">
                <a:tc>
                  <a:txBody>
                    <a:bodyPr/>
                    <a:lstStyle/>
                    <a:p>
                      <a:r>
                        <a:rPr lang="en-US" dirty="0"/>
                        <a:t>60 Months </a:t>
                      </a:r>
                    </a:p>
                  </a:txBody>
                  <a:tcPr/>
                </a:tc>
                <a:tc>
                  <a:txBody>
                    <a:bodyPr/>
                    <a:lstStyle/>
                    <a:p>
                      <a:r>
                        <a:rPr lang="en-US" dirty="0"/>
                        <a:t>1,980 </a:t>
                      </a:r>
                    </a:p>
                  </a:txBody>
                  <a:tcPr/>
                </a:tc>
                <a:tc>
                  <a:txBody>
                    <a:bodyPr/>
                    <a:lstStyle/>
                    <a:p>
                      <a:r>
                        <a:rPr lang="en-US" dirty="0"/>
                        <a:t>49%</a:t>
                      </a:r>
                      <a:r>
                        <a:rPr lang="en-US" baseline="0" dirty="0"/>
                        <a:t> </a:t>
                      </a:r>
                      <a:endParaRPr lang="en-US" dirty="0"/>
                    </a:p>
                  </a:txBody>
                  <a:tcPr/>
                </a:tc>
                <a:extLst>
                  <a:ext uri="{0D108BD9-81ED-4DB2-BD59-A6C34878D82A}">
                    <a16:rowId xmlns:a16="http://schemas.microsoft.com/office/drawing/2014/main" val="10004"/>
                  </a:ext>
                </a:extLst>
              </a:tr>
              <a:tr h="316986">
                <a:tc>
                  <a:txBody>
                    <a:bodyPr/>
                    <a:lstStyle/>
                    <a:p>
                      <a:r>
                        <a:rPr lang="en-US" dirty="0" smtClean="0"/>
                        <a:t>72 Months</a:t>
                      </a:r>
                      <a:endParaRPr lang="en-US" dirty="0"/>
                    </a:p>
                  </a:txBody>
                  <a:tcPr/>
                </a:tc>
                <a:tc>
                  <a:txBody>
                    <a:bodyPr/>
                    <a:lstStyle/>
                    <a:p>
                      <a:r>
                        <a:rPr lang="en-US" dirty="0" smtClean="0"/>
                        <a:t>1,901</a:t>
                      </a:r>
                      <a:endParaRPr lang="en-US" dirty="0"/>
                    </a:p>
                  </a:txBody>
                  <a:tcPr/>
                </a:tc>
                <a:tc>
                  <a:txBody>
                    <a:bodyPr/>
                    <a:lstStyle/>
                    <a:p>
                      <a:r>
                        <a:rPr lang="en-US" dirty="0" smtClean="0"/>
                        <a:t>47%</a:t>
                      </a:r>
                      <a:endParaRPr lang="en-US" dirty="0"/>
                    </a:p>
                  </a:txBody>
                  <a:tcPr/>
                </a:tc>
                <a:extLst>
                  <a:ext uri="{0D108BD9-81ED-4DB2-BD59-A6C34878D82A}">
                    <a16:rowId xmlns:a16="http://schemas.microsoft.com/office/drawing/2014/main" val="1207009375"/>
                  </a:ext>
                </a:extLst>
              </a:tr>
            </a:tbl>
          </a:graphicData>
        </a:graphic>
      </p:graphicFrame>
      <p:sp>
        <p:nvSpPr>
          <p:cNvPr id="8" name="Rectangle 7"/>
          <p:cNvSpPr/>
          <p:nvPr/>
        </p:nvSpPr>
        <p:spPr>
          <a:xfrm>
            <a:off x="1029850" y="2317996"/>
            <a:ext cx="6477000" cy="646331"/>
          </a:xfrm>
          <a:prstGeom prst="rect">
            <a:avLst/>
          </a:prstGeom>
        </p:spPr>
        <p:txBody>
          <a:bodyPr wrap="square">
            <a:spAutoFit/>
          </a:bodyPr>
          <a:lstStyle/>
          <a:p>
            <a:r>
              <a:rPr lang="en-US" dirty="0" smtClean="0"/>
              <a:t>Estimates</a:t>
            </a:r>
            <a:r>
              <a:rPr lang="en-US" dirty="0"/>
              <a:t> </a:t>
            </a:r>
            <a:r>
              <a:rPr lang="en-US" dirty="0" smtClean="0"/>
              <a:t>of number and </a:t>
            </a:r>
            <a:r>
              <a:rPr lang="en-US" dirty="0"/>
              <a:t>percent of completed interviews* </a:t>
            </a:r>
          </a:p>
        </p:txBody>
      </p:sp>
      <p:sp>
        <p:nvSpPr>
          <p:cNvPr id="9" name="TextBox 8"/>
          <p:cNvSpPr txBox="1"/>
          <p:nvPr/>
        </p:nvSpPr>
        <p:spPr>
          <a:xfrm>
            <a:off x="1140371" y="5566623"/>
            <a:ext cx="5867400" cy="307777"/>
          </a:xfrm>
          <a:prstGeom prst="rect">
            <a:avLst/>
          </a:prstGeom>
          <a:noFill/>
        </p:spPr>
        <p:txBody>
          <a:bodyPr wrap="square" rtlCol="0">
            <a:spAutoFit/>
          </a:bodyPr>
          <a:lstStyle/>
          <a:p>
            <a:r>
              <a:rPr lang="en-US" sz="1400" dirty="0"/>
              <a:t>* Children remain in study regardless of WIC enrollment status</a:t>
            </a:r>
          </a:p>
        </p:txBody>
      </p:sp>
    </p:spTree>
    <p:extLst>
      <p:ext uri="{BB962C8B-B14F-4D97-AF65-F5344CB8AC3E}">
        <p14:creationId xmlns:p14="http://schemas.microsoft.com/office/powerpoint/2010/main" val="16895472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924800" cy="1143000"/>
          </a:xfrm>
        </p:spPr>
        <p:txBody>
          <a:bodyPr>
            <a:normAutofit fontScale="90000"/>
          </a:bodyPr>
          <a:lstStyle/>
          <a:p>
            <a:r>
              <a:rPr lang="en-US" sz="3600" dirty="0">
                <a:solidFill>
                  <a:srgbClr val="7030A0"/>
                </a:solidFill>
              </a:rPr>
              <a:t>Keeping Parents/Caregivers Engaged  </a:t>
            </a:r>
          </a:p>
        </p:txBody>
      </p:sp>
      <p:sp>
        <p:nvSpPr>
          <p:cNvPr id="3" name="Content Placeholder 2"/>
          <p:cNvSpPr>
            <a:spLocks noGrp="1"/>
          </p:cNvSpPr>
          <p:nvPr>
            <p:ph idx="1"/>
          </p:nvPr>
        </p:nvSpPr>
        <p:spPr/>
        <p:txBody>
          <a:bodyPr>
            <a:normAutofit/>
          </a:bodyPr>
          <a:lstStyle/>
          <a:p>
            <a:r>
              <a:rPr lang="en-US" dirty="0"/>
              <a:t>Extension flyer, birthday cards, thank you notes, phone calls, text messages</a:t>
            </a:r>
          </a:p>
          <a:p>
            <a:r>
              <a:rPr lang="en-US" dirty="0"/>
              <a:t>Proposed incentives </a:t>
            </a:r>
          </a:p>
          <a:p>
            <a:pPr lvl="1">
              <a:buFont typeface="Wingdings" panose="05000000000000000000" pitchFamily="2" charset="2"/>
              <a:buChar char="Ø"/>
            </a:pPr>
            <a:r>
              <a:rPr lang="en-US" dirty="0"/>
              <a:t>$60 (plus $10 for use of cell phone) for 72 month interview</a:t>
            </a:r>
          </a:p>
          <a:p>
            <a:pPr lvl="1">
              <a:buFont typeface="Wingdings" panose="05000000000000000000" pitchFamily="2" charset="2"/>
              <a:buChar char="Ø"/>
            </a:pPr>
            <a:r>
              <a:rPr lang="en-US" dirty="0"/>
              <a:t>$60 (plus $10 for transportation) for obtaining measurements at 72 months </a:t>
            </a:r>
          </a:p>
        </p:txBody>
      </p:sp>
    </p:spTree>
    <p:extLst>
      <p:ext uri="{BB962C8B-B14F-4D97-AF65-F5344CB8AC3E}">
        <p14:creationId xmlns:p14="http://schemas.microsoft.com/office/powerpoint/2010/main" val="1440942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27664"/>
            <a:ext cx="7391400" cy="1258336"/>
          </a:xfrm>
        </p:spPr>
        <p:txBody>
          <a:bodyPr>
            <a:normAutofit/>
          </a:bodyPr>
          <a:lstStyle/>
          <a:p>
            <a:r>
              <a:rPr lang="en-US" sz="3600" dirty="0">
                <a:solidFill>
                  <a:srgbClr val="7030A0"/>
                </a:solidFill>
              </a:rPr>
              <a:t>Assistance from States and Sites</a:t>
            </a:r>
          </a:p>
        </p:txBody>
      </p:sp>
      <p:sp>
        <p:nvSpPr>
          <p:cNvPr id="3" name="Content Placeholder 2"/>
          <p:cNvSpPr>
            <a:spLocks noGrp="1"/>
          </p:cNvSpPr>
          <p:nvPr>
            <p:ph idx="1"/>
          </p:nvPr>
        </p:nvSpPr>
        <p:spPr/>
        <p:txBody>
          <a:bodyPr/>
          <a:lstStyle/>
          <a:p>
            <a:r>
              <a:rPr lang="en-US" dirty="0"/>
              <a:t>Obtaining measurements at 72 months (age 6 years) </a:t>
            </a:r>
          </a:p>
          <a:p>
            <a:r>
              <a:rPr lang="en-US" dirty="0"/>
              <a:t>All parents/caregivers will be asked to take child to WIC site or healthcare provider for measurements </a:t>
            </a:r>
          </a:p>
          <a:p>
            <a:r>
              <a:rPr lang="en-US" dirty="0"/>
              <a:t>Measurement cards will be provided to all parents/caregivers to obtain measurements and return to </a:t>
            </a:r>
            <a:r>
              <a:rPr lang="en-US" dirty="0" err="1"/>
              <a:t>Westat</a:t>
            </a:r>
            <a:r>
              <a:rPr lang="en-US" dirty="0"/>
              <a:t> </a:t>
            </a:r>
          </a:p>
        </p:txBody>
      </p:sp>
    </p:spTree>
    <p:extLst>
      <p:ext uri="{BB962C8B-B14F-4D97-AF65-F5344CB8AC3E}">
        <p14:creationId xmlns:p14="http://schemas.microsoft.com/office/powerpoint/2010/main" val="33979233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990600"/>
          </a:xfrm>
        </p:spPr>
        <p:txBody>
          <a:bodyPr>
            <a:normAutofit/>
          </a:bodyPr>
          <a:lstStyle/>
          <a:p>
            <a:r>
              <a:rPr lang="en-US" sz="3600" dirty="0">
                <a:solidFill>
                  <a:srgbClr val="7030A0"/>
                </a:solidFill>
              </a:rPr>
              <a:t>Measurement Card</a:t>
            </a:r>
          </a:p>
        </p:txBody>
      </p:sp>
      <p:pic>
        <p:nvPicPr>
          <p:cNvPr id="6" name="Content Placeholder 5"/>
          <p:cNvPicPr>
            <a:picLocks noGrp="1" noChangeAspect="1"/>
          </p:cNvPicPr>
          <p:nvPr>
            <p:ph idx="1"/>
          </p:nvPr>
        </p:nvPicPr>
        <p:blipFill>
          <a:blip r:embed="rId3"/>
          <a:stretch>
            <a:fillRect/>
          </a:stretch>
        </p:blipFill>
        <p:spPr>
          <a:xfrm>
            <a:off x="1243924" y="1981200"/>
            <a:ext cx="6623876" cy="4264914"/>
          </a:xfrm>
          <a:prstGeom prst="rect">
            <a:avLst/>
          </a:prstGeom>
        </p:spPr>
      </p:pic>
    </p:spTree>
    <p:extLst>
      <p:ext uri="{BB962C8B-B14F-4D97-AF65-F5344CB8AC3E}">
        <p14:creationId xmlns:p14="http://schemas.microsoft.com/office/powerpoint/2010/main" val="31991102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7030A0"/>
                </a:solidFill>
              </a:rPr>
              <a:t>Measurements at WIC Sites</a:t>
            </a:r>
          </a:p>
        </p:txBody>
      </p:sp>
      <p:sp>
        <p:nvSpPr>
          <p:cNvPr id="3" name="Content Placeholder 2"/>
          <p:cNvSpPr>
            <a:spLocks noGrp="1"/>
          </p:cNvSpPr>
          <p:nvPr>
            <p:ph idx="1"/>
          </p:nvPr>
        </p:nvSpPr>
        <p:spPr/>
        <p:txBody>
          <a:bodyPr/>
          <a:lstStyle/>
          <a:p>
            <a:r>
              <a:rPr lang="en-US" dirty="0"/>
              <a:t>All children in the study who choose to come to WIC for measurements</a:t>
            </a:r>
          </a:p>
          <a:p>
            <a:r>
              <a:rPr lang="en-US" dirty="0"/>
              <a:t>All parents/caregivers will be offered incentive to have measurement card completed and returned </a:t>
            </a:r>
          </a:p>
          <a:p>
            <a:pPr lvl="1">
              <a:buFont typeface="Wingdings" panose="05000000000000000000" pitchFamily="2" charset="2"/>
              <a:buChar char="Ø"/>
            </a:pPr>
            <a:r>
              <a:rPr lang="en-US" dirty="0"/>
              <a:t>Identify convenient WIC site for parent/caregiver </a:t>
            </a:r>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39088803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54999"/>
                </a:solidFill>
              </a:rPr>
              <a:t>What if……? </a:t>
            </a:r>
          </a:p>
        </p:txBody>
      </p:sp>
      <p:sp>
        <p:nvSpPr>
          <p:cNvPr id="3" name="Content Placeholder 2"/>
          <p:cNvSpPr>
            <a:spLocks noGrp="1"/>
          </p:cNvSpPr>
          <p:nvPr>
            <p:ph idx="1"/>
          </p:nvPr>
        </p:nvSpPr>
        <p:spPr/>
        <p:txBody>
          <a:bodyPr/>
          <a:lstStyle/>
          <a:p>
            <a:r>
              <a:rPr lang="en-US" dirty="0"/>
              <a:t>Original study site has closed? </a:t>
            </a:r>
          </a:p>
          <a:p>
            <a:r>
              <a:rPr lang="en-US" dirty="0"/>
              <a:t>Family has relocated within study site area? </a:t>
            </a:r>
          </a:p>
          <a:p>
            <a:r>
              <a:rPr lang="en-US" dirty="0"/>
              <a:t>Family has relocated outside of study site area? </a:t>
            </a:r>
          </a:p>
        </p:txBody>
      </p:sp>
    </p:spTree>
    <p:extLst>
      <p:ext uri="{BB962C8B-B14F-4D97-AF65-F5344CB8AC3E}">
        <p14:creationId xmlns:p14="http://schemas.microsoft.com/office/powerpoint/2010/main" val="3714912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414710" cy="1143000"/>
          </a:xfrm>
        </p:spPr>
        <p:txBody>
          <a:bodyPr>
            <a:normAutofit fontScale="90000"/>
          </a:bodyPr>
          <a:lstStyle/>
          <a:p>
            <a:r>
              <a:rPr lang="en-US" dirty="0">
                <a:solidFill>
                  <a:srgbClr val="7030A0"/>
                </a:solidFill>
              </a:rPr>
              <a:t>Measurement Data Alternatives </a:t>
            </a:r>
            <a:endParaRPr lang="en-US" dirty="0"/>
          </a:p>
        </p:txBody>
      </p:sp>
      <p:sp>
        <p:nvSpPr>
          <p:cNvPr id="3" name="Content Placeholder 2"/>
          <p:cNvSpPr>
            <a:spLocks noGrp="1"/>
          </p:cNvSpPr>
          <p:nvPr>
            <p:ph idx="1"/>
          </p:nvPr>
        </p:nvSpPr>
        <p:spPr>
          <a:xfrm>
            <a:off x="1143000" y="2286000"/>
            <a:ext cx="7467600" cy="3508977"/>
          </a:xfrm>
        </p:spPr>
        <p:txBody>
          <a:bodyPr/>
          <a:lstStyle/>
          <a:p>
            <a:r>
              <a:rPr lang="en-US" dirty="0" smtClean="0"/>
              <a:t>Parent/caregiver </a:t>
            </a:r>
            <a:r>
              <a:rPr lang="en-US" dirty="0"/>
              <a:t>sends in copy of record from healthcare provider </a:t>
            </a:r>
            <a:r>
              <a:rPr lang="en-US" dirty="0" smtClean="0"/>
              <a:t>if within 3 months of child’s 6</a:t>
            </a:r>
            <a:r>
              <a:rPr lang="en-US" baseline="30000" dirty="0" smtClean="0"/>
              <a:t>th</a:t>
            </a:r>
            <a:r>
              <a:rPr lang="en-US" dirty="0" smtClean="0"/>
              <a:t> birthday.</a:t>
            </a:r>
            <a:endParaRPr lang="en-US" dirty="0"/>
          </a:p>
          <a:p>
            <a:pPr marL="68580" indent="0">
              <a:buNone/>
            </a:pPr>
            <a:endParaRPr lang="en-US" dirty="0"/>
          </a:p>
          <a:p>
            <a:endParaRPr lang="en-US" dirty="0"/>
          </a:p>
        </p:txBody>
      </p:sp>
    </p:spTree>
    <p:extLst>
      <p:ext uri="{BB962C8B-B14F-4D97-AF65-F5344CB8AC3E}">
        <p14:creationId xmlns:p14="http://schemas.microsoft.com/office/powerpoint/2010/main" val="23062096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7030A0"/>
                </a:solidFill>
              </a:rPr>
              <a:t>Other Assistance from WIC</a:t>
            </a:r>
          </a:p>
        </p:txBody>
      </p:sp>
      <p:sp>
        <p:nvSpPr>
          <p:cNvPr id="3" name="Content Placeholder 2"/>
          <p:cNvSpPr>
            <a:spLocks noGrp="1"/>
          </p:cNvSpPr>
          <p:nvPr>
            <p:ph idx="1"/>
          </p:nvPr>
        </p:nvSpPr>
        <p:spPr/>
        <p:txBody>
          <a:bodyPr/>
          <a:lstStyle/>
          <a:p>
            <a:r>
              <a:rPr lang="en-US" dirty="0"/>
              <a:t>Help with locating parents/caregivers of children in the study if….</a:t>
            </a:r>
          </a:p>
          <a:p>
            <a:pPr lvl="1">
              <a:buFont typeface="Wingdings" panose="05000000000000000000" pitchFamily="2" charset="2"/>
              <a:buChar char="Ø"/>
            </a:pPr>
            <a:r>
              <a:rPr lang="en-US" dirty="0"/>
              <a:t>They can’t be located through other means</a:t>
            </a:r>
          </a:p>
          <a:p>
            <a:pPr lvl="1">
              <a:buFont typeface="Wingdings" panose="05000000000000000000" pitchFamily="2" charset="2"/>
              <a:buChar char="Ø"/>
            </a:pPr>
            <a:r>
              <a:rPr lang="en-US" dirty="0"/>
              <a:t>They are believed to have participated in WIC through age 5 (other family members may still be participating)</a:t>
            </a:r>
          </a:p>
          <a:p>
            <a:pPr marL="68580" indent="0">
              <a:buNone/>
            </a:pPr>
            <a:endParaRPr lang="en-US" dirty="0"/>
          </a:p>
          <a:p>
            <a:pPr lvl="1">
              <a:buFont typeface="Wingdings" panose="05000000000000000000" pitchFamily="2" charset="2"/>
              <a:buChar char="Ø"/>
            </a:pPr>
            <a:endParaRPr lang="en-US" dirty="0"/>
          </a:p>
          <a:p>
            <a:pPr>
              <a:buFont typeface="Wingdings" panose="05000000000000000000" pitchFamily="2" charset="2"/>
              <a:buChar char="Ø"/>
            </a:pPr>
            <a:endParaRPr lang="en-US" dirty="0"/>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885386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696200" cy="1066800"/>
          </a:xfrm>
        </p:spPr>
        <p:txBody>
          <a:bodyPr>
            <a:normAutofit fontScale="90000"/>
          </a:bodyPr>
          <a:lstStyle/>
          <a:p>
            <a:r>
              <a:rPr lang="en-US" sz="3600" dirty="0"/>
              <a:t/>
            </a:r>
            <a:br>
              <a:rPr lang="en-US" sz="3600" dirty="0"/>
            </a:br>
            <a:r>
              <a:rPr lang="en-US" dirty="0">
                <a:solidFill>
                  <a:srgbClr val="7030A0"/>
                </a:solidFill>
              </a:rPr>
              <a:t/>
            </a:r>
            <a:br>
              <a:rPr lang="en-US" dirty="0">
                <a:solidFill>
                  <a:srgbClr val="7030A0"/>
                </a:solidFill>
              </a:rPr>
            </a:br>
            <a:r>
              <a:rPr lang="en-US" dirty="0">
                <a:solidFill>
                  <a:srgbClr val="7030A0"/>
                </a:solidFill>
              </a:rPr>
              <a:t>Study Objectives</a:t>
            </a:r>
            <a:br>
              <a:rPr lang="en-US" dirty="0">
                <a:solidFill>
                  <a:srgbClr val="7030A0"/>
                </a:solidFill>
              </a:rPr>
            </a:br>
            <a:endParaRPr lang="en-US" sz="2200" dirty="0">
              <a:solidFill>
                <a:srgbClr val="7030A0"/>
              </a:solidFill>
            </a:endParaRPr>
          </a:p>
        </p:txBody>
      </p:sp>
      <p:sp>
        <p:nvSpPr>
          <p:cNvPr id="3" name="Content Placeholder 2"/>
          <p:cNvSpPr>
            <a:spLocks noGrp="1"/>
          </p:cNvSpPr>
          <p:nvPr>
            <p:ph idx="1"/>
          </p:nvPr>
        </p:nvSpPr>
        <p:spPr>
          <a:xfrm>
            <a:off x="685800" y="1828800"/>
            <a:ext cx="7772400" cy="4648200"/>
          </a:xfrm>
        </p:spPr>
        <p:txBody>
          <a:bodyPr>
            <a:normAutofit fontScale="85000" lnSpcReduction="20000"/>
          </a:bodyPr>
          <a:lstStyle/>
          <a:p>
            <a:r>
              <a:rPr lang="en-US" dirty="0"/>
              <a:t>Update results of WIC infant feeding practices study conducted in 1994-95</a:t>
            </a:r>
          </a:p>
          <a:p>
            <a:r>
              <a:rPr lang="en-US" dirty="0"/>
              <a:t>Compare new findings with previous WIC study and other studies of infant and toddler feeding practices </a:t>
            </a:r>
          </a:p>
          <a:p>
            <a:r>
              <a:rPr lang="en-US" dirty="0"/>
              <a:t>Assess conditions of overfeeding and overconsumption</a:t>
            </a:r>
          </a:p>
          <a:p>
            <a:r>
              <a:rPr lang="en-US" dirty="0"/>
              <a:t>Identify nutrition education influences on infant and child feeding practices</a:t>
            </a:r>
          </a:p>
          <a:p>
            <a:r>
              <a:rPr lang="en-US" dirty="0"/>
              <a:t>Assess the impact of WIC on nutrition, health and developmental outcomes</a:t>
            </a:r>
          </a:p>
          <a:p>
            <a:r>
              <a:rPr lang="en-US" dirty="0"/>
              <a:t>Determine changes in feeding practices and behaviors as infants transition to toddlers and preschoolers and early childhood (beyond WIC eligibility)</a:t>
            </a:r>
          </a:p>
          <a:p>
            <a:r>
              <a:rPr lang="en-US" dirty="0"/>
              <a:t>Identify factors that lead to continued, discontinued, or renewed participation in WIC through age 5 years </a:t>
            </a:r>
          </a:p>
          <a:p>
            <a:r>
              <a:rPr lang="en-US" dirty="0"/>
              <a:t>Uncover potential issues such as food insecurity during the gap between WIC and school-based programs </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7620000" cy="1182136"/>
          </a:xfrm>
        </p:spPr>
        <p:txBody>
          <a:bodyPr>
            <a:normAutofit/>
          </a:bodyPr>
          <a:lstStyle/>
          <a:p>
            <a:r>
              <a:rPr lang="en-US" dirty="0">
                <a:solidFill>
                  <a:srgbClr val="7030A0"/>
                </a:solidFill>
              </a:rPr>
              <a:t>Thank you for your support!</a:t>
            </a:r>
          </a:p>
        </p:txBody>
      </p:sp>
      <p:pic>
        <p:nvPicPr>
          <p:cNvPr id="4" name="Content Placeholder 3" descr="WIC Program Logo COLOR ENG.ai"/>
          <p:cNvPicPr>
            <a:picLocks noGrp="1" noChangeAspect="1"/>
          </p:cNvPicPr>
          <p:nvPr>
            <p:ph idx="1"/>
          </p:nvPr>
        </p:nvPicPr>
        <p:blipFill>
          <a:blip r:embed="rId3" cstate="print"/>
          <a:srcRect l="24040" t="18889" r="28738" b="23333"/>
          <a:stretch>
            <a:fillRect/>
          </a:stretch>
        </p:blipFill>
        <p:spPr>
          <a:xfrm>
            <a:off x="2514600" y="2362200"/>
            <a:ext cx="3775126" cy="356616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295400"/>
            <a:ext cx="7338510" cy="990600"/>
          </a:xfrm>
        </p:spPr>
        <p:txBody>
          <a:bodyPr>
            <a:normAutofit/>
          </a:bodyPr>
          <a:lstStyle/>
          <a:p>
            <a:pPr algn="ctr"/>
            <a:r>
              <a:rPr lang="en-US" sz="3600" dirty="0">
                <a:solidFill>
                  <a:srgbClr val="7030A0"/>
                </a:solidFill>
              </a:rPr>
              <a:t>What are your questions? </a:t>
            </a:r>
          </a:p>
        </p:txBody>
      </p:sp>
      <p:pic>
        <p:nvPicPr>
          <p:cNvPr id="1029" name="Picture 5" descr="C:\Documents and Settings\LSallack\Local Settings\Temporary Internet Files\Content.IE5\LOKYGBE5\MP900423034[1].jpg"/>
          <p:cNvPicPr>
            <a:picLocks noChangeAspect="1" noChangeArrowheads="1"/>
          </p:cNvPicPr>
          <p:nvPr/>
        </p:nvPicPr>
        <p:blipFill>
          <a:blip r:embed="rId3" cstate="print"/>
          <a:srcRect/>
          <a:stretch>
            <a:fillRect/>
          </a:stretch>
        </p:blipFill>
        <p:spPr bwMode="auto">
          <a:xfrm>
            <a:off x="2590800" y="2590800"/>
            <a:ext cx="4038600" cy="3352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95" y="990600"/>
            <a:ext cx="7490910" cy="1182136"/>
          </a:xfrm>
        </p:spPr>
        <p:txBody>
          <a:bodyPr>
            <a:noAutofit/>
          </a:bodyPr>
          <a:lstStyle/>
          <a:p>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r>
              <a:rPr lang="en-US" sz="3600" dirty="0">
                <a:solidFill>
                  <a:srgbClr val="7030A0"/>
                </a:solidFill>
              </a:rPr>
              <a:t>How will the findings be used? </a:t>
            </a:r>
          </a:p>
        </p:txBody>
      </p:sp>
      <p:sp>
        <p:nvSpPr>
          <p:cNvPr id="3" name="Content Placeholder 2"/>
          <p:cNvSpPr>
            <a:spLocks noGrp="1"/>
          </p:cNvSpPr>
          <p:nvPr>
            <p:ph idx="1"/>
          </p:nvPr>
        </p:nvSpPr>
        <p:spPr>
          <a:xfrm>
            <a:off x="686696" y="2172736"/>
            <a:ext cx="7695304" cy="4456664"/>
          </a:xfrm>
        </p:spPr>
        <p:txBody>
          <a:bodyPr>
            <a:normAutofit fontScale="85000" lnSpcReduction="10000"/>
          </a:bodyPr>
          <a:lstStyle/>
          <a:p>
            <a:pPr>
              <a:spcAft>
                <a:spcPts val="600"/>
              </a:spcAft>
            </a:pPr>
            <a:r>
              <a:rPr lang="en-US" dirty="0"/>
              <a:t>Provide insight on the factors and influences that impact feeding practices—useful for planning nutrition education</a:t>
            </a:r>
          </a:p>
          <a:p>
            <a:pPr>
              <a:spcAft>
                <a:spcPts val="600"/>
              </a:spcAft>
            </a:pPr>
            <a:r>
              <a:rPr lang="en-US" dirty="0"/>
              <a:t>Describe food and nutrient intake from infancy through age 6 years—useful for assessing WIC food packages  </a:t>
            </a:r>
          </a:p>
          <a:p>
            <a:pPr>
              <a:spcAft>
                <a:spcPts val="600"/>
              </a:spcAft>
            </a:pPr>
            <a:r>
              <a:rPr lang="en-US" dirty="0"/>
              <a:t>Identify factors associated with movement in and out of WIC—useful for addressing program retention and outreach </a:t>
            </a:r>
          </a:p>
          <a:p>
            <a:pPr>
              <a:spcAft>
                <a:spcPts val="600"/>
              </a:spcAft>
            </a:pPr>
            <a:r>
              <a:rPr lang="en-US" dirty="0"/>
              <a:t>Inform the nation about the important role WIC plays in early childhood nutrition even beyond the period of eligibility</a:t>
            </a:r>
          </a:p>
          <a:p>
            <a:pPr>
              <a:spcAft>
                <a:spcPts val="600"/>
              </a:spcAft>
              <a:buClr>
                <a:srgbClr val="92D050"/>
              </a:buClr>
            </a:pPr>
            <a:r>
              <a:rPr lang="en-US" dirty="0"/>
              <a:t>Gage the level of food insecurity during the gap between WIC and school-based programs  </a:t>
            </a:r>
          </a:p>
          <a:p>
            <a:pPr>
              <a:spcAft>
                <a:spcPts val="600"/>
              </a:spcAft>
              <a:buClr>
                <a:srgbClr val="92D050"/>
              </a:buCl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7030A0"/>
                </a:solidFill>
              </a:rPr>
              <a:t>Study Timeline </a:t>
            </a:r>
          </a:p>
        </p:txBody>
      </p:sp>
      <p:sp>
        <p:nvSpPr>
          <p:cNvPr id="3" name="Content Placeholder 2"/>
          <p:cNvSpPr>
            <a:spLocks noGrp="1"/>
          </p:cNvSpPr>
          <p:nvPr>
            <p:ph idx="1"/>
          </p:nvPr>
        </p:nvSpPr>
        <p:spPr/>
        <p:txBody>
          <a:bodyPr/>
          <a:lstStyle/>
          <a:p>
            <a:pPr marL="68580" indent="0">
              <a:buNone/>
            </a:pPr>
            <a:endParaRPr lang="en-US" dirty="0"/>
          </a:p>
          <a:p>
            <a:pPr marL="68580" indent="0">
              <a:buNone/>
            </a:pPr>
            <a:endParaRPr lang="en-US" dirty="0"/>
          </a:p>
          <a:p>
            <a:pPr marL="68580" indent="0">
              <a:buNone/>
            </a:pPr>
            <a:endParaRPr lang="en-US" dirty="0"/>
          </a:p>
          <a:p>
            <a:pPr marL="68580" indent="0">
              <a:buNone/>
            </a:pPr>
            <a:endParaRPr lang="en-US" dirty="0"/>
          </a:p>
        </p:txBody>
      </p:sp>
      <p:graphicFrame>
        <p:nvGraphicFramePr>
          <p:cNvPr id="4" name="Diagram 3"/>
          <p:cNvGraphicFramePr/>
          <p:nvPr>
            <p:extLst>
              <p:ext uri="{D42A27DB-BD31-4B8C-83A1-F6EECF244321}">
                <p14:modId xmlns:p14="http://schemas.microsoft.com/office/powerpoint/2010/main" val="3481759933"/>
              </p:ext>
            </p:extLst>
          </p:nvPr>
        </p:nvGraphicFramePr>
        <p:xfrm>
          <a:off x="609600" y="2286000"/>
          <a:ext cx="79248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9626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14400"/>
            <a:ext cx="7024744" cy="1143000"/>
          </a:xfrm>
        </p:spPr>
        <p:txBody>
          <a:bodyPr>
            <a:normAutofit/>
          </a:bodyPr>
          <a:lstStyle/>
          <a:p>
            <a:r>
              <a:rPr lang="en-US" sz="3600" dirty="0">
                <a:solidFill>
                  <a:srgbClr val="7030A0"/>
                </a:solidFill>
              </a:rPr>
              <a:t>Study States and Sites </a:t>
            </a:r>
          </a:p>
        </p:txBody>
      </p:sp>
      <p:pic>
        <p:nvPicPr>
          <p:cNvPr id="4" name="Content Placeholder 4" descr="J:\Geospatial Stuff\MiscMaps\USDA.ITFPS FNS WIC Feeding Study Sites\graphics\ITFPS_US_withPR.emf"/>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748607" y="2324100"/>
            <a:ext cx="5365799" cy="3508375"/>
          </a:xfrm>
          <a:prstGeom prst="rect">
            <a:avLst/>
          </a:prstGeom>
          <a:noFill/>
          <a:extLst/>
        </p:spPr>
      </p:pic>
    </p:spTree>
    <p:extLst>
      <p:ext uri="{BB962C8B-B14F-4D97-AF65-F5344CB8AC3E}">
        <p14:creationId xmlns:p14="http://schemas.microsoft.com/office/powerpoint/2010/main" val="2658474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609600"/>
            <a:ext cx="7024744" cy="1143000"/>
          </a:xfrm>
        </p:spPr>
        <p:txBody>
          <a:bodyPr>
            <a:normAutofit/>
          </a:bodyPr>
          <a:lstStyle/>
          <a:p>
            <a:r>
              <a:rPr lang="en-US" sz="3600" dirty="0">
                <a:solidFill>
                  <a:srgbClr val="7030A0"/>
                </a:solidFill>
              </a:rPr>
              <a:t>Study Activities </a:t>
            </a:r>
          </a:p>
        </p:txBody>
      </p:sp>
      <p:sp>
        <p:nvSpPr>
          <p:cNvPr id="3" name="Content Placeholder 2"/>
          <p:cNvSpPr>
            <a:spLocks noGrp="1"/>
          </p:cNvSpPr>
          <p:nvPr>
            <p:ph idx="1"/>
          </p:nvPr>
        </p:nvSpPr>
        <p:spPr>
          <a:xfrm>
            <a:off x="1000910" y="1981200"/>
            <a:ext cx="7109908" cy="3886200"/>
          </a:xfrm>
        </p:spPr>
        <p:txBody>
          <a:bodyPr>
            <a:normAutofit fontScale="92500" lnSpcReduction="20000"/>
          </a:bodyPr>
          <a:lstStyle/>
          <a:p>
            <a:r>
              <a:rPr lang="en-US" b="1" dirty="0"/>
              <a:t>2013</a:t>
            </a:r>
            <a:r>
              <a:rPr lang="en-US" dirty="0"/>
              <a:t>: Recruitment of prenatal women and infants into study; WIC staff interviews and survey </a:t>
            </a:r>
          </a:p>
          <a:p>
            <a:r>
              <a:rPr lang="en-US" b="1" dirty="0"/>
              <a:t>2013-2016</a:t>
            </a:r>
            <a:r>
              <a:rPr lang="en-US" dirty="0"/>
              <a:t>: Interviews of prenatal women and infants from birth through 24 months; infant measurements at 6, 12 and 24 months   </a:t>
            </a:r>
          </a:p>
          <a:p>
            <a:r>
              <a:rPr lang="en-US" b="1" dirty="0"/>
              <a:t>2015-2017</a:t>
            </a:r>
            <a:r>
              <a:rPr lang="en-US" dirty="0"/>
              <a:t>: Interviews for children at 30 and 36 months; measurements at 36 months </a:t>
            </a:r>
          </a:p>
          <a:p>
            <a:r>
              <a:rPr lang="en-US" b="1" dirty="0"/>
              <a:t>2016-2019</a:t>
            </a:r>
            <a:r>
              <a:rPr lang="en-US" dirty="0"/>
              <a:t>: Interviews for children at 42 through 60 months; measurements at 48 and 60 months </a:t>
            </a:r>
          </a:p>
          <a:p>
            <a:r>
              <a:rPr lang="en-US" b="1" dirty="0">
                <a:solidFill>
                  <a:schemeClr val="tx1"/>
                </a:solidFill>
              </a:rPr>
              <a:t>2019-2020</a:t>
            </a:r>
            <a:r>
              <a:rPr lang="en-US" dirty="0"/>
              <a:t>: Interviews for children at 72 months; measurements at 72 months </a:t>
            </a:r>
          </a:p>
          <a:p>
            <a:r>
              <a:rPr lang="en-US" b="1" dirty="0" smtClean="0"/>
              <a:t>2022</a:t>
            </a:r>
            <a:r>
              <a:rPr lang="en-US" dirty="0" smtClean="0"/>
              <a:t>: </a:t>
            </a:r>
            <a:r>
              <a:rPr lang="en-US" dirty="0"/>
              <a:t>Final report </a:t>
            </a:r>
          </a:p>
        </p:txBody>
      </p:sp>
    </p:spTree>
    <p:extLst>
      <p:ext uri="{BB962C8B-B14F-4D97-AF65-F5344CB8AC3E}">
        <p14:creationId xmlns:p14="http://schemas.microsoft.com/office/powerpoint/2010/main" val="823068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0200"/>
            <a:ext cx="8077200" cy="914400"/>
          </a:xfrm>
        </p:spPr>
        <p:txBody>
          <a:bodyPr>
            <a:noAutofit/>
          </a:bodyPr>
          <a:lstStyle/>
          <a:p>
            <a:r>
              <a:rPr lang="en-US" sz="3600" dirty="0">
                <a:solidFill>
                  <a:srgbClr val="7030A0"/>
                </a:solidFill>
              </a:rPr>
              <a:t>Recruitment of Study Participants  </a:t>
            </a:r>
          </a:p>
        </p:txBody>
      </p:sp>
      <p:sp>
        <p:nvSpPr>
          <p:cNvPr id="3" name="Content Placeholder 2"/>
          <p:cNvSpPr>
            <a:spLocks noGrp="1"/>
          </p:cNvSpPr>
          <p:nvPr>
            <p:ph idx="1"/>
          </p:nvPr>
        </p:nvSpPr>
        <p:spPr>
          <a:xfrm>
            <a:off x="1043492" y="2667000"/>
            <a:ext cx="7033708" cy="3165629"/>
          </a:xfrm>
        </p:spPr>
        <p:txBody>
          <a:bodyPr/>
          <a:lstStyle/>
          <a:p>
            <a:r>
              <a:rPr lang="en-US" sz="3600" dirty="0">
                <a:latin typeface="Century Gothic" panose="020B0502020202020204" pitchFamily="34" charset="0"/>
              </a:rPr>
              <a:t>Recruited 4,367 participants</a:t>
            </a:r>
          </a:p>
          <a:p>
            <a:pPr lvl="1"/>
            <a:r>
              <a:rPr lang="en-US" sz="3200" dirty="0">
                <a:latin typeface="Century Gothic" panose="020B0502020202020204" pitchFamily="34" charset="0"/>
              </a:rPr>
              <a:t>Prenatal women </a:t>
            </a:r>
          </a:p>
          <a:p>
            <a:pPr lvl="1"/>
            <a:r>
              <a:rPr lang="en-US" sz="3200" dirty="0">
                <a:latin typeface="Century Gothic" panose="020B0502020202020204" pitchFamily="34" charset="0"/>
              </a:rPr>
              <a:t>Mothers of infants up to 2.5 months old</a:t>
            </a:r>
          </a:p>
          <a:p>
            <a:endParaRPr lang="en-US" dirty="0"/>
          </a:p>
        </p:txBody>
      </p:sp>
    </p:spTree>
    <p:extLst>
      <p:ext uri="{BB962C8B-B14F-4D97-AF65-F5344CB8AC3E}">
        <p14:creationId xmlns:p14="http://schemas.microsoft.com/office/powerpoint/2010/main" val="21742457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5F82F9BC6CC642B16102C549B66CB3" ma:contentTypeVersion="5" ma:contentTypeDescription="Create a new document." ma:contentTypeScope="" ma:versionID="674fe5c10d1e7255ebb53ace6400076f">
  <xsd:schema xmlns:xsd="http://www.w3.org/2001/XMLSchema" xmlns:xs="http://www.w3.org/2001/XMLSchema" xmlns:p="http://schemas.microsoft.com/office/2006/metadata/properties" xmlns:ns2="49283ea9-1c83-4492-8d11-62630a472464" xmlns:ns3="cb88ba66-31da-45b6-bc0f-63a80ab4fe60" targetNamespace="http://schemas.microsoft.com/office/2006/metadata/properties" ma:root="true" ma:fieldsID="83a765fae67ffa5fdd3e54ce8d372b75" ns2:_="" ns3:_="">
    <xsd:import namespace="49283ea9-1c83-4492-8d11-62630a472464"/>
    <xsd:import namespace="cb88ba66-31da-45b6-bc0f-63a80ab4fe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Notes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83ea9-1c83-4492-8d11-62630a4724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s0" ma:index="12" nillable="true" ma:displayName="Notes" ma:internalName="Notes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88ba66-31da-45b6-bc0f-63a80ab4fe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0 xmlns="49283ea9-1c83-4492-8d11-62630a472464" xsi:nil="true"/>
  </documentManagement>
</p:properties>
</file>

<file path=customXml/itemProps1.xml><?xml version="1.0" encoding="utf-8"?>
<ds:datastoreItem xmlns:ds="http://schemas.openxmlformats.org/officeDocument/2006/customXml" ds:itemID="{523A2599-A485-4CF4-B6A7-23A76CB936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283ea9-1c83-4492-8d11-62630a472464"/>
    <ds:schemaRef ds:uri="cb88ba66-31da-45b6-bc0f-63a80ab4fe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050136-F61F-468E-8A3D-1621D2CE6E1B}">
  <ds:schemaRefs>
    <ds:schemaRef ds:uri="http://schemas.microsoft.com/sharepoint/v3/contenttype/forms"/>
  </ds:schemaRefs>
</ds:datastoreItem>
</file>

<file path=customXml/itemProps3.xml><?xml version="1.0" encoding="utf-8"?>
<ds:datastoreItem xmlns:ds="http://schemas.openxmlformats.org/officeDocument/2006/customXml" ds:itemID="{9CCEAF12-78C9-4D2C-962B-0A3E11DF2FBA}">
  <ds:schemaRefs>
    <ds:schemaRef ds:uri="http://schemas.microsoft.com/office/2006/metadata/properties"/>
    <ds:schemaRef ds:uri="49283ea9-1c83-4492-8d11-62630a472464"/>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cb88ba66-31da-45b6-bc0f-63a80ab4fe6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2110</TotalTime>
  <Words>5312</Words>
  <Application>Microsoft Office PowerPoint</Application>
  <PresentationFormat>On-screen Show (4:3)</PresentationFormat>
  <Paragraphs>646</Paragraphs>
  <Slides>41</Slides>
  <Notes>39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41</vt:i4>
      </vt:variant>
    </vt:vector>
  </HeadingPairs>
  <TitlesOfParts>
    <vt:vector size="51" baseType="lpstr">
      <vt:lpstr>Arial</vt:lpstr>
      <vt:lpstr>Calibri</vt:lpstr>
      <vt:lpstr>Century Gothic</vt:lpstr>
      <vt:lpstr>Franklin Gothic Medium</vt:lpstr>
      <vt:lpstr>Garamond</vt:lpstr>
      <vt:lpstr>Times New Roman</vt:lpstr>
      <vt:lpstr>Wingdings</vt:lpstr>
      <vt:lpstr>Wingdings 2</vt:lpstr>
      <vt:lpstr>Austin</vt:lpstr>
      <vt:lpstr>Custom Design</vt:lpstr>
      <vt:lpstr>Study Extension Webinar </vt:lpstr>
      <vt:lpstr>Greetings from the         Feeding My Baby Study Team!</vt:lpstr>
      <vt:lpstr>Webinar Agenda</vt:lpstr>
      <vt:lpstr>  Study Objectives </vt:lpstr>
      <vt:lpstr>  How will the findings be used? </vt:lpstr>
      <vt:lpstr>Study Timeline </vt:lpstr>
      <vt:lpstr>Study States and Sites </vt:lpstr>
      <vt:lpstr>Study Activities </vt:lpstr>
      <vt:lpstr>Recruitment of Study Participants  </vt:lpstr>
      <vt:lpstr>Interviews with Parents/Caregivers</vt:lpstr>
      <vt:lpstr>Measurements of Infants/Children</vt:lpstr>
      <vt:lpstr>Second Year Report Topics</vt:lpstr>
      <vt:lpstr>Mothers enrolled in WIC  are returning to work</vt:lpstr>
      <vt:lpstr>Mothers who work full-time  are less likely to be  breastfeeding than are mothers who are not employed at each time point</vt:lpstr>
      <vt:lpstr>Many breastfeeding  mothers report workplace accommodations for breastfeeding</vt:lpstr>
      <vt:lpstr>Caregivers say  that the WIC food package  allows them to purchase  foods they typically feed their child</vt:lpstr>
      <vt:lpstr>Top foods and  beverages consumed at  breakfast at 13 and 24 months</vt:lpstr>
      <vt:lpstr>Top foods and beverages  consumed at lunch at 13  and 24 months</vt:lpstr>
      <vt:lpstr>And top foods and  beverages consumed at  dinner at 13 and 24 months</vt:lpstr>
      <vt:lpstr>Top five foods and  beverages consumed as  snacks at 13 and 24 months</vt:lpstr>
      <vt:lpstr>Children enrolled  in WIC are increasing  consumption of fruits,  vegetables, cow’s milk, and meats and other proteins…</vt:lpstr>
      <vt:lpstr>…but are also increasing  consumption of desserts,  sugar-sweetened beverages,  and salty snacks</vt:lpstr>
      <vt:lpstr>Macronutrient and  micronutrient intakes mostly  meet or exceed recommended  levels through the first year of life</vt:lpstr>
      <vt:lpstr>Macronutrient  and micronutrient intakes  mostly meet or exceed recommended levels through the second year of life</vt:lpstr>
      <vt:lpstr>Vitamins E and D are the exceptions</vt:lpstr>
      <vt:lpstr>At 7 months, median caloric intake is lowest among infants  issued the partially (mostly) breastfed food package at 6 months</vt:lpstr>
      <vt:lpstr>But by 11 months, those differences are smaller in magnitude</vt:lpstr>
      <vt:lpstr>Infants who receive the partially (mostly) breastfed package at 6 months are at risk  for not meeting some nutrient needs</vt:lpstr>
      <vt:lpstr>While most children are  healthy weight-for-length, the percentage who are high  weight-for-length increases with age</vt:lpstr>
      <vt:lpstr>Next Report (Age 3)</vt:lpstr>
      <vt:lpstr>Study Activities during Extension </vt:lpstr>
      <vt:lpstr>Study Participation during Extension</vt:lpstr>
      <vt:lpstr>Keeping Parents/Caregivers Engaged  </vt:lpstr>
      <vt:lpstr>Assistance from States and Sites</vt:lpstr>
      <vt:lpstr>Measurement Card</vt:lpstr>
      <vt:lpstr>Measurements at WIC Sites</vt:lpstr>
      <vt:lpstr>What if……? </vt:lpstr>
      <vt:lpstr>Measurement Data Alternatives </vt:lpstr>
      <vt:lpstr>Other Assistance from WIC</vt:lpstr>
      <vt:lpstr>Thank you for your support!</vt:lpstr>
      <vt:lpstr>What are your questions? </vt:lpstr>
    </vt:vector>
  </TitlesOfParts>
  <Company>Westat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Susie McNutt</dc:creator>
  <cp:lastModifiedBy>Sandberg, Christina - FNS</cp:lastModifiedBy>
  <cp:revision>191</cp:revision>
  <dcterms:created xsi:type="dcterms:W3CDTF">2012-07-20T14:32:04Z</dcterms:created>
  <dcterms:modified xsi:type="dcterms:W3CDTF">2018-11-20T18:02:23Z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0x010100A65F82F9BC6CC642B16102C549B66CB3</vt:lpwstr>
  </property>
</Properties>
</file>